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8"/>
  </p:notesMasterIdLst>
  <p:sldIdLst>
    <p:sldId id="256" r:id="rId2"/>
    <p:sldId id="514" r:id="rId3"/>
    <p:sldId id="517" r:id="rId4"/>
    <p:sldId id="515" r:id="rId5"/>
    <p:sldId id="516" r:id="rId6"/>
    <p:sldId id="519" r:id="rId7"/>
    <p:sldId id="501" r:id="rId8"/>
    <p:sldId id="505" r:id="rId9"/>
    <p:sldId id="507" r:id="rId10"/>
    <p:sldId id="504" r:id="rId11"/>
    <p:sldId id="506" r:id="rId12"/>
    <p:sldId id="510" r:id="rId13"/>
    <p:sldId id="509" r:id="rId14"/>
    <p:sldId id="512" r:id="rId15"/>
    <p:sldId id="513" r:id="rId16"/>
    <p:sldId id="518" r:id="rId17"/>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69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85" autoAdjust="0"/>
    <p:restoredTop sz="83218" autoAdjust="0"/>
  </p:normalViewPr>
  <p:slideViewPr>
    <p:cSldViewPr>
      <p:cViewPr varScale="1">
        <p:scale>
          <a:sx n="116" d="100"/>
          <a:sy n="116" d="100"/>
        </p:scale>
        <p:origin x="-149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77DB962-13E9-43B8-8CAF-22165AD6C4DA}" type="datetimeFigureOut">
              <a:rPr lang="it-IT"/>
              <a:pPr>
                <a:defRPr/>
              </a:pPr>
              <a:t>24/06/2013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8FEAED77-AF13-4B1E-8724-A07DBC71E6BE}" type="slidenum">
              <a:rPr lang="it-IT"/>
              <a:pPr>
                <a:defRPr/>
              </a:pPr>
              <a:t>‹#›</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379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33796"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667AFCF-4CA9-4FFD-9E9D-28117302E4B8}" type="slidenum">
              <a:rPr lang="it-IT" smtClean="0"/>
              <a:pPr/>
              <a:t>1</a:t>
            </a:fld>
            <a:endParaRPr 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915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9156"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5B5FBF-15EB-47BC-B785-11B52EA9FD8C}" type="slidenum">
              <a:rPr lang="it-IT" smtClean="0"/>
              <a:pPr/>
              <a:t>14</a:t>
            </a:fld>
            <a:endParaRPr 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915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9156"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5B5FBF-15EB-47BC-B785-11B52EA9FD8C}" type="slidenum">
              <a:rPr lang="it-IT" smtClean="0"/>
              <a:pPr/>
              <a:t>15</a:t>
            </a:fld>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915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9156"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5B5FBF-15EB-47BC-B785-11B52EA9FD8C}" type="slidenum">
              <a:rPr lang="it-IT" smtClean="0"/>
              <a:pPr/>
              <a:t>16</a:t>
            </a:fld>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915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9156"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5B5FBF-15EB-47BC-B785-11B52EA9FD8C}" type="slidenum">
              <a:rPr lang="it-IT" smtClean="0"/>
              <a:pPr/>
              <a:t>6</a:t>
            </a:fld>
            <a:endParaRPr 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481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4820"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C2400B-5367-4AB4-B536-3E8691804582}" type="slidenum">
              <a:rPr lang="it-IT" smtClean="0"/>
              <a:pPr/>
              <a:t>7</a:t>
            </a:fld>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915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9156"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5B5FBF-15EB-47BC-B785-11B52EA9FD8C}" type="slidenum">
              <a:rPr lang="it-IT" smtClean="0"/>
              <a:pPr/>
              <a:t>8</a:t>
            </a:fld>
            <a:endParaRPr 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915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9156"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5B5FBF-15EB-47BC-B785-11B52EA9FD8C}" type="slidenum">
              <a:rPr lang="it-IT" smtClean="0"/>
              <a:pPr/>
              <a:t>9</a:t>
            </a:fld>
            <a:endParaRPr 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915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9156"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5B5FBF-15EB-47BC-B785-11B52EA9FD8C}" type="slidenum">
              <a:rPr lang="it-IT" smtClean="0"/>
              <a:pPr/>
              <a:t>10</a:t>
            </a:fld>
            <a:endParaRPr 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915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9156"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5B5FBF-15EB-47BC-B785-11B52EA9FD8C}" type="slidenum">
              <a:rPr lang="it-IT" smtClean="0"/>
              <a:pPr/>
              <a:t>11</a:t>
            </a:fld>
            <a:endParaRPr 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915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9156"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5B5FBF-15EB-47BC-B785-11B52EA9FD8C}" type="slidenum">
              <a:rPr lang="it-IT" smtClean="0"/>
              <a:pPr/>
              <a:t>12</a:t>
            </a:fld>
            <a:endParaRPr 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58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5844"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09B90E-F1DF-414E-B1FD-17F76977275C}" type="slidenum">
              <a:rPr lang="it-IT" smtClean="0"/>
              <a:pPr/>
              <a:t>13</a:t>
            </a:fld>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Triangolo rettangolo 10"/>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uppo 15"/>
          <p:cNvGrpSpPr>
            <a:grpSpLocks/>
          </p:cNvGrpSpPr>
          <p:nvPr/>
        </p:nvGrpSpPr>
        <p:grpSpPr bwMode="auto">
          <a:xfrm>
            <a:off x="-3175" y="4953000"/>
            <a:ext cx="9147175" cy="1911350"/>
            <a:chOff x="-3765" y="4832896"/>
            <a:chExt cx="9147765" cy="2032192"/>
          </a:xfrm>
        </p:grpSpPr>
        <p:sp>
          <p:nvSpPr>
            <p:cNvPr id="6" name="Figura a mano libera 1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igura a mano libera 18"/>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igura a mano libera 19"/>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Connettore 1 20"/>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olo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it-IT" smtClean="0"/>
              <a:t>Fare clic per modificare lo stile del titolo</a:t>
            </a:r>
            <a:endParaRPr lang="en-US"/>
          </a:p>
        </p:txBody>
      </p:sp>
      <p:sp>
        <p:nvSpPr>
          <p:cNvPr id="17" name="Sottotito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it-IT" smtClean="0"/>
              <a:t>Fare clic per modificare lo stile del sottotitolo dello schema</a:t>
            </a:r>
            <a:endParaRPr lang="en-US"/>
          </a:p>
        </p:txBody>
      </p:sp>
      <p:sp>
        <p:nvSpPr>
          <p:cNvPr id="11" name="Segnaposto data 29"/>
          <p:cNvSpPr>
            <a:spLocks noGrp="1"/>
          </p:cNvSpPr>
          <p:nvPr>
            <p:ph type="dt" sz="half" idx="10"/>
          </p:nvPr>
        </p:nvSpPr>
        <p:spPr/>
        <p:txBody>
          <a:bodyPr/>
          <a:lstStyle>
            <a:lvl1pPr>
              <a:defRPr>
                <a:solidFill>
                  <a:srgbClr val="FFFFFF"/>
                </a:solidFill>
              </a:defRPr>
            </a:lvl1pPr>
            <a:extLst/>
          </a:lstStyle>
          <a:p>
            <a:pPr>
              <a:defRPr/>
            </a:pPr>
            <a:fld id="{18E02BBD-6A52-4449-B241-1EF81325860A}" type="datetime1">
              <a:rPr lang="it-IT"/>
              <a:pPr>
                <a:defRPr/>
              </a:pPr>
              <a:t>24/06/2013</a:t>
            </a:fld>
            <a:endParaRPr lang="it-IT"/>
          </a:p>
        </p:txBody>
      </p:sp>
      <p:sp>
        <p:nvSpPr>
          <p:cNvPr id="12" name="Segnaposto piè di pagina 18"/>
          <p:cNvSpPr>
            <a:spLocks noGrp="1"/>
          </p:cNvSpPr>
          <p:nvPr>
            <p:ph type="ftr" sz="quarter" idx="11"/>
          </p:nvPr>
        </p:nvSpPr>
        <p:spPr/>
        <p:txBody>
          <a:bodyPr/>
          <a:lstStyle>
            <a:lvl1pPr>
              <a:defRPr>
                <a:solidFill>
                  <a:schemeClr val="accent1">
                    <a:tint val="20000"/>
                  </a:schemeClr>
                </a:solidFill>
              </a:defRPr>
            </a:lvl1pPr>
            <a:extLst/>
          </a:lstStyle>
          <a:p>
            <a:pPr>
              <a:defRPr/>
            </a:pPr>
            <a:endParaRPr lang="it-IT"/>
          </a:p>
        </p:txBody>
      </p:sp>
      <p:sp>
        <p:nvSpPr>
          <p:cNvPr id="13" name="Segnaposto numero diapositiva 26"/>
          <p:cNvSpPr>
            <a:spLocks noGrp="1"/>
          </p:cNvSpPr>
          <p:nvPr>
            <p:ph type="sldNum" sz="quarter" idx="12"/>
          </p:nvPr>
        </p:nvSpPr>
        <p:spPr/>
        <p:txBody>
          <a:bodyPr/>
          <a:lstStyle>
            <a:lvl1pPr>
              <a:defRPr>
                <a:solidFill>
                  <a:srgbClr val="FFFFFF"/>
                </a:solidFill>
              </a:defRPr>
            </a:lvl1pPr>
            <a:extLst/>
          </a:lstStyle>
          <a:p>
            <a:pPr>
              <a:defRPr/>
            </a:pPr>
            <a:fld id="{A611BA40-88C3-4E35-8332-473E1711E0E1}" type="slidenum">
              <a:rPr lang="it-IT"/>
              <a:pPr>
                <a:defRPr/>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1481329"/>
            <a:ext cx="8229600" cy="4386071"/>
          </a:xfrm>
        </p:spPr>
        <p:txBody>
          <a:bodyPr vert="eaVert"/>
          <a:lstStyle>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9"/>
          <p:cNvSpPr>
            <a:spLocks noGrp="1"/>
          </p:cNvSpPr>
          <p:nvPr>
            <p:ph type="dt" sz="half" idx="10"/>
          </p:nvPr>
        </p:nvSpPr>
        <p:spPr/>
        <p:txBody>
          <a:bodyPr/>
          <a:lstStyle>
            <a:lvl1pPr>
              <a:defRPr/>
            </a:lvl1pPr>
          </a:lstStyle>
          <a:p>
            <a:pPr>
              <a:defRPr/>
            </a:pPr>
            <a:fld id="{40338E06-CBF2-4AC5-97EA-9C9ACB879DE1}" type="datetime1">
              <a:rPr lang="it-IT"/>
              <a:pPr>
                <a:defRPr/>
              </a:pPr>
              <a:t>24/06/2013</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E70193E0-9A64-4992-A183-F96A3B5060CA}" type="slidenum">
              <a:rPr lang="it-IT"/>
              <a:pPr>
                <a:defRPr/>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44013" y="274640"/>
            <a:ext cx="1777470" cy="5592761"/>
          </a:xfrm>
        </p:spPr>
        <p:txBody>
          <a:bodyPr vert="eaVert"/>
          <a:lstStyle>
            <a:extLs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41"/>
            <a:ext cx="6324600" cy="5592760"/>
          </a:xfrm>
        </p:spPr>
        <p:txBody>
          <a:bodyPr vert="eaVert"/>
          <a:lstStyle>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9"/>
          <p:cNvSpPr>
            <a:spLocks noGrp="1"/>
          </p:cNvSpPr>
          <p:nvPr>
            <p:ph type="dt" sz="half" idx="10"/>
          </p:nvPr>
        </p:nvSpPr>
        <p:spPr/>
        <p:txBody>
          <a:bodyPr/>
          <a:lstStyle>
            <a:lvl1pPr>
              <a:defRPr/>
            </a:lvl1pPr>
          </a:lstStyle>
          <a:p>
            <a:pPr>
              <a:defRPr/>
            </a:pPr>
            <a:fld id="{4C46D442-9589-48B8-9AE2-4419608B917B}" type="datetime1">
              <a:rPr lang="it-IT"/>
              <a:pPr>
                <a:defRPr/>
              </a:pPr>
              <a:t>24/06/2013</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3EE61047-A287-42D3-BA31-983E2232BEDC}" type="slidenum">
              <a:rPr lang="it-IT"/>
              <a:pPr>
                <a:defRPr/>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Titolo 6"/>
          <p:cNvSpPr>
            <a:spLocks noGrp="1"/>
          </p:cNvSpPr>
          <p:nvPr>
            <p:ph type="title"/>
          </p:nvPr>
        </p:nvSpPr>
        <p:spPr/>
        <p:txBody>
          <a:bodyPr rtlCol="0"/>
          <a:lstStyle>
            <a:extLst/>
          </a:lstStyle>
          <a:p>
            <a:r>
              <a:rPr lang="it-IT" smtClean="0"/>
              <a:t>Fare clic per modificare lo stile del titolo</a:t>
            </a:r>
            <a:endParaRPr lang="en-US"/>
          </a:p>
        </p:txBody>
      </p:sp>
      <p:sp>
        <p:nvSpPr>
          <p:cNvPr id="4" name="Segnaposto data 9"/>
          <p:cNvSpPr>
            <a:spLocks noGrp="1"/>
          </p:cNvSpPr>
          <p:nvPr>
            <p:ph type="dt" sz="half" idx="10"/>
          </p:nvPr>
        </p:nvSpPr>
        <p:spPr/>
        <p:txBody>
          <a:bodyPr/>
          <a:lstStyle>
            <a:lvl1pPr>
              <a:defRPr/>
            </a:lvl1pPr>
          </a:lstStyle>
          <a:p>
            <a:pPr>
              <a:defRPr/>
            </a:pPr>
            <a:fld id="{31D3D28D-2893-4222-9AE4-682AB3910039}" type="datetime1">
              <a:rPr lang="it-IT"/>
              <a:pPr>
                <a:defRPr/>
              </a:pPr>
              <a:t>24/06/2013</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44874664-C6AC-49CE-BB89-3DA57F002920}" type="slidenum">
              <a:rPr lang="it-IT"/>
              <a:pPr>
                <a:defRPr/>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1"/>
      </p:bgRef>
    </p:bg>
    <p:spTree>
      <p:nvGrpSpPr>
        <p:cNvPr id="1" name=""/>
        <p:cNvGrpSpPr/>
        <p:nvPr/>
      </p:nvGrpSpPr>
      <p:grpSpPr>
        <a:xfrm>
          <a:off x="0" y="0"/>
          <a:ext cx="0" cy="0"/>
          <a:chOff x="0" y="0"/>
          <a:chExt cx="0" cy="0"/>
        </a:xfrm>
      </p:grpSpPr>
      <p:sp>
        <p:nvSpPr>
          <p:cNvPr id="4" name="Gallone 10"/>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Gallone 15"/>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olo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it-IT" smtClean="0"/>
              <a:t>Fare clic per modificare lo stile del titolo</a:t>
            </a:r>
            <a:endParaRPr lang="en-US"/>
          </a:p>
        </p:txBody>
      </p:sp>
      <p:sp>
        <p:nvSpPr>
          <p:cNvPr id="3" name="Segnaposto testo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it-IT" smtClean="0"/>
              <a:t>Fare clic per modificare stili del testo dello schema</a:t>
            </a:r>
          </a:p>
        </p:txBody>
      </p:sp>
      <p:sp>
        <p:nvSpPr>
          <p:cNvPr id="6" name="Segnaposto data 3"/>
          <p:cNvSpPr>
            <a:spLocks noGrp="1"/>
          </p:cNvSpPr>
          <p:nvPr>
            <p:ph type="dt" sz="half" idx="10"/>
          </p:nvPr>
        </p:nvSpPr>
        <p:spPr/>
        <p:txBody>
          <a:bodyPr/>
          <a:lstStyle>
            <a:lvl1pPr>
              <a:defRPr/>
            </a:lvl1pPr>
            <a:extLst/>
          </a:lstStyle>
          <a:p>
            <a:pPr>
              <a:defRPr/>
            </a:pPr>
            <a:fld id="{AE6F3E16-CC86-41EE-AFF5-7EC57D614905}" type="datetime1">
              <a:rPr lang="it-IT"/>
              <a:pPr>
                <a:defRPr/>
              </a:pPr>
              <a:t>24/06/2013</a:t>
            </a:fld>
            <a:endParaRPr lang="it-IT"/>
          </a:p>
        </p:txBody>
      </p:sp>
      <p:sp>
        <p:nvSpPr>
          <p:cNvPr id="7" name="Segnaposto piè di pagina 4"/>
          <p:cNvSpPr>
            <a:spLocks noGrp="1"/>
          </p:cNvSpPr>
          <p:nvPr>
            <p:ph type="ftr" sz="quarter" idx="11"/>
          </p:nvPr>
        </p:nvSpPr>
        <p:spPr/>
        <p:txBody>
          <a:bodyPr/>
          <a:lstStyle>
            <a:lvl1pPr>
              <a:defRPr/>
            </a:lvl1pPr>
            <a:extLst/>
          </a:lstStyle>
          <a:p>
            <a:pPr>
              <a:defRPr/>
            </a:pPr>
            <a:endParaRPr lang="it-IT"/>
          </a:p>
        </p:txBody>
      </p:sp>
      <p:sp>
        <p:nvSpPr>
          <p:cNvPr id="8" name="Segnaposto numero diapositiva 5"/>
          <p:cNvSpPr>
            <a:spLocks noGrp="1"/>
          </p:cNvSpPr>
          <p:nvPr>
            <p:ph type="sldNum" sz="quarter" idx="12"/>
          </p:nvPr>
        </p:nvSpPr>
        <p:spPr/>
        <p:txBody>
          <a:bodyPr/>
          <a:lstStyle>
            <a:lvl1pPr>
              <a:defRPr/>
            </a:lvl1pPr>
            <a:extLst/>
          </a:lstStyle>
          <a:p>
            <a:pPr>
              <a:defRPr/>
            </a:pPr>
            <a:fld id="{FE937AE8-9564-4350-806A-0B378EC4A65B}" type="slidenum">
              <a:rPr lang="it-IT"/>
              <a:pPr>
                <a:defRPr/>
              </a:pPr>
              <a:t>‹#›</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2">
        <a:schemeClr val="bg1"/>
      </p:bgRef>
    </p:bg>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8" name="Titolo 7"/>
          <p:cNvSpPr>
            <a:spLocks noGrp="1"/>
          </p:cNvSpPr>
          <p:nvPr>
            <p:ph type="title"/>
          </p:nvPr>
        </p:nvSpPr>
        <p:spPr/>
        <p:txBody>
          <a:bodyPr rtlCol="0"/>
          <a:lstStyle>
            <a:extLst/>
          </a:lstStyle>
          <a:p>
            <a:r>
              <a:rPr lang="it-IT" smtClean="0"/>
              <a:t>Fare clic per modificare lo stile del titolo</a:t>
            </a:r>
            <a:endParaRPr lang="en-US"/>
          </a:p>
        </p:txBody>
      </p:sp>
      <p:sp>
        <p:nvSpPr>
          <p:cNvPr id="5" name="Segnaposto data 4"/>
          <p:cNvSpPr>
            <a:spLocks noGrp="1"/>
          </p:cNvSpPr>
          <p:nvPr>
            <p:ph type="dt" sz="half" idx="10"/>
          </p:nvPr>
        </p:nvSpPr>
        <p:spPr/>
        <p:txBody>
          <a:bodyPr/>
          <a:lstStyle>
            <a:lvl1pPr>
              <a:defRPr/>
            </a:lvl1pPr>
            <a:extLst/>
          </a:lstStyle>
          <a:p>
            <a:pPr>
              <a:defRPr/>
            </a:pPr>
            <a:fld id="{C0126CFD-8EC3-4140-9035-45C8294D7506}" type="datetime1">
              <a:rPr lang="it-IT"/>
              <a:pPr>
                <a:defRPr/>
              </a:pPr>
              <a:t>24/06/2013</a:t>
            </a:fld>
            <a:endParaRPr lang="it-IT"/>
          </a:p>
        </p:txBody>
      </p:sp>
      <p:sp>
        <p:nvSpPr>
          <p:cNvPr id="6" name="Segnaposto piè di pagina 5"/>
          <p:cNvSpPr>
            <a:spLocks noGrp="1"/>
          </p:cNvSpPr>
          <p:nvPr>
            <p:ph type="ftr" sz="quarter" idx="11"/>
          </p:nvPr>
        </p:nvSpPr>
        <p:spPr/>
        <p:txBody>
          <a:bodyPr/>
          <a:lstStyle>
            <a:lvl1pPr>
              <a:defRPr/>
            </a:lvl1pPr>
            <a:extLst/>
          </a:lstStyle>
          <a:p>
            <a:pPr>
              <a:defRPr/>
            </a:pPr>
            <a:endParaRPr lang="it-IT"/>
          </a:p>
        </p:txBody>
      </p:sp>
      <p:sp>
        <p:nvSpPr>
          <p:cNvPr id="7" name="Segnaposto numero diapositiva 6"/>
          <p:cNvSpPr>
            <a:spLocks noGrp="1"/>
          </p:cNvSpPr>
          <p:nvPr>
            <p:ph type="sldNum" sz="quarter" idx="12"/>
          </p:nvPr>
        </p:nvSpPr>
        <p:spPr/>
        <p:txBody>
          <a:bodyPr/>
          <a:lstStyle>
            <a:lvl1pPr>
              <a:defRPr/>
            </a:lvl1pPr>
            <a:extLst/>
          </a:lstStyle>
          <a:p>
            <a:pPr>
              <a:defRPr/>
            </a:pPr>
            <a:fld id="{96B4F9A4-3FD7-4194-935A-96A788147415}" type="slidenum">
              <a:rPr lang="it-IT"/>
              <a:pPr>
                <a:defRPr/>
              </a:pPr>
              <a:t>‹#›</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lstStyle>
            <a:lvl1pPr>
              <a:defRPr/>
            </a:lvl1pPr>
            <a:extLst/>
          </a:lstStyle>
          <a:p>
            <a:r>
              <a:rPr lang="it-IT" smtClean="0"/>
              <a:t>Fare clic per modificare lo stile del titolo</a:t>
            </a:r>
            <a:endParaRPr lang="en-US"/>
          </a:p>
        </p:txBody>
      </p:sp>
      <p:sp>
        <p:nvSpPr>
          <p:cNvPr id="3" name="Segnaposto tes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it-IT" smtClean="0"/>
              <a:t>Fare clic per modificare stili del testo dello schema</a:t>
            </a:r>
          </a:p>
        </p:txBody>
      </p:sp>
      <p:sp>
        <p:nvSpPr>
          <p:cNvPr id="4" name="Segnaposto tes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it-IT" smtClean="0"/>
              <a:t>Fare clic per modificare stili del testo dello schema</a:t>
            </a:r>
          </a:p>
        </p:txBody>
      </p:sp>
      <p:sp>
        <p:nvSpPr>
          <p:cNvPr id="5" name="Segnaposto contenut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contenut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lvl1pPr>
              <a:defRPr/>
            </a:lvl1pPr>
            <a:extLst/>
          </a:lstStyle>
          <a:p>
            <a:pPr>
              <a:defRPr/>
            </a:pPr>
            <a:fld id="{F420DADD-F2D4-445E-888F-60BCE67DE273}" type="datetime1">
              <a:rPr lang="it-IT"/>
              <a:pPr>
                <a:defRPr/>
              </a:pPr>
              <a:t>24/06/2013</a:t>
            </a:fld>
            <a:endParaRPr lang="it-IT"/>
          </a:p>
        </p:txBody>
      </p:sp>
      <p:sp>
        <p:nvSpPr>
          <p:cNvPr id="8" name="Segnaposto piè di pagina 7"/>
          <p:cNvSpPr>
            <a:spLocks noGrp="1"/>
          </p:cNvSpPr>
          <p:nvPr>
            <p:ph type="ftr" sz="quarter" idx="11"/>
          </p:nvPr>
        </p:nvSpPr>
        <p:spPr/>
        <p:txBody>
          <a:bodyPr/>
          <a:lstStyle>
            <a:lvl1pPr>
              <a:defRPr/>
            </a:lvl1pPr>
            <a:extLst/>
          </a:lstStyle>
          <a:p>
            <a:pPr>
              <a:defRPr/>
            </a:pPr>
            <a:endParaRPr lang="it-IT"/>
          </a:p>
        </p:txBody>
      </p:sp>
      <p:sp>
        <p:nvSpPr>
          <p:cNvPr id="9" name="Segnaposto numero diapositiva 8"/>
          <p:cNvSpPr>
            <a:spLocks noGrp="1"/>
          </p:cNvSpPr>
          <p:nvPr>
            <p:ph type="sldNum" sz="quarter" idx="12"/>
          </p:nvPr>
        </p:nvSpPr>
        <p:spPr/>
        <p:txBody>
          <a:bodyPr/>
          <a:lstStyle>
            <a:lvl1pPr>
              <a:defRPr/>
            </a:lvl1pPr>
            <a:extLst/>
          </a:lstStyle>
          <a:p>
            <a:pPr>
              <a:defRPr/>
            </a:pPr>
            <a:fld id="{74DF113D-FBB6-4595-B14A-FB3DDE300D83}" type="slidenum">
              <a:rPr lang="it-IT"/>
              <a:pPr>
                <a:defRPr/>
              </a:pPr>
              <a:t>‹#›</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bg>
      <p:bgRef idx="1002">
        <a:schemeClr val="bg1"/>
      </p:bgRef>
    </p:bg>
    <p:spTree>
      <p:nvGrpSpPr>
        <p:cNvPr id="1" name=""/>
        <p:cNvGrpSpPr/>
        <p:nvPr/>
      </p:nvGrpSpPr>
      <p:grpSpPr>
        <a:xfrm>
          <a:off x="0" y="0"/>
          <a:ext cx="0" cy="0"/>
          <a:chOff x="0" y="0"/>
          <a:chExt cx="0" cy="0"/>
        </a:xfrm>
      </p:grpSpPr>
      <p:sp>
        <p:nvSpPr>
          <p:cNvPr id="6" name="Titolo 5"/>
          <p:cNvSpPr>
            <a:spLocks noGrp="1"/>
          </p:cNvSpPr>
          <p:nvPr>
            <p:ph type="title"/>
          </p:nvPr>
        </p:nvSpPr>
        <p:spPr/>
        <p:txBody>
          <a:bodyPr rtlCol="0"/>
          <a:lstStyle>
            <a:extLst/>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lvl1pPr>
              <a:defRPr/>
            </a:lvl1pPr>
            <a:extLst/>
          </a:lstStyle>
          <a:p>
            <a:pPr>
              <a:defRPr/>
            </a:pPr>
            <a:fld id="{2CCB3AAE-F4FF-49DB-B7F0-DC3AF48BEBEC}" type="datetime1">
              <a:rPr lang="it-IT"/>
              <a:pPr>
                <a:defRPr/>
              </a:pPr>
              <a:t>24/06/2013</a:t>
            </a:fld>
            <a:endParaRPr lang="it-IT"/>
          </a:p>
        </p:txBody>
      </p:sp>
      <p:sp>
        <p:nvSpPr>
          <p:cNvPr id="4" name="Segnaposto piè di pagina 3"/>
          <p:cNvSpPr>
            <a:spLocks noGrp="1"/>
          </p:cNvSpPr>
          <p:nvPr>
            <p:ph type="ftr" sz="quarter" idx="11"/>
          </p:nvPr>
        </p:nvSpPr>
        <p:spPr/>
        <p:txBody>
          <a:bodyPr/>
          <a:lstStyle>
            <a:lvl1pPr>
              <a:defRPr/>
            </a:lvl1pPr>
            <a:extLst/>
          </a:lstStyle>
          <a:p>
            <a:pPr>
              <a:defRPr/>
            </a:pPr>
            <a:endParaRPr lang="it-IT"/>
          </a:p>
        </p:txBody>
      </p:sp>
      <p:sp>
        <p:nvSpPr>
          <p:cNvPr id="5" name="Segnaposto numero diapositiva 4"/>
          <p:cNvSpPr>
            <a:spLocks noGrp="1"/>
          </p:cNvSpPr>
          <p:nvPr>
            <p:ph type="sldNum" sz="quarter" idx="12"/>
          </p:nvPr>
        </p:nvSpPr>
        <p:spPr/>
        <p:txBody>
          <a:bodyPr/>
          <a:lstStyle>
            <a:lvl1pPr>
              <a:defRPr/>
            </a:lvl1pPr>
            <a:extLst/>
          </a:lstStyle>
          <a:p>
            <a:pPr>
              <a:defRPr/>
            </a:pPr>
            <a:fld id="{9331B4ED-3D94-4621-8B6E-B7A04B00510E}" type="slidenum">
              <a:rPr lang="it-IT"/>
              <a:pPr>
                <a:defRPr/>
              </a:pPr>
              <a:t>‹#›</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9"/>
          <p:cNvSpPr>
            <a:spLocks noGrp="1"/>
          </p:cNvSpPr>
          <p:nvPr>
            <p:ph type="dt" sz="half" idx="10"/>
          </p:nvPr>
        </p:nvSpPr>
        <p:spPr/>
        <p:txBody>
          <a:bodyPr/>
          <a:lstStyle>
            <a:lvl1pPr>
              <a:defRPr/>
            </a:lvl1pPr>
          </a:lstStyle>
          <a:p>
            <a:pPr>
              <a:defRPr/>
            </a:pPr>
            <a:fld id="{1ACEB76B-259D-4968-ADCD-04D6E1F07E44}" type="datetime1">
              <a:rPr lang="it-IT"/>
              <a:pPr>
                <a:defRPr/>
              </a:pPr>
              <a:t>24/06/2013</a:t>
            </a:fld>
            <a:endParaRPr lang="it-IT"/>
          </a:p>
        </p:txBody>
      </p:sp>
      <p:sp>
        <p:nvSpPr>
          <p:cNvPr id="3" name="Segnaposto piè di pagina 21"/>
          <p:cNvSpPr>
            <a:spLocks noGrp="1"/>
          </p:cNvSpPr>
          <p:nvPr>
            <p:ph type="ftr" sz="quarter" idx="11"/>
          </p:nvPr>
        </p:nvSpPr>
        <p:spPr/>
        <p:txBody>
          <a:bodyPr/>
          <a:lstStyle>
            <a:lvl1pPr>
              <a:defRPr/>
            </a:lvl1pPr>
          </a:lstStyle>
          <a:p>
            <a:pPr>
              <a:defRPr/>
            </a:pPr>
            <a:endParaRPr lang="it-IT"/>
          </a:p>
        </p:txBody>
      </p:sp>
      <p:sp>
        <p:nvSpPr>
          <p:cNvPr id="4" name="Segnaposto numero diapositiva 17"/>
          <p:cNvSpPr>
            <a:spLocks noGrp="1"/>
          </p:cNvSpPr>
          <p:nvPr>
            <p:ph type="sldNum" sz="quarter" idx="12"/>
          </p:nvPr>
        </p:nvSpPr>
        <p:spPr/>
        <p:txBody>
          <a:bodyPr/>
          <a:lstStyle>
            <a:lvl1pPr>
              <a:defRPr/>
            </a:lvl1pPr>
          </a:lstStyle>
          <a:p>
            <a:pPr>
              <a:defRPr/>
            </a:pPr>
            <a:fld id="{1212A34D-F855-4708-BA02-25C8A3FD6189}" type="slidenum">
              <a:rPr lang="it-IT"/>
              <a:pPr>
                <a:defRPr/>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it-IT" smtClean="0"/>
              <a:t>Fare clic per modificare lo stile del titolo</a:t>
            </a:r>
            <a:endParaRPr lang="en-US"/>
          </a:p>
        </p:txBody>
      </p:sp>
      <p:sp>
        <p:nvSpPr>
          <p:cNvPr id="3" name="Segnaposto tes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it-IT" smtClean="0"/>
              <a:t>Fare clic per modificare stili del testo dello schema</a:t>
            </a:r>
          </a:p>
        </p:txBody>
      </p:sp>
      <p:sp>
        <p:nvSpPr>
          <p:cNvPr id="4" name="Segnaposto contenut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lvl1pPr>
              <a:defRPr/>
            </a:lvl1pPr>
            <a:extLst/>
          </a:lstStyle>
          <a:p>
            <a:pPr>
              <a:defRPr/>
            </a:pPr>
            <a:fld id="{CF99A287-9ACF-41DA-8D92-EF2A0AEAA9A1}" type="datetime1">
              <a:rPr lang="it-IT"/>
              <a:pPr>
                <a:defRPr/>
              </a:pPr>
              <a:t>24/06/2013</a:t>
            </a:fld>
            <a:endParaRPr lang="it-IT"/>
          </a:p>
        </p:txBody>
      </p:sp>
      <p:sp>
        <p:nvSpPr>
          <p:cNvPr id="6" name="Segnaposto piè di pagina 5"/>
          <p:cNvSpPr>
            <a:spLocks noGrp="1"/>
          </p:cNvSpPr>
          <p:nvPr>
            <p:ph type="ftr" sz="quarter" idx="11"/>
          </p:nvPr>
        </p:nvSpPr>
        <p:spPr/>
        <p:txBody>
          <a:bodyPr/>
          <a:lstStyle>
            <a:lvl1pPr>
              <a:defRPr/>
            </a:lvl1pPr>
            <a:extLst/>
          </a:lstStyle>
          <a:p>
            <a:pPr>
              <a:defRPr/>
            </a:pPr>
            <a:endParaRPr lang="it-IT"/>
          </a:p>
        </p:txBody>
      </p:sp>
      <p:sp>
        <p:nvSpPr>
          <p:cNvPr id="7" name="Segnaposto numero diapositiva 6"/>
          <p:cNvSpPr>
            <a:spLocks noGrp="1"/>
          </p:cNvSpPr>
          <p:nvPr>
            <p:ph type="sldNum" sz="quarter" idx="12"/>
          </p:nvPr>
        </p:nvSpPr>
        <p:spPr/>
        <p:txBody>
          <a:bodyPr/>
          <a:lstStyle>
            <a:lvl1pPr>
              <a:defRPr/>
            </a:lvl1pPr>
            <a:extLst/>
          </a:lstStyle>
          <a:p>
            <a:pPr>
              <a:defRPr/>
            </a:pPr>
            <a:fld id="{638F0E1A-E01A-4C06-B3FD-922C0FDF076E}" type="slidenum">
              <a:rPr lang="it-IT"/>
              <a:pPr>
                <a:defRPr/>
              </a:pPr>
              <a:t>‹#›</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1"/>
      </p:bgRef>
    </p:bg>
    <p:spTree>
      <p:nvGrpSpPr>
        <p:cNvPr id="1" name=""/>
        <p:cNvGrpSpPr/>
        <p:nvPr/>
      </p:nvGrpSpPr>
      <p:grpSpPr>
        <a:xfrm>
          <a:off x="0" y="0"/>
          <a:ext cx="0" cy="0"/>
          <a:chOff x="0" y="0"/>
          <a:chExt cx="0" cy="0"/>
        </a:xfrm>
      </p:grpSpPr>
      <p:sp>
        <p:nvSpPr>
          <p:cNvPr id="5" name="Figura a mano libera 10"/>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igura a mano libera 1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Triangolo rettangolo 1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Connettore 1 18"/>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Gallone 19"/>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Gallone 20"/>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Segnaposto testo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it-IT" smtClean="0"/>
              <a:t>Fare clic per modificare stili del testo dello schema</a:t>
            </a:r>
          </a:p>
        </p:txBody>
      </p:sp>
      <p:sp>
        <p:nvSpPr>
          <p:cNvPr id="3" name="Segnaposto im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it-IT" noProof="0" smtClean="0"/>
              <a:t>Fare clic sull'icona per inserire un'immagine</a:t>
            </a:r>
            <a:endParaRPr lang="en-US" noProof="0" dirty="0"/>
          </a:p>
        </p:txBody>
      </p:sp>
      <p:sp>
        <p:nvSpPr>
          <p:cNvPr id="2" name="Tito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it-IT" smtClean="0"/>
              <a:t>Fare clic per modificare lo stile del titolo</a:t>
            </a:r>
            <a:endParaRPr lang="en-US"/>
          </a:p>
        </p:txBody>
      </p:sp>
      <p:sp>
        <p:nvSpPr>
          <p:cNvPr id="11" name="Segnaposto data 4"/>
          <p:cNvSpPr>
            <a:spLocks noGrp="1"/>
          </p:cNvSpPr>
          <p:nvPr>
            <p:ph type="dt" sz="half" idx="10"/>
          </p:nvPr>
        </p:nvSpPr>
        <p:spPr/>
        <p:txBody>
          <a:bodyPr/>
          <a:lstStyle>
            <a:lvl1pPr>
              <a:defRPr>
                <a:solidFill>
                  <a:schemeClr val="tx1"/>
                </a:solidFill>
              </a:defRPr>
            </a:lvl1pPr>
            <a:extLst/>
          </a:lstStyle>
          <a:p>
            <a:pPr>
              <a:defRPr/>
            </a:pPr>
            <a:fld id="{91FB15AF-B184-44DF-86FF-814694C58C08}" type="datetime1">
              <a:rPr lang="it-IT"/>
              <a:pPr>
                <a:defRPr/>
              </a:pPr>
              <a:t>24/06/2013</a:t>
            </a:fld>
            <a:endParaRPr lang="it-IT"/>
          </a:p>
        </p:txBody>
      </p:sp>
      <p:sp>
        <p:nvSpPr>
          <p:cNvPr id="12" name="Segnaposto piè di pagina 5"/>
          <p:cNvSpPr>
            <a:spLocks noGrp="1"/>
          </p:cNvSpPr>
          <p:nvPr>
            <p:ph type="ftr" sz="quarter" idx="11"/>
          </p:nvPr>
        </p:nvSpPr>
        <p:spPr/>
        <p:txBody>
          <a:bodyPr/>
          <a:lstStyle>
            <a:lvl1pPr>
              <a:defRPr>
                <a:solidFill>
                  <a:schemeClr val="tx1"/>
                </a:solidFill>
              </a:defRPr>
            </a:lvl1pPr>
            <a:extLst/>
          </a:lstStyle>
          <a:p>
            <a:pPr>
              <a:defRPr/>
            </a:pPr>
            <a:endParaRPr lang="it-IT"/>
          </a:p>
        </p:txBody>
      </p:sp>
      <p:sp>
        <p:nvSpPr>
          <p:cNvPr id="13" name="Segnaposto numero diapositiva 6"/>
          <p:cNvSpPr>
            <a:spLocks noGrp="1"/>
          </p:cNvSpPr>
          <p:nvPr>
            <p:ph type="sldNum" sz="quarter" idx="12"/>
          </p:nvPr>
        </p:nvSpPr>
        <p:spPr/>
        <p:txBody>
          <a:bodyPr/>
          <a:lstStyle>
            <a:lvl1pPr>
              <a:defRPr>
                <a:solidFill>
                  <a:schemeClr val="tx1"/>
                </a:solidFill>
              </a:defRPr>
            </a:lvl1pPr>
            <a:extLst/>
          </a:lstStyle>
          <a:p>
            <a:pPr>
              <a:defRPr/>
            </a:pPr>
            <a:fld id="{3DCF04B8-1CED-4621-8D68-802FBBED620C}" type="slidenum">
              <a:rPr lang="it-IT"/>
              <a:pPr>
                <a:defRPr/>
              </a:pPr>
              <a:t>‹#›</a:t>
            </a:fld>
            <a:endParaRPr lang="it-IT"/>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igura a mano libera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igura a mano libera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Triangolo rettangolo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Connettore 1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it-IT" smtClean="0"/>
              <a:t>Fare clic per modificare lo stile del titolo</a:t>
            </a:r>
            <a:endParaRPr lang="en-US"/>
          </a:p>
        </p:txBody>
      </p:sp>
      <p:sp>
        <p:nvSpPr>
          <p:cNvPr id="5129" name="Segnaposto testo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0" name="Segnaposto data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fld id="{61E965F3-4FA8-40F1-9B5B-E4825125A205}" type="datetime1">
              <a:rPr lang="it-IT"/>
              <a:pPr>
                <a:defRPr/>
              </a:pPr>
              <a:t>24/06/2013</a:t>
            </a:fld>
            <a:endParaRPr lang="it-IT"/>
          </a:p>
        </p:txBody>
      </p:sp>
      <p:sp>
        <p:nvSpPr>
          <p:cNvPr id="22" name="Segnaposto piè di pagina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t-IT"/>
          </a:p>
        </p:txBody>
      </p:sp>
      <p:sp>
        <p:nvSpPr>
          <p:cNvPr id="18" name="Segnaposto numero diapositiva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67DF0B7-D189-4B33-876F-7BBE95E450C8}" type="slidenum">
              <a:rPr lang="it-IT"/>
              <a:pPr>
                <a:defRPr/>
              </a:pPr>
              <a:t>‹#›</a:t>
            </a:fld>
            <a:endParaRPr lang="it-IT"/>
          </a:p>
        </p:txBody>
      </p:sp>
    </p:spTree>
  </p:cSld>
  <p:clrMap bg1="lt1" tx1="dk1" bg2="lt2" tx2="dk2" accent1="accent1" accent2="accent2" accent3="accent3" accent4="accent4" accent5="accent5" accent6="accent6" hlink="hlink" folHlink="folHlink"/>
  <p:sldLayoutIdLst>
    <p:sldLayoutId id="2147484187" r:id="rId1"/>
    <p:sldLayoutId id="2147484183" r:id="rId2"/>
    <p:sldLayoutId id="2147484188" r:id="rId3"/>
    <p:sldLayoutId id="2147484189" r:id="rId4"/>
    <p:sldLayoutId id="2147484190" r:id="rId5"/>
    <p:sldLayoutId id="2147484191" r:id="rId6"/>
    <p:sldLayoutId id="2147484184" r:id="rId7"/>
    <p:sldLayoutId id="2147484192" r:id="rId8"/>
    <p:sldLayoutId id="2147484193" r:id="rId9"/>
    <p:sldLayoutId id="2147484185" r:id="rId10"/>
    <p:sldLayoutId id="2147484186" r:id="rId11"/>
  </p:sldLayoutIdLst>
  <p:hf sldNum="0"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2.xml.rels><?xml version="1.0" encoding="UTF-8" standalone="yes"?>
<Relationships xmlns="http://schemas.openxmlformats.org/package/2006/relationships"><Relationship Id="rId3" Type="http://schemas.openxmlformats.org/officeDocument/2006/relationships/hyperlink" Target="http://www.newyorker.com/reporting/2013/05/27/130527fa_fact_packer?currentPas" TargetMode="External"/><Relationship Id="rId2" Type="http://schemas.openxmlformats.org/officeDocument/2006/relationships/hyperlink" Target="http://www.newyorker.com/magazine/bios/george_packer/search?contributorName=george%20packer" TargetMode="External"/><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ytimes.com/2013/06/01/business/global/in-japan-a-hard-to-budge-obstacle-looms-over-the-fight-with-deflation.html?ref=global" TargetMode="External"/><Relationship Id="rId2" Type="http://schemas.openxmlformats.org/officeDocument/2006/relationships/hyperlink" Target="http://topics.nytimes.com/top/reference/timestopics/people/t/hiroko_tabuchi/index.html"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gif"/></Relationships>
</file>

<file path=ppt/slides/_rels/slide5.xml.rels><?xml version="1.0" encoding="UTF-8" standalone="yes"?>
<Relationships xmlns="http://schemas.openxmlformats.org/package/2006/relationships"><Relationship Id="rId3" Type="http://schemas.openxmlformats.org/officeDocument/2006/relationships/hyperlink" Target="http://topics.nytimes.com/top/reference/timestopics/people/a/shinzo_abe/index.html?inline=nyt-per" TargetMode="External"/><Relationship Id="rId2" Type="http://schemas.openxmlformats.org/officeDocument/2006/relationships/image" Target="../media/image5.gif"/><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00034" y="3933056"/>
            <a:ext cx="7772400" cy="220810"/>
          </a:xfrm>
        </p:spPr>
        <p:txBody>
          <a:bodyPr rtlCol="0">
            <a:normAutofit fontScale="90000"/>
          </a:bodyPr>
          <a:lstStyle/>
          <a:p>
            <a:pPr marL="252000" algn="ctr">
              <a:spcBef>
                <a:spcPts val="0"/>
              </a:spcBef>
              <a:defRPr/>
            </a:pPr>
            <a:r>
              <a:rPr lang="it-IT" sz="2400" dirty="0" smtClean="0"/>
              <a:t/>
            </a:r>
            <a:br>
              <a:rPr lang="it-IT" sz="2400" dirty="0" smtClean="0"/>
            </a:br>
            <a:r>
              <a:rPr lang="it-IT" sz="2400" dirty="0" smtClean="0"/>
              <a:t/>
            </a:r>
            <a:br>
              <a:rPr lang="it-IT" sz="2400" dirty="0" smtClean="0"/>
            </a:br>
            <a:r>
              <a:rPr lang="it-IT" sz="2400" dirty="0" smtClean="0"/>
              <a:t/>
            </a:r>
            <a:br>
              <a:rPr lang="it-IT" sz="2400" dirty="0" smtClean="0"/>
            </a:br>
            <a:r>
              <a:rPr lang="it-IT" sz="2400" dirty="0" smtClean="0"/>
              <a:t/>
            </a:r>
            <a:br>
              <a:rPr lang="it-IT" sz="2400" dirty="0" smtClean="0"/>
            </a:br>
            <a:r>
              <a:rPr lang="it-IT" sz="2400" dirty="0" smtClean="0"/>
              <a:t/>
            </a:r>
            <a:br>
              <a:rPr lang="it-IT" sz="2400" dirty="0" smtClean="0"/>
            </a:br>
            <a:r>
              <a:rPr lang="it-IT" sz="2400" dirty="0" smtClean="0"/>
              <a:t/>
            </a:r>
            <a:br>
              <a:rPr lang="it-IT" sz="2400" dirty="0" smtClean="0"/>
            </a:br>
            <a:r>
              <a:rPr lang="it-IT" sz="2400" dirty="0" smtClean="0"/>
              <a:t/>
            </a:r>
            <a:br>
              <a:rPr lang="it-IT" sz="2400" dirty="0" smtClean="0"/>
            </a:br>
            <a:r>
              <a:rPr lang="it-IT" sz="2400" dirty="0" smtClean="0"/>
              <a:t/>
            </a:r>
            <a:br>
              <a:rPr lang="it-IT"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solidFill>
                  <a:srgbClr val="002060"/>
                </a:solidFill>
                <a:latin typeface="Arial" pitchFamily="34" charset="0"/>
                <a:cs typeface="Arial" pitchFamily="34" charset="0"/>
              </a:rPr>
              <a:t>LEZIONI SULLA CRISI / LEZIONI DELLA CRISI</a:t>
            </a:r>
            <a:br>
              <a:rPr lang="en-US" sz="2200" dirty="0" smtClean="0">
                <a:solidFill>
                  <a:srgbClr val="002060"/>
                </a:solidFill>
                <a:latin typeface="Arial" pitchFamily="34" charset="0"/>
                <a:cs typeface="Arial" pitchFamily="34" charset="0"/>
              </a:rPr>
            </a:br>
            <a:r>
              <a:rPr lang="en-US" sz="2000" b="0" dirty="0" err="1" smtClean="0">
                <a:solidFill>
                  <a:srgbClr val="002060"/>
                </a:solidFill>
                <a:latin typeface="Arial" pitchFamily="34" charset="0"/>
                <a:cs typeface="Arial" pitchFamily="34" charset="0"/>
              </a:rPr>
              <a:t>Seminario</a:t>
            </a:r>
            <a:r>
              <a:rPr lang="en-US" sz="2000" b="0" dirty="0" smtClean="0">
                <a:solidFill>
                  <a:srgbClr val="002060"/>
                </a:solidFill>
                <a:latin typeface="Arial" pitchFamily="34" charset="0"/>
                <a:cs typeface="Arial" pitchFamily="34" charset="0"/>
              </a:rPr>
              <a:t> </a:t>
            </a:r>
            <a:r>
              <a:rPr lang="en-US" sz="2000" b="0" dirty="0" err="1" smtClean="0">
                <a:solidFill>
                  <a:srgbClr val="002060"/>
                </a:solidFill>
                <a:latin typeface="Arial" pitchFamily="34" charset="0"/>
                <a:cs typeface="Arial" pitchFamily="34" charset="0"/>
              </a:rPr>
              <a:t>Interdisciplinare</a:t>
            </a:r>
            <a:r>
              <a:rPr lang="en-US" sz="2000" b="0" dirty="0" smtClean="0">
                <a:solidFill>
                  <a:srgbClr val="002060"/>
                </a:solidFill>
                <a:latin typeface="Arial" pitchFamily="34" charset="0"/>
                <a:cs typeface="Arial" pitchFamily="34" charset="0"/>
              </a:rPr>
              <a:t> del </a:t>
            </a:r>
            <a:r>
              <a:rPr lang="en-US" sz="2000" b="0" dirty="0" err="1" smtClean="0">
                <a:solidFill>
                  <a:srgbClr val="002060"/>
                </a:solidFill>
                <a:latin typeface="Arial" pitchFamily="34" charset="0"/>
                <a:cs typeface="Arial" pitchFamily="34" charset="0"/>
              </a:rPr>
              <a:t>Dipartimento</a:t>
            </a:r>
            <a:r>
              <a:rPr lang="en-US" sz="2000" b="0" dirty="0" smtClean="0">
                <a:solidFill>
                  <a:srgbClr val="002060"/>
                </a:solidFill>
                <a:latin typeface="Arial" pitchFamily="34" charset="0"/>
                <a:cs typeface="Arial" pitchFamily="34" charset="0"/>
              </a:rPr>
              <a:t> </a:t>
            </a:r>
            <a:r>
              <a:rPr lang="en-US" sz="2000" b="0" dirty="0" err="1" smtClean="0">
                <a:solidFill>
                  <a:srgbClr val="002060"/>
                </a:solidFill>
                <a:latin typeface="Arial" pitchFamily="34" charset="0"/>
                <a:cs typeface="Arial" pitchFamily="34" charset="0"/>
              </a:rPr>
              <a:t>di</a:t>
            </a:r>
            <a:r>
              <a:rPr lang="en-US" sz="2000" b="0" dirty="0" smtClean="0">
                <a:solidFill>
                  <a:srgbClr val="002060"/>
                </a:solidFill>
                <a:latin typeface="Arial" pitchFamily="34" charset="0"/>
                <a:cs typeface="Arial" pitchFamily="34" charset="0"/>
              </a:rPr>
              <a:t> </a:t>
            </a:r>
            <a:r>
              <a:rPr lang="en-US" sz="2000" b="0" dirty="0" err="1" smtClean="0">
                <a:solidFill>
                  <a:srgbClr val="002060"/>
                </a:solidFill>
                <a:latin typeface="Arial" pitchFamily="34" charset="0"/>
                <a:cs typeface="Arial" pitchFamily="34" charset="0"/>
              </a:rPr>
              <a:t>Scienze</a:t>
            </a:r>
            <a:r>
              <a:rPr lang="en-US" sz="2000" b="0" dirty="0" smtClean="0">
                <a:solidFill>
                  <a:srgbClr val="002060"/>
                </a:solidFill>
                <a:latin typeface="Arial" pitchFamily="34" charset="0"/>
                <a:cs typeface="Arial" pitchFamily="34" charset="0"/>
              </a:rPr>
              <a:t> </a:t>
            </a:r>
            <a:r>
              <a:rPr lang="en-US" sz="2000" b="0" dirty="0" err="1" smtClean="0">
                <a:solidFill>
                  <a:srgbClr val="002060"/>
                </a:solidFill>
                <a:latin typeface="Arial" pitchFamily="34" charset="0"/>
                <a:cs typeface="Arial" pitchFamily="34" charset="0"/>
              </a:rPr>
              <a:t>Sociali</a:t>
            </a:r>
            <a:r>
              <a:rPr lang="en-US" sz="2000" b="0" dirty="0" smtClean="0">
                <a:solidFill>
                  <a:srgbClr val="002060"/>
                </a:solidFill>
                <a:latin typeface="Arial" pitchFamily="34" charset="0"/>
                <a:cs typeface="Arial" pitchFamily="34" charset="0"/>
              </a:rPr>
              <a:t>, </a:t>
            </a:r>
            <a:r>
              <a:rPr lang="en-US" sz="2000" b="0" dirty="0" err="1" smtClean="0">
                <a:solidFill>
                  <a:srgbClr val="002060"/>
                </a:solidFill>
                <a:latin typeface="Arial" pitchFamily="34" charset="0"/>
                <a:cs typeface="Arial" pitchFamily="34" charset="0"/>
              </a:rPr>
              <a:t>Politiche</a:t>
            </a:r>
            <a:r>
              <a:rPr lang="en-US" sz="2000" b="0" dirty="0" smtClean="0">
                <a:solidFill>
                  <a:srgbClr val="002060"/>
                </a:solidFill>
                <a:latin typeface="Arial" pitchFamily="34" charset="0"/>
                <a:cs typeface="Arial" pitchFamily="34" charset="0"/>
              </a:rPr>
              <a:t> e Cognitive (DISPOC)</a:t>
            </a:r>
            <a:br>
              <a:rPr lang="en-US" sz="2000" b="0" dirty="0" smtClean="0">
                <a:solidFill>
                  <a:srgbClr val="002060"/>
                </a:solidFill>
                <a:latin typeface="Arial" pitchFamily="34" charset="0"/>
                <a:cs typeface="Arial" pitchFamily="34" charset="0"/>
              </a:rPr>
            </a:br>
            <a:r>
              <a:rPr lang="en-US" sz="2000" b="0" dirty="0" smtClean="0">
                <a:solidFill>
                  <a:srgbClr val="002060"/>
                </a:solidFill>
                <a:latin typeface="Arial" pitchFamily="34" charset="0"/>
                <a:cs typeface="Arial" pitchFamily="34" charset="0"/>
              </a:rPr>
              <a:t>“</a:t>
            </a:r>
            <a:r>
              <a:rPr lang="en-US" sz="2000" dirty="0" smtClean="0">
                <a:solidFill>
                  <a:srgbClr val="002060"/>
                </a:solidFill>
                <a:latin typeface="Arial" pitchFamily="34" charset="0"/>
                <a:cs typeface="Arial" pitchFamily="34" charset="0"/>
              </a:rPr>
              <a:t>La </a:t>
            </a:r>
            <a:r>
              <a:rPr lang="en-US" sz="2000" dirty="0" err="1" smtClean="0">
                <a:solidFill>
                  <a:srgbClr val="002060"/>
                </a:solidFill>
                <a:latin typeface="Arial" pitchFamily="34" charset="0"/>
                <a:cs typeface="Arial" pitchFamily="34" charset="0"/>
              </a:rPr>
              <a:t>crisi</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dei</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confini</a:t>
            </a:r>
            <a:r>
              <a:rPr lang="en-US" sz="2000" dirty="0" smtClean="0">
                <a:solidFill>
                  <a:srgbClr val="002060"/>
                </a:solidFill>
                <a:latin typeface="Arial" pitchFamily="34" charset="0"/>
                <a:cs typeface="Arial" pitchFamily="34" charset="0"/>
              </a:rPr>
              <a:t> / I </a:t>
            </a:r>
            <a:r>
              <a:rPr lang="en-US" sz="2000" dirty="0" err="1" smtClean="0">
                <a:solidFill>
                  <a:srgbClr val="002060"/>
                </a:solidFill>
                <a:latin typeface="Arial" pitchFamily="34" charset="0"/>
                <a:cs typeface="Arial" pitchFamily="34" charset="0"/>
              </a:rPr>
              <a:t>confini</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della</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crisi</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economia</a:t>
            </a:r>
            <a:r>
              <a:rPr lang="en-US" sz="2000" dirty="0" smtClean="0">
                <a:solidFill>
                  <a:srgbClr val="002060"/>
                </a:solidFill>
                <a:latin typeface="Arial" pitchFamily="34" charset="0"/>
                <a:cs typeface="Arial" pitchFamily="34" charset="0"/>
              </a:rPr>
              <a:t> e </a:t>
            </a:r>
            <a:r>
              <a:rPr lang="en-US" sz="2000" dirty="0" err="1" smtClean="0">
                <a:solidFill>
                  <a:srgbClr val="002060"/>
                </a:solidFill>
                <a:latin typeface="Arial" pitchFamily="34" charset="0"/>
                <a:cs typeface="Arial" pitchFamily="34" charset="0"/>
              </a:rPr>
              <a:t>politica</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società</a:t>
            </a:r>
            <a:r>
              <a:rPr lang="en-US" sz="2000" dirty="0" smtClean="0">
                <a:solidFill>
                  <a:srgbClr val="002060"/>
                </a:solidFill>
                <a:latin typeface="Arial" pitchFamily="34" charset="0"/>
                <a:cs typeface="Arial" pitchFamily="34" charset="0"/>
              </a:rPr>
              <a:t> e </a:t>
            </a:r>
            <a:r>
              <a:rPr lang="en-US" sz="2000" dirty="0" err="1" smtClean="0">
                <a:solidFill>
                  <a:srgbClr val="002060"/>
                </a:solidFill>
                <a:latin typeface="Arial" pitchFamily="34" charset="0"/>
                <a:cs typeface="Arial" pitchFamily="34" charset="0"/>
              </a:rPr>
              <a:t>individuo</a:t>
            </a:r>
            <a:r>
              <a:rPr lang="en-US" sz="2000" dirty="0" smtClean="0">
                <a:solidFill>
                  <a:srgbClr val="002060"/>
                </a:solidFill>
                <a:latin typeface="Arial" pitchFamily="34" charset="0"/>
                <a:cs typeface="Arial" pitchFamily="34" charset="0"/>
              </a:rPr>
              <a:t>”</a:t>
            </a:r>
            <a:r>
              <a:rPr lang="en-US" sz="2200" dirty="0" smtClean="0">
                <a:solidFill>
                  <a:srgbClr val="002060"/>
                </a:solidFill>
                <a:latin typeface="Arial" pitchFamily="34" charset="0"/>
                <a:cs typeface="Arial" pitchFamily="34" charset="0"/>
              </a:rPr>
              <a:t/>
            </a:r>
            <a:br>
              <a:rPr lang="en-US" sz="2200" dirty="0" smtClean="0">
                <a:solidFill>
                  <a:srgbClr val="002060"/>
                </a:solidFill>
                <a:latin typeface="Arial" pitchFamily="34" charset="0"/>
                <a:cs typeface="Arial" pitchFamily="34" charset="0"/>
              </a:rPr>
            </a:br>
            <a:r>
              <a:rPr lang="en-US" sz="2200" dirty="0" smtClean="0">
                <a:solidFill>
                  <a:srgbClr val="002060"/>
                </a:solidFill>
                <a:latin typeface="Arial" pitchFamily="34" charset="0"/>
                <a:cs typeface="Arial" pitchFamily="34" charset="0"/>
              </a:rPr>
              <a:t/>
            </a:r>
            <a:br>
              <a:rPr lang="en-US" sz="2200" dirty="0" smtClean="0">
                <a:solidFill>
                  <a:srgbClr val="002060"/>
                </a:solidFill>
                <a:latin typeface="Arial" pitchFamily="34" charset="0"/>
                <a:cs typeface="Arial" pitchFamily="34" charset="0"/>
              </a:rPr>
            </a:br>
            <a:r>
              <a:rPr lang="en-US" sz="2200" dirty="0" smtClean="0">
                <a:solidFill>
                  <a:srgbClr val="002060"/>
                </a:solidFill>
                <a:latin typeface="Arial" pitchFamily="34" charset="0"/>
                <a:cs typeface="Arial" pitchFamily="34" charset="0"/>
              </a:rPr>
              <a:t/>
            </a:r>
            <a:br>
              <a:rPr lang="en-US" sz="2200" dirty="0" smtClean="0">
                <a:solidFill>
                  <a:srgbClr val="002060"/>
                </a:solidFill>
                <a:latin typeface="Arial" pitchFamily="34" charset="0"/>
                <a:cs typeface="Arial" pitchFamily="34" charset="0"/>
              </a:rPr>
            </a:br>
            <a:endParaRPr lang="it-IT" sz="2200" dirty="0" smtClean="0"/>
          </a:p>
        </p:txBody>
      </p:sp>
      <p:sp>
        <p:nvSpPr>
          <p:cNvPr id="13315" name="Sottotitolo 2"/>
          <p:cNvSpPr>
            <a:spLocks noGrp="1"/>
          </p:cNvSpPr>
          <p:nvPr>
            <p:ph type="subTitle" idx="1"/>
          </p:nvPr>
        </p:nvSpPr>
        <p:spPr>
          <a:xfrm>
            <a:off x="250825" y="3501008"/>
            <a:ext cx="8464550" cy="3168352"/>
          </a:xfrm>
        </p:spPr>
        <p:txBody>
          <a:bodyPr/>
          <a:lstStyle/>
          <a:p>
            <a:pPr marR="0" algn="ctr" eaLnBrk="1" hangingPunct="1">
              <a:lnSpc>
                <a:spcPct val="80000"/>
              </a:lnSpc>
              <a:buFont typeface="Arial" charset="0"/>
              <a:buNone/>
            </a:pPr>
            <a:endParaRPr lang="it-IT" sz="600" b="1" i="1" dirty="0" smtClean="0">
              <a:solidFill>
                <a:schemeClr val="accent4"/>
              </a:solidFill>
            </a:endParaRPr>
          </a:p>
          <a:p>
            <a:pPr marR="0" algn="ctr" eaLnBrk="1" hangingPunct="1">
              <a:lnSpc>
                <a:spcPct val="80000"/>
              </a:lnSpc>
            </a:pPr>
            <a:r>
              <a:rPr lang="it-IT" sz="2000" dirty="0" smtClean="0">
                <a:solidFill>
                  <a:srgbClr val="002060"/>
                </a:solidFill>
                <a:latin typeface="Arial" pitchFamily="34" charset="0"/>
                <a:cs typeface="Arial" pitchFamily="34" charset="0"/>
              </a:rPr>
              <a:t>Intervento di </a:t>
            </a:r>
          </a:p>
          <a:p>
            <a:pPr marR="0" algn="ctr" eaLnBrk="1" hangingPunct="1">
              <a:lnSpc>
                <a:spcPct val="80000"/>
              </a:lnSpc>
            </a:pPr>
            <a:r>
              <a:rPr lang="it-IT" sz="2000" b="1" dirty="0" smtClean="0">
                <a:solidFill>
                  <a:srgbClr val="002060"/>
                </a:solidFill>
                <a:latin typeface="Arial" pitchFamily="34" charset="0"/>
                <a:cs typeface="Arial" pitchFamily="34" charset="0"/>
              </a:rPr>
              <a:t>Alessandro Innocenti</a:t>
            </a:r>
          </a:p>
          <a:p>
            <a:pPr marR="0" algn="ctr" eaLnBrk="1" hangingPunct="1">
              <a:lnSpc>
                <a:spcPct val="80000"/>
              </a:lnSpc>
            </a:pPr>
            <a:endParaRPr lang="it-IT" sz="2000" b="1" dirty="0" smtClean="0">
              <a:solidFill>
                <a:srgbClr val="002060"/>
              </a:solidFill>
              <a:latin typeface="Arial" pitchFamily="34" charset="0"/>
              <a:cs typeface="Arial" pitchFamily="34" charset="0"/>
            </a:endParaRPr>
          </a:p>
          <a:p>
            <a:pPr marR="0" algn="ctr" eaLnBrk="1" hangingPunct="1">
              <a:lnSpc>
                <a:spcPct val="80000"/>
              </a:lnSpc>
            </a:pPr>
            <a:r>
              <a:rPr lang="en-US" sz="1800" i="1" dirty="0" err="1" smtClean="0">
                <a:solidFill>
                  <a:srgbClr val="002060"/>
                </a:solidFill>
                <a:latin typeface="Arial" pitchFamily="34" charset="0"/>
                <a:ea typeface="Verdana" pitchFamily="34" charset="0"/>
                <a:cs typeface="Arial" pitchFamily="34" charset="0"/>
              </a:rPr>
              <a:t>Complesso</a:t>
            </a:r>
            <a:r>
              <a:rPr lang="en-US" sz="1800" i="1" dirty="0" smtClean="0">
                <a:solidFill>
                  <a:srgbClr val="002060"/>
                </a:solidFill>
                <a:latin typeface="Arial" pitchFamily="34" charset="0"/>
                <a:ea typeface="Verdana" pitchFamily="34" charset="0"/>
                <a:cs typeface="Arial" pitchFamily="34" charset="0"/>
              </a:rPr>
              <a:t> San </a:t>
            </a:r>
            <a:r>
              <a:rPr lang="en-US" sz="1800" i="1" dirty="0" err="1" smtClean="0">
                <a:solidFill>
                  <a:srgbClr val="002060"/>
                </a:solidFill>
                <a:latin typeface="Arial" pitchFamily="34" charset="0"/>
                <a:ea typeface="Verdana" pitchFamily="34" charset="0"/>
                <a:cs typeface="Arial" pitchFamily="34" charset="0"/>
              </a:rPr>
              <a:t>Niccolò</a:t>
            </a:r>
            <a:endParaRPr lang="en-US" sz="1800" i="1" dirty="0" smtClean="0">
              <a:solidFill>
                <a:srgbClr val="002060"/>
              </a:solidFill>
              <a:latin typeface="Arial" pitchFamily="34" charset="0"/>
              <a:ea typeface="Verdana" pitchFamily="34" charset="0"/>
              <a:cs typeface="Arial" pitchFamily="34" charset="0"/>
            </a:endParaRPr>
          </a:p>
          <a:p>
            <a:pPr marR="0" algn="ctr" eaLnBrk="1" hangingPunct="1">
              <a:lnSpc>
                <a:spcPct val="80000"/>
              </a:lnSpc>
            </a:pPr>
            <a:r>
              <a:rPr lang="en-US" sz="1800" i="1" dirty="0" smtClean="0">
                <a:solidFill>
                  <a:srgbClr val="002060"/>
                </a:solidFill>
                <a:latin typeface="Arial" pitchFamily="34" charset="0"/>
                <a:ea typeface="Verdana" pitchFamily="34" charset="0"/>
                <a:cs typeface="Arial" pitchFamily="34" charset="0"/>
              </a:rPr>
              <a:t>Siena 26 </a:t>
            </a:r>
            <a:r>
              <a:rPr lang="en-US" sz="1800" i="1" dirty="0" err="1" smtClean="0">
                <a:solidFill>
                  <a:srgbClr val="002060"/>
                </a:solidFill>
                <a:latin typeface="Arial" pitchFamily="34" charset="0"/>
                <a:ea typeface="Verdana" pitchFamily="34" charset="0"/>
                <a:cs typeface="Arial" pitchFamily="34" charset="0"/>
              </a:rPr>
              <a:t>giugno</a:t>
            </a:r>
            <a:r>
              <a:rPr lang="en-US" sz="1800" i="1" dirty="0" smtClean="0">
                <a:solidFill>
                  <a:srgbClr val="002060"/>
                </a:solidFill>
                <a:latin typeface="Arial" pitchFamily="34" charset="0"/>
                <a:ea typeface="Verdana" pitchFamily="34" charset="0"/>
                <a:cs typeface="Arial" pitchFamily="34" charset="0"/>
              </a:rPr>
              <a:t> 2013</a:t>
            </a:r>
          </a:p>
          <a:p>
            <a:pPr marR="0" algn="ctr" eaLnBrk="1" hangingPunct="1">
              <a:lnSpc>
                <a:spcPct val="80000"/>
              </a:lnSpc>
            </a:pPr>
            <a:endParaRPr lang="en-US" sz="1600" dirty="0" smtClean="0">
              <a:solidFill>
                <a:schemeClr val="tx1"/>
              </a:solidFill>
              <a:latin typeface="Arial" charset="0"/>
              <a:cs typeface="Arial" charset="0"/>
            </a:endParaRPr>
          </a:p>
          <a:p>
            <a:pPr marR="0" algn="ctr" eaLnBrk="1" hangingPunct="1">
              <a:lnSpc>
                <a:spcPct val="80000"/>
              </a:lnSpc>
            </a:pPr>
            <a:endParaRPr lang="en-US" sz="1600" dirty="0" smtClean="0">
              <a:solidFill>
                <a:schemeClr val="tx1"/>
              </a:solidFill>
              <a:latin typeface="Arial" charset="0"/>
              <a:cs typeface="Arial" charset="0"/>
            </a:endParaRPr>
          </a:p>
          <a:p>
            <a:pPr marR="0" algn="ctr" eaLnBrk="1" hangingPunct="1">
              <a:lnSpc>
                <a:spcPct val="80000"/>
              </a:lnSpc>
            </a:pPr>
            <a:endParaRPr lang="en-US" sz="1600" dirty="0" smtClean="0">
              <a:solidFill>
                <a:schemeClr val="tx1"/>
              </a:solidFill>
              <a:latin typeface="Arial" charset="0"/>
              <a:cs typeface="Arial" charset="0"/>
            </a:endParaRPr>
          </a:p>
          <a:p>
            <a:pPr marR="0" algn="ctr" eaLnBrk="1" hangingPunct="1">
              <a:lnSpc>
                <a:spcPct val="80000"/>
              </a:lnSpc>
            </a:pPr>
            <a:endParaRPr lang="en-US" sz="1600" dirty="0" smtClean="0">
              <a:solidFill>
                <a:schemeClr val="tx1"/>
              </a:solidFill>
              <a:latin typeface="Arial" charset="0"/>
              <a:cs typeface="Arial" charset="0"/>
            </a:endParaRPr>
          </a:p>
          <a:p>
            <a:pPr marR="0" algn="ctr" eaLnBrk="1" hangingPunct="1">
              <a:lnSpc>
                <a:spcPct val="80000"/>
              </a:lnSpc>
            </a:pPr>
            <a:endParaRPr lang="en-US" sz="1600" dirty="0" smtClean="0">
              <a:solidFill>
                <a:schemeClr val="tx1"/>
              </a:solidFill>
              <a:latin typeface="Arial" charset="0"/>
              <a:cs typeface="Arial" charset="0"/>
            </a:endParaRPr>
          </a:p>
          <a:p>
            <a:pPr marR="0" algn="ctr">
              <a:lnSpc>
                <a:spcPct val="80000"/>
              </a:lnSpc>
            </a:pPr>
            <a:r>
              <a:rPr lang="it-IT" sz="1600" b="1" i="1" dirty="0" smtClean="0">
                <a:solidFill>
                  <a:schemeClr val="tx1"/>
                </a:solidFill>
                <a:latin typeface="Arial" charset="0"/>
              </a:rPr>
              <a:t>                                       </a:t>
            </a:r>
            <a:endParaRPr lang="it-IT" sz="1600" dirty="0" smtClean="0"/>
          </a:p>
        </p:txBody>
      </p:sp>
      <p:pic>
        <p:nvPicPr>
          <p:cNvPr id="5" name="Picture 4" descr="logo.jpg"/>
          <p:cNvPicPr>
            <a:picLocks noChangeAspect="1"/>
          </p:cNvPicPr>
          <p:nvPr/>
        </p:nvPicPr>
        <p:blipFill>
          <a:blip r:embed="rId3" cstate="print"/>
          <a:stretch>
            <a:fillRect/>
          </a:stretch>
        </p:blipFill>
        <p:spPr>
          <a:xfrm>
            <a:off x="3491880" y="116632"/>
            <a:ext cx="1737360" cy="152704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Segnaposto contenuto 4"/>
          <p:cNvSpPr>
            <a:spLocks noGrp="1"/>
          </p:cNvSpPr>
          <p:nvPr>
            <p:ph idx="1"/>
          </p:nvPr>
        </p:nvSpPr>
        <p:spPr>
          <a:xfrm>
            <a:off x="714375" y="1341438"/>
            <a:ext cx="7786688" cy="4608512"/>
          </a:xfrm>
        </p:spPr>
        <p:txBody>
          <a:bodyPr>
            <a:noAutofit/>
          </a:bodyPr>
          <a:lstStyle/>
          <a:p>
            <a:pPr>
              <a:spcAft>
                <a:spcPts val="600"/>
              </a:spcAft>
              <a:buBlip>
                <a:blip r:embed="rId3"/>
              </a:buBlip>
              <a:defRPr/>
            </a:pPr>
            <a:r>
              <a:rPr lang="en-GB" sz="2000" dirty="0" smtClean="0">
                <a:solidFill>
                  <a:srgbClr val="002060"/>
                </a:solidFill>
                <a:latin typeface="Arial" pitchFamily="34" charset="0"/>
                <a:cs typeface="Arial" pitchFamily="34" charset="0"/>
              </a:rPr>
              <a:t>La </a:t>
            </a:r>
            <a:r>
              <a:rPr lang="en-GB" sz="2000" dirty="0" err="1" smtClean="0">
                <a:solidFill>
                  <a:srgbClr val="002060"/>
                </a:solidFill>
                <a:latin typeface="Arial" pitchFamily="34" charset="0"/>
                <a:cs typeface="Arial" pitchFamily="34" charset="0"/>
              </a:rPr>
              <a:t>presenza</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di</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informazione</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rumorosa</a:t>
            </a:r>
            <a:r>
              <a:rPr lang="en-GB" sz="2000" dirty="0" smtClean="0">
                <a:solidFill>
                  <a:srgbClr val="002060"/>
                </a:solidFill>
                <a:latin typeface="Arial" pitchFamily="34" charset="0"/>
                <a:cs typeface="Arial" pitchFamily="34" charset="0"/>
              </a:rPr>
              <a:t> e </a:t>
            </a:r>
            <a:r>
              <a:rPr lang="en-GB" sz="2000" dirty="0" err="1" smtClean="0">
                <a:solidFill>
                  <a:srgbClr val="002060"/>
                </a:solidFill>
                <a:latin typeface="Arial" pitchFamily="34" charset="0"/>
                <a:cs typeface="Arial" pitchFamily="34" charset="0"/>
              </a:rPr>
              <a:t>ridondante</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ostacola</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l’utilizzo</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di</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semplici</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euristiche</a:t>
            </a:r>
            <a:r>
              <a:rPr lang="en-GB" sz="2000" dirty="0" smtClean="0">
                <a:solidFill>
                  <a:srgbClr val="002060"/>
                </a:solidFill>
                <a:latin typeface="Arial" pitchFamily="34" charset="0"/>
                <a:cs typeface="Arial" pitchFamily="34" charset="0"/>
              </a:rPr>
              <a:t> come la </a:t>
            </a:r>
            <a:r>
              <a:rPr lang="en-GB" sz="2000" dirty="0" err="1" smtClean="0">
                <a:solidFill>
                  <a:srgbClr val="002060"/>
                </a:solidFill>
                <a:latin typeface="Arial" pitchFamily="34" charset="0"/>
                <a:cs typeface="Arial" pitchFamily="34" charset="0"/>
              </a:rPr>
              <a:t>diversificazione</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dell’investimento</a:t>
            </a:r>
            <a:r>
              <a:rPr lang="en-GB" sz="2000" dirty="0" smtClean="0">
                <a:solidFill>
                  <a:srgbClr val="002060"/>
                </a:solidFill>
                <a:latin typeface="Arial" pitchFamily="34" charset="0"/>
                <a:cs typeface="Arial" pitchFamily="34" charset="0"/>
              </a:rPr>
              <a:t> o </a:t>
            </a:r>
            <a:r>
              <a:rPr lang="en-GB" sz="2000" dirty="0" err="1" smtClean="0">
                <a:solidFill>
                  <a:srgbClr val="002060"/>
                </a:solidFill>
                <a:latin typeface="Arial" pitchFamily="34" charset="0"/>
                <a:cs typeface="Arial" pitchFamily="34" charset="0"/>
              </a:rPr>
              <a:t>l’adozione</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di</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distribuzioni</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di</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probabilità</a:t>
            </a:r>
            <a:r>
              <a:rPr lang="en-GB" sz="2000" dirty="0" smtClean="0">
                <a:solidFill>
                  <a:srgbClr val="002060"/>
                </a:solidFill>
                <a:latin typeface="Arial" pitchFamily="34" charset="0"/>
                <a:cs typeface="Arial" pitchFamily="34" charset="0"/>
              </a:rPr>
              <a:t> non </a:t>
            </a:r>
            <a:r>
              <a:rPr lang="en-GB" sz="2000" dirty="0" err="1" smtClean="0">
                <a:solidFill>
                  <a:srgbClr val="002060"/>
                </a:solidFill>
                <a:latin typeface="Arial" pitchFamily="34" charset="0"/>
                <a:cs typeface="Arial" pitchFamily="34" charset="0"/>
              </a:rPr>
              <a:t>distorte</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degli</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eventi</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futuri</a:t>
            </a:r>
            <a:endParaRPr lang="en-GB" sz="2000" dirty="0" smtClean="0">
              <a:solidFill>
                <a:srgbClr val="002060"/>
              </a:solidFill>
              <a:latin typeface="Arial" pitchFamily="34" charset="0"/>
              <a:cs typeface="Arial" pitchFamily="34" charset="0"/>
            </a:endParaRPr>
          </a:p>
          <a:p>
            <a:pPr>
              <a:spcAft>
                <a:spcPts val="600"/>
              </a:spcAft>
              <a:buBlip>
                <a:blip r:embed="rId3"/>
              </a:buBlip>
              <a:defRPr/>
            </a:pPr>
            <a:r>
              <a:rPr lang="en-GB" sz="2000" dirty="0" smtClean="0">
                <a:solidFill>
                  <a:srgbClr val="002060"/>
                </a:solidFill>
                <a:latin typeface="Arial" pitchFamily="34" charset="0"/>
                <a:cs typeface="Arial" pitchFamily="34" charset="0"/>
              </a:rPr>
              <a:t>Solo </a:t>
            </a:r>
            <a:r>
              <a:rPr lang="en-GB" sz="2000" dirty="0" err="1" smtClean="0">
                <a:solidFill>
                  <a:srgbClr val="002060"/>
                </a:solidFill>
                <a:latin typeface="Arial" pitchFamily="34" charset="0"/>
                <a:cs typeface="Arial" pitchFamily="34" charset="0"/>
              </a:rPr>
              <a:t>soggetti</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relativamente</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inesperti</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possono</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adottare</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euristiche</a:t>
            </a:r>
            <a:r>
              <a:rPr lang="en-GB" sz="2000" dirty="0" smtClean="0">
                <a:solidFill>
                  <a:srgbClr val="002060"/>
                </a:solidFill>
                <a:latin typeface="Arial" pitchFamily="34" charset="0"/>
                <a:cs typeface="Arial" pitchFamily="34" charset="0"/>
              </a:rPr>
              <a:t> “fast and frugal”</a:t>
            </a:r>
            <a:r>
              <a:rPr lang="en-GB" sz="2000" b="1" dirty="0" smtClean="0">
                <a:solidFill>
                  <a:srgbClr val="002060"/>
                </a:solidFill>
                <a:latin typeface="Arial" pitchFamily="34" charset="0"/>
                <a:cs typeface="Arial" pitchFamily="34" charset="0"/>
              </a:rPr>
              <a:t> </a:t>
            </a:r>
            <a:r>
              <a:rPr lang="en-GB" sz="2000" dirty="0" smtClean="0">
                <a:solidFill>
                  <a:srgbClr val="002060"/>
                </a:solidFill>
                <a:latin typeface="Arial" pitchFamily="34" charset="0"/>
                <a:cs typeface="Arial" pitchFamily="34" charset="0"/>
              </a:rPr>
              <a:t>à la </a:t>
            </a:r>
            <a:r>
              <a:rPr lang="en-GB" sz="2000" dirty="0" err="1" smtClean="0">
                <a:solidFill>
                  <a:srgbClr val="002060"/>
                </a:solidFill>
                <a:latin typeface="Arial" pitchFamily="34" charset="0"/>
                <a:cs typeface="Arial" pitchFamily="34" charset="0"/>
              </a:rPr>
              <a:t>Gigerenzer</a:t>
            </a:r>
            <a:endParaRPr lang="en-GB" sz="2000" dirty="0" smtClean="0">
              <a:solidFill>
                <a:srgbClr val="002060"/>
              </a:solidFill>
              <a:latin typeface="Arial" pitchFamily="34" charset="0"/>
              <a:cs typeface="Arial" pitchFamily="34" charset="0"/>
            </a:endParaRPr>
          </a:p>
          <a:p>
            <a:pPr>
              <a:spcAft>
                <a:spcPts val="600"/>
              </a:spcAft>
              <a:buBlip>
                <a:blip r:embed="rId3"/>
              </a:buBlip>
              <a:defRPr/>
            </a:pPr>
            <a:r>
              <a:rPr lang="en-GB" sz="2000" dirty="0" smtClean="0">
                <a:solidFill>
                  <a:srgbClr val="002060"/>
                </a:solidFill>
                <a:latin typeface="Arial" pitchFamily="34" charset="0"/>
                <a:cs typeface="Arial" pitchFamily="34" charset="0"/>
              </a:rPr>
              <a:t>Le </a:t>
            </a:r>
            <a:r>
              <a:rPr lang="en-GB" sz="2000" dirty="0" err="1" smtClean="0">
                <a:solidFill>
                  <a:srgbClr val="002060"/>
                </a:solidFill>
                <a:latin typeface="Arial" pitchFamily="34" charset="0"/>
                <a:cs typeface="Arial" pitchFamily="34" charset="0"/>
              </a:rPr>
              <a:t>capacità</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predittive</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sono</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influenzate</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negativamente</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dalla</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presenza</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di</a:t>
            </a:r>
            <a:r>
              <a:rPr lang="en-GB" sz="2000" dirty="0" smtClean="0">
                <a:solidFill>
                  <a:srgbClr val="002060"/>
                </a:solidFill>
                <a:latin typeface="Arial" pitchFamily="34" charset="0"/>
                <a:cs typeface="Arial" pitchFamily="34" charset="0"/>
              </a:rPr>
              <a:t> un </a:t>
            </a:r>
            <a:r>
              <a:rPr lang="en-GB" sz="2000" dirty="0" err="1" smtClean="0">
                <a:solidFill>
                  <a:srgbClr val="002060"/>
                </a:solidFill>
                <a:latin typeface="Arial" pitchFamily="34" charset="0"/>
                <a:cs typeface="Arial" pitchFamily="34" charset="0"/>
              </a:rPr>
              <a:t>numero</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di</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segnali</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relativamente</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elevato</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rispetto</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alle</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capacità</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individuali</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di</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elaborazione</a:t>
            </a:r>
            <a:r>
              <a:rPr lang="en-GB" sz="2000" dirty="0" smtClean="0">
                <a:solidFill>
                  <a:srgbClr val="002060"/>
                </a:solidFill>
                <a:latin typeface="Arial" pitchFamily="34" charset="0"/>
                <a:cs typeface="Arial" pitchFamily="34" charset="0"/>
              </a:rPr>
              <a:t> </a:t>
            </a:r>
            <a:r>
              <a:rPr lang="en-GB" sz="2000" dirty="0" err="1" smtClean="0">
                <a:solidFill>
                  <a:srgbClr val="002060"/>
                </a:solidFill>
                <a:latin typeface="Arial" pitchFamily="34" charset="0"/>
                <a:cs typeface="Arial" pitchFamily="34" charset="0"/>
              </a:rPr>
              <a:t>dell’infomazione</a:t>
            </a:r>
            <a:r>
              <a:rPr lang="en-GB" sz="2000" dirty="0" smtClean="0">
                <a:solidFill>
                  <a:srgbClr val="002060"/>
                </a:solidFill>
                <a:latin typeface="Arial" pitchFamily="34" charset="0"/>
                <a:cs typeface="Arial" pitchFamily="34" charset="0"/>
              </a:rPr>
              <a:t> </a:t>
            </a:r>
          </a:p>
          <a:p>
            <a:pPr>
              <a:spcAft>
                <a:spcPts val="600"/>
              </a:spcAft>
              <a:buBlip>
                <a:blip r:embed="rId3"/>
              </a:buBlip>
              <a:defRPr/>
            </a:pPr>
            <a:r>
              <a:rPr lang="it-IT" sz="2000" dirty="0" smtClean="0">
                <a:solidFill>
                  <a:srgbClr val="002060"/>
                </a:solidFill>
                <a:latin typeface="Arial" pitchFamily="34" charset="0"/>
                <a:cs typeface="Arial" pitchFamily="34" charset="0"/>
              </a:rPr>
              <a:t>Nelle decisioni economiche semplici regole del pollice possono assicurare risultati economici migliori di modelli decisionali basati su complessi algoritmi o le opinioni degli esperti</a:t>
            </a:r>
            <a:r>
              <a:rPr lang="en-US" sz="2000" dirty="0" smtClean="0">
                <a:solidFill>
                  <a:srgbClr val="002060"/>
                </a:solidFill>
                <a:latin typeface="Arial" pitchFamily="34" charset="0"/>
                <a:cs typeface="Arial" pitchFamily="34" charset="0"/>
              </a:rPr>
              <a:t/>
            </a:r>
            <a:br>
              <a:rPr lang="en-US" sz="2000" dirty="0" smtClean="0">
                <a:solidFill>
                  <a:srgbClr val="002060"/>
                </a:solidFill>
                <a:latin typeface="Arial" pitchFamily="34" charset="0"/>
                <a:cs typeface="Arial" pitchFamily="34" charset="0"/>
              </a:rPr>
            </a:br>
            <a:endParaRPr lang="en-GB" sz="2000" dirty="0" smtClean="0">
              <a:solidFill>
                <a:srgbClr val="002060"/>
              </a:solidFill>
              <a:latin typeface="Arial" pitchFamily="34" charset="0"/>
              <a:cs typeface="Arial" pitchFamily="34" charset="0"/>
            </a:endParaRPr>
          </a:p>
        </p:txBody>
      </p:sp>
      <p:sp>
        <p:nvSpPr>
          <p:cNvPr id="11266" name="Titolo 3"/>
          <p:cNvSpPr>
            <a:spLocks noGrp="1"/>
          </p:cNvSpPr>
          <p:nvPr>
            <p:ph type="title"/>
          </p:nvPr>
        </p:nvSpPr>
        <p:spPr>
          <a:xfrm>
            <a:off x="457200" y="274638"/>
            <a:ext cx="8435280" cy="1143000"/>
          </a:xfrm>
        </p:spPr>
        <p:txBody>
          <a:bodyPr/>
          <a:lstStyle/>
          <a:p>
            <a:pPr algn="ctr" eaLnBrk="1" fontAlgn="auto" hangingPunct="1">
              <a:spcAft>
                <a:spcPts val="0"/>
              </a:spcAft>
              <a:defRPr/>
            </a:pPr>
            <a:r>
              <a:rPr lang="en-US" sz="3700" dirty="0" smtClean="0">
                <a:solidFill>
                  <a:srgbClr val="002060"/>
                </a:solidFill>
              </a:rPr>
              <a:t> </a:t>
            </a:r>
            <a:r>
              <a:rPr lang="en-US" sz="3600" dirty="0" err="1" smtClean="0">
                <a:solidFill>
                  <a:srgbClr val="002060"/>
                </a:solidFill>
                <a:latin typeface="Arial" pitchFamily="34" charset="0"/>
                <a:cs typeface="Arial" pitchFamily="34" charset="0"/>
              </a:rPr>
              <a:t>Efficienza</a:t>
            </a:r>
            <a:r>
              <a:rPr lang="en-US" sz="3600" dirty="0" smtClean="0">
                <a:solidFill>
                  <a:srgbClr val="002060"/>
                </a:solidFill>
                <a:latin typeface="Arial" pitchFamily="34" charset="0"/>
                <a:cs typeface="Arial" pitchFamily="34" charset="0"/>
              </a:rPr>
              <a:t> </a:t>
            </a:r>
            <a:r>
              <a:rPr lang="en-US" sz="3600" dirty="0" err="1" smtClean="0">
                <a:solidFill>
                  <a:srgbClr val="002060"/>
                </a:solidFill>
                <a:latin typeface="Arial" pitchFamily="34" charset="0"/>
                <a:cs typeface="Arial" pitchFamily="34" charset="0"/>
              </a:rPr>
              <a:t>informativa</a:t>
            </a:r>
            <a:endParaRPr lang="en-US" sz="3600" dirty="0" smtClean="0">
              <a:solidFill>
                <a:srgbClr val="00206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3"/>
          <p:cNvSpPr>
            <a:spLocks noGrp="1"/>
          </p:cNvSpPr>
          <p:nvPr>
            <p:ph type="title"/>
          </p:nvPr>
        </p:nvSpPr>
        <p:spPr>
          <a:xfrm>
            <a:off x="457200" y="274638"/>
            <a:ext cx="8435280" cy="1143000"/>
          </a:xfrm>
        </p:spPr>
        <p:txBody>
          <a:bodyPr/>
          <a:lstStyle/>
          <a:p>
            <a:pPr algn="ctr" eaLnBrk="1" fontAlgn="auto" hangingPunct="1">
              <a:spcAft>
                <a:spcPts val="0"/>
              </a:spcAft>
              <a:defRPr/>
            </a:pPr>
            <a:r>
              <a:rPr lang="en-US" sz="3700" dirty="0" smtClean="0">
                <a:solidFill>
                  <a:srgbClr val="002060"/>
                </a:solidFill>
              </a:rPr>
              <a:t> </a:t>
            </a:r>
            <a:r>
              <a:rPr lang="en-US" sz="3600" dirty="0" err="1" smtClean="0">
                <a:solidFill>
                  <a:srgbClr val="002060"/>
                </a:solidFill>
                <a:latin typeface="Arial" pitchFamily="34" charset="0"/>
                <a:cs typeface="Arial" pitchFamily="34" charset="0"/>
              </a:rPr>
              <a:t>Razionalità</a:t>
            </a:r>
            <a:endParaRPr lang="en-US" sz="3600" dirty="0" smtClean="0">
              <a:solidFill>
                <a:srgbClr val="002060"/>
              </a:solidFill>
              <a:latin typeface="Arial" pitchFamily="34" charset="0"/>
              <a:cs typeface="Arial" pitchFamily="34" charset="0"/>
            </a:endParaRPr>
          </a:p>
        </p:txBody>
      </p:sp>
      <p:pic>
        <p:nvPicPr>
          <p:cNvPr id="6" name="Picture 6"/>
          <p:cNvPicPr>
            <a:picLocks noGrp="1" noChangeAspect="1" noChangeArrowheads="1"/>
          </p:cNvPicPr>
          <p:nvPr>
            <p:ph idx="1"/>
          </p:nvPr>
        </p:nvPicPr>
        <p:blipFill>
          <a:blip r:embed="rId3" cstate="print"/>
          <a:srcRect/>
          <a:stretch>
            <a:fillRect/>
          </a:stretch>
        </p:blipFill>
        <p:spPr>
          <a:xfrm>
            <a:off x="1043608" y="1196752"/>
            <a:ext cx="7056784" cy="5256584"/>
          </a:xfr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3"/>
          <p:cNvSpPr>
            <a:spLocks noGrp="1"/>
          </p:cNvSpPr>
          <p:nvPr>
            <p:ph type="title"/>
          </p:nvPr>
        </p:nvSpPr>
        <p:spPr>
          <a:xfrm>
            <a:off x="457200" y="274638"/>
            <a:ext cx="8435280" cy="1143000"/>
          </a:xfrm>
        </p:spPr>
        <p:txBody>
          <a:bodyPr/>
          <a:lstStyle/>
          <a:p>
            <a:pPr algn="ctr" eaLnBrk="1" fontAlgn="auto" hangingPunct="1">
              <a:spcAft>
                <a:spcPts val="0"/>
              </a:spcAft>
              <a:defRPr/>
            </a:pPr>
            <a:r>
              <a:rPr lang="en-US" sz="3700" dirty="0" smtClean="0">
                <a:solidFill>
                  <a:srgbClr val="002060"/>
                </a:solidFill>
              </a:rPr>
              <a:t> </a:t>
            </a:r>
            <a:r>
              <a:rPr lang="en-US" sz="3600" dirty="0" err="1" smtClean="0">
                <a:solidFill>
                  <a:srgbClr val="002060"/>
                </a:solidFill>
                <a:latin typeface="Arial" pitchFamily="34" charset="0"/>
                <a:cs typeface="Arial" pitchFamily="34" charset="0"/>
              </a:rPr>
              <a:t>Razionalità</a:t>
            </a:r>
            <a:endParaRPr lang="en-US" sz="3600" dirty="0" smtClean="0">
              <a:solidFill>
                <a:srgbClr val="002060"/>
              </a:solidFill>
              <a:latin typeface="Arial" pitchFamily="34" charset="0"/>
              <a:cs typeface="Arial" pitchFamily="34" charset="0"/>
            </a:endParaRPr>
          </a:p>
        </p:txBody>
      </p:sp>
      <p:pic>
        <p:nvPicPr>
          <p:cNvPr id="4" name="Picture 9" descr="1"/>
          <p:cNvPicPr>
            <a:picLocks noChangeAspect="1" noChangeArrowheads="1"/>
          </p:cNvPicPr>
          <p:nvPr/>
        </p:nvPicPr>
        <p:blipFill>
          <a:blip r:embed="rId3" cstate="print"/>
          <a:srcRect/>
          <a:stretch>
            <a:fillRect/>
          </a:stretch>
        </p:blipFill>
        <p:spPr bwMode="auto">
          <a:xfrm>
            <a:off x="4644008" y="1484784"/>
            <a:ext cx="4114800" cy="4857676"/>
          </a:xfrm>
          <a:prstGeom prst="rect">
            <a:avLst/>
          </a:prstGeom>
          <a:noFill/>
          <a:ln w="9525">
            <a:noFill/>
            <a:miter lim="800000"/>
            <a:headEnd/>
            <a:tailEnd/>
          </a:ln>
        </p:spPr>
      </p:pic>
      <p:sp>
        <p:nvSpPr>
          <p:cNvPr id="7" name="Rectangle 6"/>
          <p:cNvSpPr/>
          <p:nvPr/>
        </p:nvSpPr>
        <p:spPr>
          <a:xfrm>
            <a:off x="4788024" y="1628800"/>
            <a:ext cx="4104456" cy="400110"/>
          </a:xfrm>
          <a:prstGeom prst="rect">
            <a:avLst/>
          </a:prstGeom>
        </p:spPr>
        <p:txBody>
          <a:bodyPr wrap="square">
            <a:spAutoFit/>
          </a:bodyPr>
          <a:lstStyle/>
          <a:p>
            <a:pPr marL="342900" indent="-342900">
              <a:spcBef>
                <a:spcPct val="20000"/>
              </a:spcBef>
            </a:pPr>
            <a:endParaRPr lang="en-US" sz="2000" dirty="0">
              <a:latin typeface="Garamond" pitchFamily="18" charset="0"/>
            </a:endParaRPr>
          </a:p>
        </p:txBody>
      </p:sp>
      <p:pic>
        <p:nvPicPr>
          <p:cNvPr id="8" name="Picture 1"/>
          <p:cNvPicPr>
            <a:picLocks noGrp="1" noChangeAspect="1" noChangeArrowheads="1"/>
          </p:cNvPicPr>
          <p:nvPr>
            <p:ph idx="1"/>
          </p:nvPr>
        </p:nvPicPr>
        <p:blipFill>
          <a:blip r:embed="rId4" cstate="print"/>
          <a:srcRect/>
          <a:stretch>
            <a:fillRect/>
          </a:stretch>
        </p:blipFill>
        <p:spPr bwMode="auto">
          <a:xfrm>
            <a:off x="611560" y="1484784"/>
            <a:ext cx="3756834" cy="4824536"/>
          </a:xfrm>
          <a:prstGeom prst="rect">
            <a:avLst/>
          </a:prstGeom>
          <a:noFill/>
          <a:ln w="9525">
            <a:noFill/>
            <a:round/>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contenuto 4"/>
          <p:cNvSpPr>
            <a:spLocks noGrp="1"/>
          </p:cNvSpPr>
          <p:nvPr>
            <p:ph idx="1"/>
          </p:nvPr>
        </p:nvSpPr>
        <p:spPr>
          <a:xfrm>
            <a:off x="457200" y="1268760"/>
            <a:ext cx="8229600" cy="5232053"/>
          </a:xfrm>
        </p:spPr>
        <p:txBody>
          <a:bodyPr/>
          <a:lstStyle/>
          <a:p>
            <a:pPr marL="365760" indent="-256032" eaLnBrk="1" fontAlgn="auto" hangingPunct="1">
              <a:spcAft>
                <a:spcPts val="600"/>
              </a:spcAft>
              <a:buBlip>
                <a:blip r:embed="rId3"/>
              </a:buBlip>
              <a:defRPr/>
            </a:pPr>
            <a:r>
              <a:rPr lang="en-US" sz="2000" dirty="0" err="1" smtClean="0">
                <a:latin typeface="Arial" pitchFamily="34" charset="0"/>
                <a:cs typeface="Arial" pitchFamily="34" charset="0"/>
              </a:rPr>
              <a:t>Una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decisione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tipo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economico</a:t>
            </a:r>
            <a:r>
              <a:rPr lang="en-US" sz="2000" dirty="0" smtClean="0">
                <a:latin typeface="Arial" pitchFamily="34" charset="0"/>
                <a:cs typeface="Arial" pitchFamily="34" charset="0"/>
              </a:rPr>
              <a:t> </a:t>
            </a:r>
            <a:r>
              <a:rPr lang="en-US" sz="2000" b="1" dirty="0" smtClean="0">
                <a:latin typeface="Arial" pitchFamily="34" charset="0"/>
                <a:cs typeface="Arial" pitchFamily="34" charset="0"/>
              </a:rPr>
              <a:t>NON E’ UN PROCESSO UNITARIO </a:t>
            </a:r>
            <a:r>
              <a:rPr lang="en-US" sz="2000" dirty="0" smtClean="0">
                <a:latin typeface="Arial" pitchFamily="34" charset="0"/>
                <a:cs typeface="Arial" pitchFamily="34" charset="0"/>
              </a:rPr>
              <a:t>(</a:t>
            </a:r>
            <a:r>
              <a:rPr lang="en-US" sz="2000" dirty="0" err="1" smtClean="0">
                <a:latin typeface="Arial" pitchFamily="34" charset="0"/>
                <a:cs typeface="Arial" pitchFamily="34" charset="0"/>
              </a:rPr>
              <a:t>una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semplice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questione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massimizzazione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dell’utilità</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coerente</a:t>
            </a:r>
            <a:r>
              <a:rPr lang="en-US" sz="2000" dirty="0" smtClean="0">
                <a:latin typeface="Arial" pitchFamily="34" charset="0"/>
                <a:cs typeface="Arial" pitchFamily="34" charset="0"/>
              </a:rPr>
              <a:t> e </a:t>
            </a:r>
            <a:r>
              <a:rPr lang="en-US" sz="2000" dirty="0" err="1" smtClean="0">
                <a:latin typeface="Arial" pitchFamily="34" charset="0"/>
                <a:cs typeface="Arial" pitchFamily="34" charset="0"/>
              </a:rPr>
              <a:t>integrata</a:t>
            </a:r>
            <a:r>
              <a:rPr lang="en-US" sz="2000" dirty="0" smtClean="0">
                <a:latin typeface="Arial" pitchFamily="34" charset="0"/>
                <a:cs typeface="Arial" pitchFamily="34" charset="0"/>
              </a:rPr>
              <a:t>)  in </a:t>
            </a:r>
            <a:r>
              <a:rPr lang="en-US" sz="2000" dirty="0" err="1" smtClean="0">
                <a:latin typeface="Arial" pitchFamily="34" charset="0"/>
                <a:cs typeface="Arial" pitchFamily="34" charset="0"/>
              </a:rPr>
              <a:t>quanto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dipende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dall’interazione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processi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automatici</a:t>
            </a:r>
            <a:r>
              <a:rPr lang="en-US" sz="2000" dirty="0" smtClean="0">
                <a:latin typeface="Arial" pitchFamily="34" charset="0"/>
                <a:cs typeface="Arial" pitchFamily="34" charset="0"/>
              </a:rPr>
              <a:t> e </a:t>
            </a:r>
            <a:r>
              <a:rPr lang="en-US" sz="2000" dirty="0" err="1" smtClean="0">
                <a:latin typeface="Arial" pitchFamily="34" charset="0"/>
                <a:cs typeface="Arial" pitchFamily="34" charset="0"/>
              </a:rPr>
              <a:t>controllati</a:t>
            </a:r>
            <a:endParaRPr lang="it-IT" sz="2000" dirty="0" smtClean="0">
              <a:latin typeface="Arial" pitchFamily="34" charset="0"/>
              <a:cs typeface="Arial" pitchFamily="34" charset="0"/>
            </a:endParaRPr>
          </a:p>
          <a:p>
            <a:pPr marL="365760" indent="-256032" eaLnBrk="1" fontAlgn="auto" hangingPunct="1">
              <a:spcAft>
                <a:spcPts val="600"/>
              </a:spcAft>
              <a:buBlip>
                <a:blip r:embed="rId3"/>
              </a:buBlip>
              <a:defRPr/>
            </a:pPr>
            <a:r>
              <a:rPr lang="en-US" sz="2000" dirty="0" smtClean="0">
                <a:latin typeface="Arial" pitchFamily="34" charset="0"/>
                <a:cs typeface="Arial" pitchFamily="34" charset="0"/>
              </a:rPr>
              <a:t>Le </a:t>
            </a:r>
            <a:r>
              <a:rPr lang="en-US" sz="2000" dirty="0" err="1" smtClean="0">
                <a:latin typeface="Arial" pitchFamily="34" charset="0"/>
                <a:cs typeface="Arial" pitchFamily="34" charset="0"/>
              </a:rPr>
              <a:t>scelte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intertemporali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sono</a:t>
            </a:r>
            <a:r>
              <a:rPr lang="en-US" sz="2000" dirty="0" smtClean="0">
                <a:latin typeface="Arial" pitchFamily="34" charset="0"/>
                <a:cs typeface="Arial" pitchFamily="34" charset="0"/>
              </a:rPr>
              <a:t> generate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a:t>
            </a:r>
            <a:r>
              <a:rPr lang="en-US" sz="2000" b="1" dirty="0" smtClean="0">
                <a:latin typeface="Arial" pitchFamily="34" charset="0"/>
                <a:cs typeface="Arial" pitchFamily="34" charset="0"/>
              </a:rPr>
              <a:t>SISTEMI MULTIPLI CON PRIORITA’ IN CONFLITTO TRA LORO </a:t>
            </a:r>
            <a:r>
              <a:rPr lang="en-US" sz="2000" dirty="0" err="1" smtClean="0">
                <a:latin typeface="Arial" pitchFamily="34" charset="0"/>
                <a:cs typeface="Arial" pitchFamily="34" charset="0"/>
              </a:rPr>
              <a:t>che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motivano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l’incoerenza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delle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scelte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nel</a:t>
            </a:r>
            <a:r>
              <a:rPr lang="en-US" sz="2000" dirty="0" smtClean="0">
                <a:latin typeface="Arial" pitchFamily="34" charset="0"/>
                <a:cs typeface="Arial" pitchFamily="34" charset="0"/>
              </a:rPr>
              <a:t> tempo</a:t>
            </a:r>
          </a:p>
          <a:p>
            <a:pPr marL="365760" indent="-256032" eaLnBrk="1" fontAlgn="auto" hangingPunct="1">
              <a:spcAft>
                <a:spcPts val="600"/>
              </a:spcAft>
              <a:buBlip>
                <a:blip r:embed="rId3"/>
              </a:buBlip>
              <a:defRPr/>
            </a:pPr>
            <a:r>
              <a:rPr lang="en-US" sz="2000" dirty="0" smtClean="0">
                <a:latin typeface="Arial" pitchFamily="34" charset="0"/>
                <a:cs typeface="Arial" pitchFamily="34" charset="0"/>
              </a:rPr>
              <a:t>Le </a:t>
            </a:r>
            <a:r>
              <a:rPr lang="en-US" sz="2000" dirty="0" err="1" smtClean="0">
                <a:latin typeface="Arial" pitchFamily="34" charset="0"/>
                <a:cs typeface="Arial" pitchFamily="34" charset="0"/>
              </a:rPr>
              <a:t>preferenze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sociali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dipendono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un </a:t>
            </a:r>
            <a:r>
              <a:rPr lang="en-US" sz="2000" dirty="0" err="1" smtClean="0">
                <a:latin typeface="Arial" pitchFamily="34" charset="0"/>
                <a:cs typeface="Arial" pitchFamily="34" charset="0"/>
              </a:rPr>
              <a:t>cervello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che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funziona</a:t>
            </a:r>
            <a:r>
              <a:rPr lang="en-US" sz="2000" dirty="0" smtClean="0">
                <a:latin typeface="Arial" pitchFamily="34" charset="0"/>
                <a:cs typeface="Arial" pitchFamily="34" charset="0"/>
              </a:rPr>
              <a:t> come un </a:t>
            </a:r>
            <a:r>
              <a:rPr lang="en-US" sz="2000" b="1" dirty="0" smtClean="0">
                <a:latin typeface="Arial" pitchFamily="34" charset="0"/>
                <a:cs typeface="Arial" pitchFamily="34" charset="0"/>
              </a:rPr>
              <a:t>SISTEMA DUALE </a:t>
            </a:r>
            <a:r>
              <a:rPr lang="en-US" sz="2000" dirty="0" err="1" smtClean="0">
                <a:latin typeface="Arial" pitchFamily="34" charset="0"/>
                <a:cs typeface="Arial" pitchFamily="34" charset="0"/>
              </a:rPr>
              <a:t>caratterizzato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a:t>
            </a:r>
            <a:r>
              <a:rPr lang="en-US" sz="2000" dirty="0" smtClean="0">
                <a:latin typeface="Arial" pitchFamily="34" charset="0"/>
                <a:cs typeface="Arial" pitchFamily="34" charset="0"/>
              </a:rPr>
              <a:t>  un continuo </a:t>
            </a:r>
            <a:r>
              <a:rPr lang="en-US" sz="2000" dirty="0" err="1" smtClean="0">
                <a:latin typeface="Arial" pitchFamily="34" charset="0"/>
                <a:cs typeface="Arial" pitchFamily="34" charset="0"/>
              </a:rPr>
              <a:t>conflitto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interesse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egoistico</a:t>
            </a:r>
            <a:r>
              <a:rPr lang="en-US" sz="2000" dirty="0" smtClean="0">
                <a:latin typeface="Arial" pitchFamily="34" charset="0"/>
                <a:cs typeface="Arial" pitchFamily="34" charset="0"/>
              </a:rPr>
              <a:t> e </a:t>
            </a:r>
            <a:r>
              <a:rPr lang="en-US" sz="2000" dirty="0" err="1" smtClean="0">
                <a:latin typeface="Arial" pitchFamily="34" charset="0"/>
                <a:cs typeface="Arial" pitchFamily="34" charset="0"/>
              </a:rPr>
              <a:t>interesse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altruistico</a:t>
            </a:r>
            <a:r>
              <a:rPr lang="en-US" sz="2000" dirty="0" smtClean="0">
                <a:latin typeface="Arial" pitchFamily="34" charset="0"/>
                <a:cs typeface="Arial" pitchFamily="34" charset="0"/>
              </a:rPr>
              <a:t> o </a:t>
            </a:r>
            <a:r>
              <a:rPr lang="en-US" sz="2000" dirty="0" err="1" smtClean="0">
                <a:latin typeface="Arial" pitchFamily="34" charset="0"/>
                <a:cs typeface="Arial" pitchFamily="34" charset="0"/>
              </a:rPr>
              <a:t>collettivo</a:t>
            </a:r>
            <a:endParaRPr lang="en-US" sz="2000" b="1" dirty="0" smtClean="0">
              <a:latin typeface="Arial" pitchFamily="34" charset="0"/>
              <a:cs typeface="Arial" pitchFamily="34" charset="0"/>
            </a:endParaRPr>
          </a:p>
          <a:p>
            <a:pPr marL="365760" indent="-256032" eaLnBrk="1" fontAlgn="auto" hangingPunct="1">
              <a:spcAft>
                <a:spcPts val="600"/>
              </a:spcAft>
              <a:buBlip>
                <a:blip r:embed="rId3"/>
              </a:buBlip>
              <a:defRPr/>
            </a:pPr>
            <a:r>
              <a:rPr lang="en-US" sz="2000" dirty="0" smtClean="0">
                <a:latin typeface="Arial" pitchFamily="34" charset="0"/>
                <a:cs typeface="Arial" pitchFamily="34" charset="0"/>
              </a:rPr>
              <a:t>La </a:t>
            </a:r>
            <a:r>
              <a:rPr lang="en-US" sz="2000" dirty="0" err="1" smtClean="0">
                <a:latin typeface="Arial" pitchFamily="34" charset="0"/>
                <a:cs typeface="Arial" pitchFamily="34" charset="0"/>
              </a:rPr>
              <a:t>questione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centrale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dell’economia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comportamentale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diventa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quella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comprendere</a:t>
            </a:r>
            <a:r>
              <a:rPr lang="en-US" sz="2000" dirty="0" smtClean="0">
                <a:latin typeface="Arial" pitchFamily="34" charset="0"/>
                <a:cs typeface="Arial" pitchFamily="34" charset="0"/>
              </a:rPr>
              <a:t> se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sistemi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multipli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attivano</a:t>
            </a:r>
            <a:r>
              <a:rPr lang="en-US" sz="2000" dirty="0" smtClean="0">
                <a:latin typeface="Arial" pitchFamily="34" charset="0"/>
                <a:cs typeface="Arial" pitchFamily="34" charset="0"/>
              </a:rPr>
              <a:t> </a:t>
            </a:r>
            <a:r>
              <a:rPr lang="en-US" sz="2000" b="1" dirty="0" smtClean="0">
                <a:latin typeface="Arial" pitchFamily="34" charset="0"/>
                <a:cs typeface="Arial" pitchFamily="34" charset="0"/>
              </a:rPr>
              <a:t>IN SEQUENZA O IN PARALLELO </a:t>
            </a:r>
            <a:r>
              <a:rPr lang="en-US" sz="2000" dirty="0" err="1" smtClean="0">
                <a:latin typeface="Arial" pitchFamily="34" charset="0"/>
                <a:cs typeface="Arial" pitchFamily="34" charset="0"/>
              </a:rPr>
              <a:t>quando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determinano</a:t>
            </a:r>
            <a:r>
              <a:rPr lang="en-US" sz="2000" dirty="0" smtClean="0">
                <a:latin typeface="Arial" pitchFamily="34" charset="0"/>
                <a:cs typeface="Arial" pitchFamily="34" charset="0"/>
              </a:rPr>
              <a:t> le </a:t>
            </a:r>
            <a:r>
              <a:rPr lang="en-US" sz="2000" dirty="0" err="1" smtClean="0">
                <a:latin typeface="Arial" pitchFamily="34" charset="0"/>
                <a:cs typeface="Arial" pitchFamily="34" charset="0"/>
              </a:rPr>
              <a:t>decisioni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economiche</a:t>
            </a:r>
            <a:endParaRPr lang="it-IT" sz="2000" dirty="0" smtClean="0">
              <a:latin typeface="Arial" pitchFamily="34" charset="0"/>
              <a:cs typeface="Arial" pitchFamily="34" charset="0"/>
            </a:endParaRPr>
          </a:p>
        </p:txBody>
      </p:sp>
      <p:sp>
        <p:nvSpPr>
          <p:cNvPr id="11266" name="Titolo 3"/>
          <p:cNvSpPr>
            <a:spLocks noGrp="1"/>
          </p:cNvSpPr>
          <p:nvPr>
            <p:ph type="title"/>
          </p:nvPr>
        </p:nvSpPr>
        <p:spPr/>
        <p:txBody>
          <a:bodyPr>
            <a:normAutofit/>
          </a:bodyPr>
          <a:lstStyle/>
          <a:p>
            <a:pPr algn="ctr">
              <a:defRPr/>
            </a:pPr>
            <a:r>
              <a:rPr lang="en-GB" sz="3600" dirty="0" err="1" smtClean="0">
                <a:solidFill>
                  <a:srgbClr val="002060"/>
                </a:solidFill>
                <a:latin typeface="Arial" pitchFamily="34" charset="0"/>
                <a:cs typeface="Arial" pitchFamily="34" charset="0"/>
              </a:rPr>
              <a:t>Razionalità</a:t>
            </a:r>
            <a:endParaRPr lang="it-IT" sz="3600" dirty="0">
              <a:solidFill>
                <a:srgbClr val="00206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3"/>
          <p:cNvSpPr>
            <a:spLocks noGrp="1"/>
          </p:cNvSpPr>
          <p:nvPr>
            <p:ph type="title"/>
          </p:nvPr>
        </p:nvSpPr>
        <p:spPr>
          <a:xfrm>
            <a:off x="457200" y="274638"/>
            <a:ext cx="8435280" cy="1143000"/>
          </a:xfrm>
        </p:spPr>
        <p:txBody>
          <a:bodyPr/>
          <a:lstStyle/>
          <a:p>
            <a:pPr algn="ctr" eaLnBrk="1" fontAlgn="auto" hangingPunct="1">
              <a:spcAft>
                <a:spcPts val="0"/>
              </a:spcAft>
              <a:defRPr/>
            </a:pPr>
            <a:r>
              <a:rPr lang="en-US" sz="3700" dirty="0" smtClean="0">
                <a:solidFill>
                  <a:srgbClr val="002060"/>
                </a:solidFill>
              </a:rPr>
              <a:t> </a:t>
            </a:r>
            <a:r>
              <a:rPr lang="en-US" sz="3600" dirty="0" err="1" smtClean="0">
                <a:solidFill>
                  <a:srgbClr val="002060"/>
                </a:solidFill>
                <a:latin typeface="Arial" pitchFamily="34" charset="0"/>
                <a:cs typeface="Arial" pitchFamily="34" charset="0"/>
              </a:rPr>
              <a:t>Ottimo</a:t>
            </a:r>
            <a:r>
              <a:rPr lang="en-US" sz="3600" dirty="0" smtClean="0">
                <a:solidFill>
                  <a:srgbClr val="002060"/>
                </a:solidFill>
                <a:latin typeface="Arial" pitchFamily="34" charset="0"/>
                <a:cs typeface="Arial" pitchFamily="34" charset="0"/>
              </a:rPr>
              <a:t> </a:t>
            </a:r>
            <a:r>
              <a:rPr lang="en-US" sz="3600" dirty="0" err="1" smtClean="0">
                <a:solidFill>
                  <a:srgbClr val="002060"/>
                </a:solidFill>
                <a:latin typeface="Arial" pitchFamily="34" charset="0"/>
                <a:cs typeface="Arial" pitchFamily="34" charset="0"/>
              </a:rPr>
              <a:t>paretiano</a:t>
            </a:r>
            <a:endParaRPr lang="en-US" sz="3600" dirty="0" smtClean="0">
              <a:solidFill>
                <a:srgbClr val="002060"/>
              </a:solidFill>
              <a:latin typeface="Arial" pitchFamily="34" charset="0"/>
              <a:cs typeface="Arial" pitchFamily="34" charset="0"/>
            </a:endParaRPr>
          </a:p>
        </p:txBody>
      </p:sp>
      <p:pic>
        <p:nvPicPr>
          <p:cNvPr id="6" name="Content Placeholder 5" descr="patretoset.jpg"/>
          <p:cNvPicPr>
            <a:picLocks noGrp="1" noChangeAspect="1"/>
          </p:cNvPicPr>
          <p:nvPr>
            <p:ph idx="1"/>
          </p:nvPr>
        </p:nvPicPr>
        <p:blipFill>
          <a:blip r:embed="rId3" cstate="print"/>
          <a:stretch>
            <a:fillRect/>
          </a:stretch>
        </p:blipFill>
        <p:spPr>
          <a:xfrm>
            <a:off x="1115616" y="1124744"/>
            <a:ext cx="6552728" cy="5345646"/>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3"/>
          <p:cNvSpPr>
            <a:spLocks noGrp="1"/>
          </p:cNvSpPr>
          <p:nvPr>
            <p:ph type="title"/>
          </p:nvPr>
        </p:nvSpPr>
        <p:spPr>
          <a:xfrm>
            <a:off x="457200" y="274638"/>
            <a:ext cx="8435280" cy="1143000"/>
          </a:xfrm>
        </p:spPr>
        <p:txBody>
          <a:bodyPr/>
          <a:lstStyle/>
          <a:p>
            <a:pPr algn="ctr" eaLnBrk="1" fontAlgn="auto" hangingPunct="1">
              <a:spcAft>
                <a:spcPts val="0"/>
              </a:spcAft>
              <a:defRPr/>
            </a:pPr>
            <a:r>
              <a:rPr lang="en-US" sz="3700" dirty="0" smtClean="0">
                <a:solidFill>
                  <a:srgbClr val="002060"/>
                </a:solidFill>
              </a:rPr>
              <a:t> </a:t>
            </a:r>
            <a:r>
              <a:rPr lang="en-US" sz="3600" dirty="0" err="1" smtClean="0">
                <a:solidFill>
                  <a:srgbClr val="002060"/>
                </a:solidFill>
                <a:latin typeface="Arial" pitchFamily="34" charset="0"/>
                <a:cs typeface="Arial" pitchFamily="34" charset="0"/>
              </a:rPr>
              <a:t>Ottimo</a:t>
            </a:r>
            <a:r>
              <a:rPr lang="en-US" sz="3600" dirty="0" smtClean="0">
                <a:solidFill>
                  <a:srgbClr val="002060"/>
                </a:solidFill>
                <a:latin typeface="Arial" pitchFamily="34" charset="0"/>
                <a:cs typeface="Arial" pitchFamily="34" charset="0"/>
              </a:rPr>
              <a:t> </a:t>
            </a:r>
            <a:r>
              <a:rPr lang="en-US" sz="3600" dirty="0" err="1" smtClean="0">
                <a:solidFill>
                  <a:srgbClr val="002060"/>
                </a:solidFill>
                <a:latin typeface="Arial" pitchFamily="34" charset="0"/>
                <a:cs typeface="Arial" pitchFamily="34" charset="0"/>
              </a:rPr>
              <a:t>paretiano</a:t>
            </a:r>
            <a:endParaRPr lang="en-US" sz="3600" dirty="0" smtClean="0">
              <a:solidFill>
                <a:srgbClr val="002060"/>
              </a:solidFill>
              <a:latin typeface="Arial" pitchFamily="34" charset="0"/>
              <a:cs typeface="Arial" pitchFamily="34" charset="0"/>
            </a:endParaRPr>
          </a:p>
        </p:txBody>
      </p:sp>
      <p:sp>
        <p:nvSpPr>
          <p:cNvPr id="4" name="Content Placeholder 3"/>
          <p:cNvSpPr>
            <a:spLocks noGrp="1"/>
          </p:cNvSpPr>
          <p:nvPr>
            <p:ph idx="1"/>
          </p:nvPr>
        </p:nvSpPr>
        <p:spPr>
          <a:xfrm>
            <a:off x="457200" y="1628800"/>
            <a:ext cx="8229600" cy="4378300"/>
          </a:xfrm>
        </p:spPr>
        <p:txBody>
          <a:bodyPr/>
          <a:lstStyle/>
          <a:p>
            <a:pPr>
              <a:spcAft>
                <a:spcPts val="600"/>
              </a:spcAft>
              <a:buBlip>
                <a:blip r:embed="rId3"/>
              </a:buBlip>
            </a:pPr>
            <a:r>
              <a:rPr lang="it-IT" sz="2000" dirty="0" smtClean="0">
                <a:latin typeface="Arial" pitchFamily="34" charset="0"/>
                <a:cs typeface="Arial" pitchFamily="34" charset="0"/>
              </a:rPr>
              <a:t>Criterio di efficienza allocativa che assume incomparabilità delle utilità individuali</a:t>
            </a:r>
          </a:p>
          <a:p>
            <a:pPr>
              <a:spcAft>
                <a:spcPts val="600"/>
              </a:spcAft>
              <a:buBlip>
                <a:blip r:embed="rId3"/>
              </a:buBlip>
            </a:pPr>
            <a:r>
              <a:rPr lang="it-IT" sz="2000" dirty="0" smtClean="0">
                <a:latin typeface="Arial" pitchFamily="34" charset="0"/>
                <a:cs typeface="Arial" pitchFamily="34" charset="0"/>
              </a:rPr>
              <a:t>Privilegia gli ordinamenti </a:t>
            </a:r>
            <a:r>
              <a:rPr lang="it-IT" sz="2000" b="1" dirty="0" smtClean="0">
                <a:latin typeface="Arial" pitchFamily="34" charset="0"/>
                <a:cs typeface="Arial" pitchFamily="34" charset="0"/>
              </a:rPr>
              <a:t>unanimi</a:t>
            </a:r>
            <a:r>
              <a:rPr lang="it-IT" sz="2000" dirty="0" smtClean="0">
                <a:latin typeface="Arial" pitchFamily="34" charset="0"/>
                <a:cs typeface="Arial" pitchFamily="34" charset="0"/>
              </a:rPr>
              <a:t> delle preferenze per non entrare in contrasto con la preservazione delle libertà personali</a:t>
            </a:r>
          </a:p>
          <a:p>
            <a:pPr>
              <a:spcAft>
                <a:spcPts val="600"/>
              </a:spcAft>
              <a:buBlip>
                <a:blip r:embed="rId3"/>
              </a:buBlip>
            </a:pPr>
            <a:r>
              <a:rPr lang="it-IT" sz="2000" dirty="0" smtClean="0">
                <a:latin typeface="Arial" pitchFamily="34" charset="0"/>
                <a:cs typeface="Arial" pitchFamily="34" charset="0"/>
              </a:rPr>
              <a:t>Ordinamento</a:t>
            </a:r>
            <a:r>
              <a:rPr lang="it-IT" sz="2000" b="1" dirty="0" smtClean="0">
                <a:latin typeface="Arial" pitchFamily="34" charset="0"/>
                <a:cs typeface="Arial" pitchFamily="34" charset="0"/>
              </a:rPr>
              <a:t> parziale </a:t>
            </a:r>
            <a:r>
              <a:rPr lang="it-IT" sz="2000" dirty="0" smtClean="0">
                <a:latin typeface="Arial" pitchFamily="34" charset="0"/>
                <a:cs typeface="Arial" pitchFamily="34" charset="0"/>
              </a:rPr>
              <a:t>degli assetti sociali: non soltanto non è </a:t>
            </a:r>
            <a:r>
              <a:rPr lang="it-IT" sz="2000" dirty="0" err="1" smtClean="0">
                <a:latin typeface="Arial" pitchFamily="34" charset="0"/>
                <a:cs typeface="Arial" pitchFamily="34" charset="0"/>
              </a:rPr>
              <a:t>deﬁnibile</a:t>
            </a:r>
            <a:r>
              <a:rPr lang="it-IT" sz="2000" dirty="0" smtClean="0">
                <a:latin typeface="Arial" pitchFamily="34" charset="0"/>
                <a:cs typeface="Arial" pitchFamily="34" charset="0"/>
              </a:rPr>
              <a:t> un ordinamento tra gli stati del mondo </a:t>
            </a:r>
            <a:r>
              <a:rPr lang="it-IT" sz="2000" dirty="0" err="1" smtClean="0">
                <a:latin typeface="Arial" pitchFamily="34" charset="0"/>
                <a:cs typeface="Arial" pitchFamily="34" charset="0"/>
              </a:rPr>
              <a:t>efﬁcienti</a:t>
            </a:r>
            <a:r>
              <a:rPr lang="it-IT" sz="2000" dirty="0" smtClean="0">
                <a:latin typeface="Arial" pitchFamily="34" charset="0"/>
                <a:cs typeface="Arial" pitchFamily="34" charset="0"/>
              </a:rPr>
              <a:t> ma nemmeno  fra alcuni stati </a:t>
            </a:r>
            <a:r>
              <a:rPr lang="it-IT" sz="2000" dirty="0" err="1" smtClean="0">
                <a:latin typeface="Arial" pitchFamily="34" charset="0"/>
                <a:cs typeface="Arial" pitchFamily="34" charset="0"/>
              </a:rPr>
              <a:t>efﬁcienti</a:t>
            </a:r>
            <a:r>
              <a:rPr lang="it-IT" sz="2000" dirty="0" smtClean="0">
                <a:latin typeface="Arial" pitchFamily="34" charset="0"/>
                <a:cs typeface="Arial" pitchFamily="34" charset="0"/>
              </a:rPr>
              <a:t> e altri non </a:t>
            </a:r>
            <a:r>
              <a:rPr lang="it-IT" sz="2000" dirty="0" err="1" smtClean="0">
                <a:latin typeface="Arial" pitchFamily="34" charset="0"/>
                <a:cs typeface="Arial" pitchFamily="34" charset="0"/>
              </a:rPr>
              <a:t>efﬁcienti</a:t>
            </a:r>
            <a:r>
              <a:rPr lang="it-IT" sz="2000" dirty="0" smtClean="0">
                <a:latin typeface="Arial" pitchFamily="34" charset="0"/>
                <a:cs typeface="Arial" pitchFamily="34" charset="0"/>
              </a:rPr>
              <a:t>.</a:t>
            </a:r>
          </a:p>
          <a:p>
            <a:pPr>
              <a:spcAft>
                <a:spcPts val="600"/>
              </a:spcAft>
              <a:buBlip>
                <a:blip r:embed="rId3"/>
              </a:buBlip>
            </a:pPr>
            <a:r>
              <a:rPr lang="it-IT" sz="2000" dirty="0" smtClean="0">
                <a:latin typeface="Arial" pitchFamily="34" charset="0"/>
                <a:cs typeface="Arial" pitchFamily="34" charset="0"/>
              </a:rPr>
              <a:t>Tirannia dello </a:t>
            </a:r>
            <a:r>
              <a:rPr lang="it-IT" sz="2000" b="1" dirty="0" smtClean="0">
                <a:latin typeface="Arial" pitchFamily="34" charset="0"/>
                <a:cs typeface="Arial" pitchFamily="34" charset="0"/>
              </a:rPr>
              <a:t>status quo</a:t>
            </a:r>
            <a:r>
              <a:rPr lang="it-IT" sz="2000" dirty="0" smtClean="0">
                <a:latin typeface="Arial" pitchFamily="34" charset="0"/>
                <a:cs typeface="Arial" pitchFamily="34" charset="0"/>
              </a:rPr>
              <a:t>: poiché la possibilità di effettuare comparazioni è limitata, vi può essere la tendenza a non spostarsi da uno stato </a:t>
            </a:r>
            <a:r>
              <a:rPr lang="it-IT" sz="2000" dirty="0" err="1" smtClean="0">
                <a:latin typeface="Arial" pitchFamily="34" charset="0"/>
                <a:cs typeface="Arial" pitchFamily="34" charset="0"/>
              </a:rPr>
              <a:t>efﬁciente</a:t>
            </a:r>
            <a:r>
              <a:rPr lang="it-IT" sz="2000" dirty="0" smtClean="0">
                <a:latin typeface="Arial" pitchFamily="34" charset="0"/>
                <a:cs typeface="Arial" pitchFamily="34" charset="0"/>
              </a:rPr>
              <a:t> o non, verso altri. Non perché questi siano peggiori ma semplicemente perché essi sono inconfrontabili.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3"/>
          <p:cNvSpPr>
            <a:spLocks noGrp="1"/>
          </p:cNvSpPr>
          <p:nvPr>
            <p:ph type="title"/>
          </p:nvPr>
        </p:nvSpPr>
        <p:spPr>
          <a:xfrm>
            <a:off x="457200" y="274638"/>
            <a:ext cx="8435280" cy="994122"/>
          </a:xfrm>
        </p:spPr>
        <p:txBody>
          <a:bodyPr>
            <a:normAutofit/>
          </a:bodyPr>
          <a:lstStyle/>
          <a:p>
            <a:pPr algn="ctr" eaLnBrk="1" fontAlgn="auto" hangingPunct="1">
              <a:spcAft>
                <a:spcPts val="0"/>
              </a:spcAft>
              <a:defRPr/>
            </a:pPr>
            <a:endParaRPr lang="en-US" sz="3600" dirty="0" smtClean="0">
              <a:solidFill>
                <a:srgbClr val="002060"/>
              </a:solidFill>
              <a:latin typeface="Arial" pitchFamily="34" charset="0"/>
              <a:cs typeface="Arial" pitchFamily="34" charset="0"/>
            </a:endParaRPr>
          </a:p>
        </p:txBody>
      </p:sp>
      <p:sp>
        <p:nvSpPr>
          <p:cNvPr id="4" name="Content Placeholder 3"/>
          <p:cNvSpPr>
            <a:spLocks noGrp="1"/>
          </p:cNvSpPr>
          <p:nvPr>
            <p:ph idx="1"/>
          </p:nvPr>
        </p:nvSpPr>
        <p:spPr>
          <a:xfrm>
            <a:off x="683568" y="1124744"/>
            <a:ext cx="8460432" cy="5040560"/>
          </a:xfrm>
        </p:spPr>
        <p:txBody>
          <a:bodyPr/>
          <a:lstStyle/>
          <a:p>
            <a:pPr algn="ctr">
              <a:spcAft>
                <a:spcPts val="600"/>
              </a:spcAft>
              <a:buNone/>
            </a:pPr>
            <a:r>
              <a:rPr lang="en-US" sz="2000" b="1" dirty="0" smtClean="0">
                <a:latin typeface="Arial" pitchFamily="34" charset="0"/>
                <a:cs typeface="Arial" pitchFamily="34" charset="0"/>
              </a:rPr>
              <a:t>May 27, 2013 </a:t>
            </a:r>
          </a:p>
          <a:p>
            <a:pPr marL="0" indent="0">
              <a:spcBef>
                <a:spcPts val="0"/>
              </a:spcBef>
              <a:spcAft>
                <a:spcPts val="0"/>
              </a:spcAft>
              <a:buNone/>
            </a:pPr>
            <a:endParaRPr lang="en-US" sz="2000" dirty="0" smtClean="0">
              <a:latin typeface="Arial" pitchFamily="34" charset="0"/>
              <a:cs typeface="Arial" pitchFamily="34" charset="0"/>
            </a:endParaRPr>
          </a:p>
          <a:p>
            <a:pPr marL="0" indent="0">
              <a:spcBef>
                <a:spcPts val="0"/>
              </a:spcBef>
              <a:spcAft>
                <a:spcPts val="0"/>
              </a:spcAft>
              <a:buNone/>
            </a:pPr>
            <a:r>
              <a:rPr lang="en-US" sz="2000" dirty="0" smtClean="0">
                <a:latin typeface="Arial" pitchFamily="34" charset="0"/>
                <a:cs typeface="Arial" pitchFamily="34" charset="0"/>
              </a:rPr>
              <a:t>“A lot of younger employees of Silicon Valley companies live in the city and commute to work in white, Wi-Fi-equipped company buses, which collect passengers at fifteen or so stops around San Francisco. After decades in which the country has become less and less equal, Silicon Valley is one of the most unequal places in </a:t>
            </a:r>
            <a:r>
              <a:rPr lang="en-US" sz="2000" dirty="0" err="1" smtClean="0">
                <a:latin typeface="Arial" pitchFamily="34" charset="0"/>
                <a:cs typeface="Arial" pitchFamily="34" charset="0"/>
              </a:rPr>
              <a:t>America.The</a:t>
            </a:r>
            <a:r>
              <a:rPr lang="en-US" sz="2000" dirty="0" smtClean="0">
                <a:latin typeface="Arial" pitchFamily="34" charset="0"/>
                <a:cs typeface="Arial" pitchFamily="34" charset="0"/>
              </a:rPr>
              <a:t> buses—whose schedules are withheld from the public—have become a vivid emblem of the tech boom’s stratifying effect in the Bay </a:t>
            </a:r>
            <a:r>
              <a:rPr lang="en-US" sz="2000" dirty="0" err="1" smtClean="0">
                <a:latin typeface="Arial" pitchFamily="34" charset="0"/>
                <a:cs typeface="Arial" pitchFamily="34" charset="0"/>
              </a:rPr>
              <a:t>Area.Sometimes</a:t>
            </a:r>
            <a:r>
              <a:rPr lang="en-US" sz="2000" dirty="0" smtClean="0">
                <a:latin typeface="Arial" pitchFamily="34" charset="0"/>
                <a:cs typeface="Arial" pitchFamily="34" charset="0"/>
              </a:rPr>
              <a:t> the Google Bus just seems like one face of Janus-headed capitalism; it contains the people too valuable even to use public transport or drive themselves. </a:t>
            </a:r>
          </a:p>
          <a:p>
            <a:pPr marL="0" indent="0">
              <a:spcBef>
                <a:spcPts val="0"/>
              </a:spcBef>
              <a:spcAft>
                <a:spcPts val="0"/>
              </a:spcAft>
              <a:buNone/>
            </a:pPr>
            <a:r>
              <a:rPr lang="en-US" sz="2000" dirty="0" smtClean="0">
                <a:latin typeface="Arial" pitchFamily="34" charset="0"/>
                <a:cs typeface="Arial" pitchFamily="34" charset="0"/>
              </a:rPr>
              <a:t>Right by the Google bus stop on Cesar Chavez Street immigrant men from Latin America stand waiting for employers in the building trade to scoop them up, or to be arrested and deported by the government. </a:t>
            </a:r>
          </a:p>
          <a:p>
            <a:pPr marL="0" indent="0">
              <a:spcBef>
                <a:spcPts val="0"/>
              </a:spcBef>
              <a:spcAft>
                <a:spcPts val="0"/>
              </a:spcAft>
              <a:buNone/>
            </a:pPr>
            <a:r>
              <a:rPr lang="en-US" sz="2000" dirty="0" smtClean="0">
                <a:latin typeface="Arial" pitchFamily="34" charset="0"/>
                <a:cs typeface="Arial" pitchFamily="34" charset="0"/>
              </a:rPr>
              <a:t>Some of the city’s hottest restaurants are popping up in the neighborhoods with shuttle stops”</a:t>
            </a:r>
            <a:endParaRPr lang="it-IT" sz="2000" dirty="0" smtClean="0">
              <a:latin typeface="Arial" pitchFamily="34" charset="0"/>
              <a:cs typeface="Arial" pitchFamily="34" charset="0"/>
            </a:endParaRPr>
          </a:p>
        </p:txBody>
      </p:sp>
      <p:pic>
        <p:nvPicPr>
          <p:cNvPr id="5" name="Picture 4" descr="packersilicon.jpg"/>
          <p:cNvPicPr>
            <a:picLocks noChangeAspect="1"/>
          </p:cNvPicPr>
          <p:nvPr/>
        </p:nvPicPr>
        <p:blipFill>
          <a:blip r:embed="rId3" cstate="print"/>
          <a:stretch>
            <a:fillRect/>
          </a:stretch>
        </p:blipFill>
        <p:spPr>
          <a:xfrm>
            <a:off x="683568" y="0"/>
            <a:ext cx="1617358" cy="1559828"/>
          </a:xfrm>
          <a:prstGeom prst="rect">
            <a:avLst/>
          </a:prstGeom>
        </p:spPr>
      </p:pic>
      <p:pic>
        <p:nvPicPr>
          <p:cNvPr id="7" name="Picture 6" descr="newyorker_printlogo.gif"/>
          <p:cNvPicPr>
            <a:picLocks noChangeAspect="1"/>
          </p:cNvPicPr>
          <p:nvPr/>
        </p:nvPicPr>
        <p:blipFill>
          <a:blip r:embed="rId4" cstate="print"/>
          <a:stretch>
            <a:fillRect/>
          </a:stretch>
        </p:blipFill>
        <p:spPr>
          <a:xfrm>
            <a:off x="2915816" y="620688"/>
            <a:ext cx="3381375" cy="40005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481138"/>
            <a:ext cx="5400600" cy="4525962"/>
          </a:xfrm>
        </p:spPr>
        <p:txBody>
          <a:bodyPr/>
          <a:lstStyle/>
          <a:p>
            <a:endParaRPr lang="it-IT" dirty="0" smtClean="0"/>
          </a:p>
          <a:p>
            <a:pPr algn="ctr">
              <a:buNone/>
            </a:pPr>
            <a:r>
              <a:rPr lang="en-US" sz="2000" b="1" dirty="0" smtClean="0">
                <a:latin typeface="Arial" pitchFamily="34" charset="0"/>
                <a:cs typeface="Arial" pitchFamily="34" charset="0"/>
              </a:rPr>
              <a:t>May 27, 2013 </a:t>
            </a:r>
          </a:p>
          <a:p>
            <a:pPr algn="ctr">
              <a:spcBef>
                <a:spcPts val="0"/>
              </a:spcBef>
              <a:buNone/>
            </a:pPr>
            <a:endParaRPr lang="en-US" sz="2000" b="1" dirty="0" smtClean="0">
              <a:latin typeface="Arial" pitchFamily="34" charset="0"/>
              <a:cs typeface="Arial" pitchFamily="34" charset="0"/>
            </a:endParaRPr>
          </a:p>
          <a:p>
            <a:pPr>
              <a:buNone/>
            </a:pPr>
            <a:r>
              <a:rPr lang="en-US" sz="1800" b="1" dirty="0" smtClean="0">
                <a:latin typeface="Arial" pitchFamily="34" charset="0"/>
                <a:cs typeface="Arial" pitchFamily="34" charset="0"/>
              </a:rPr>
              <a:t>A Reporter at Large</a:t>
            </a:r>
          </a:p>
          <a:p>
            <a:pPr>
              <a:buNone/>
            </a:pPr>
            <a:r>
              <a:rPr lang="en-US" sz="2400" b="1" dirty="0" smtClean="0">
                <a:latin typeface="Arial" pitchFamily="34" charset="0"/>
                <a:cs typeface="Arial" pitchFamily="34" charset="0"/>
              </a:rPr>
              <a:t>Change the World</a:t>
            </a:r>
          </a:p>
          <a:p>
            <a:pPr marL="0" indent="0">
              <a:buNone/>
            </a:pPr>
            <a:r>
              <a:rPr lang="en-US" sz="1600" dirty="0" smtClean="0">
                <a:latin typeface="Arial" pitchFamily="34" charset="0"/>
                <a:cs typeface="Arial" pitchFamily="34" charset="0"/>
              </a:rPr>
              <a:t>Silicon Valley transfers its slogans—and its money—to the realm of politics.</a:t>
            </a:r>
          </a:p>
          <a:p>
            <a:pPr marL="0">
              <a:buNone/>
            </a:pPr>
            <a:r>
              <a:rPr lang="en-US" sz="1400" b="1" dirty="0" smtClean="0">
                <a:latin typeface="Arial" pitchFamily="34" charset="0"/>
                <a:cs typeface="Arial" pitchFamily="34" charset="0"/>
              </a:rPr>
              <a:t>     by </a:t>
            </a:r>
            <a:r>
              <a:rPr lang="en-US" sz="1400" b="1" dirty="0" smtClean="0">
                <a:latin typeface="Arial" pitchFamily="34" charset="0"/>
                <a:cs typeface="Arial" pitchFamily="34" charset="0"/>
                <a:hlinkClick r:id="rId2"/>
              </a:rPr>
              <a:t>George Packer</a:t>
            </a:r>
            <a:r>
              <a:rPr lang="en-US" sz="1400" b="1" dirty="0" smtClean="0">
                <a:latin typeface="Arial" pitchFamily="34" charset="0"/>
                <a:cs typeface="Arial" pitchFamily="34" charset="0"/>
              </a:rPr>
              <a:t> </a:t>
            </a:r>
          </a:p>
          <a:p>
            <a:pPr>
              <a:buNone/>
            </a:pPr>
            <a:endParaRPr lang="en-US" sz="1400" b="1" dirty="0" smtClean="0">
              <a:latin typeface="Arial" pitchFamily="34" charset="0"/>
              <a:cs typeface="Arial" pitchFamily="34" charset="0"/>
            </a:endParaRPr>
          </a:p>
          <a:p>
            <a:pPr indent="0">
              <a:buNone/>
            </a:pPr>
            <a:r>
              <a:rPr lang="en-US" sz="2000" dirty="0" smtClean="0">
                <a:latin typeface="Arial" pitchFamily="34" charset="0"/>
                <a:cs typeface="Arial" pitchFamily="34" charset="0"/>
              </a:rPr>
              <a:t>In Silicon Valley, government is considered slow, staffed by mediocrities, and ridden with obsolete rules and inefficiencies</a:t>
            </a:r>
          </a:p>
          <a:p>
            <a:pPr indent="0">
              <a:buNone/>
            </a:pPr>
            <a:r>
              <a:rPr lang="it-IT" sz="1400" dirty="0" smtClean="0">
                <a:latin typeface="Arial" pitchFamily="34" charset="0"/>
                <a:cs typeface="Arial" pitchFamily="34" charset="0"/>
                <a:hlinkClick r:id="rId3"/>
              </a:rPr>
              <a:t>http://www.newyorker.com/</a:t>
            </a:r>
            <a:r>
              <a:rPr lang="it-IT" sz="1400" dirty="0" err="1" smtClean="0">
                <a:latin typeface="Arial" pitchFamily="34" charset="0"/>
                <a:cs typeface="Arial" pitchFamily="34" charset="0"/>
                <a:hlinkClick r:id="rId3"/>
              </a:rPr>
              <a:t>reporting</a:t>
            </a:r>
            <a:r>
              <a:rPr lang="it-IT" sz="1400" dirty="0" smtClean="0">
                <a:latin typeface="Arial" pitchFamily="34" charset="0"/>
                <a:cs typeface="Arial" pitchFamily="34" charset="0"/>
                <a:hlinkClick r:id="rId3"/>
              </a:rPr>
              <a:t>/2013/05/27/130527fa_fact_packer?</a:t>
            </a:r>
            <a:r>
              <a:rPr lang="it-IT" sz="1400" dirty="0" err="1" smtClean="0">
                <a:latin typeface="Arial" pitchFamily="34" charset="0"/>
                <a:cs typeface="Arial" pitchFamily="34" charset="0"/>
                <a:hlinkClick r:id="rId3"/>
              </a:rPr>
              <a:t>currentPa</a:t>
            </a:r>
            <a:r>
              <a:rPr lang="en-US" sz="1400" dirty="0" smtClean="0">
                <a:latin typeface="Arial" pitchFamily="34" charset="0"/>
                <a:cs typeface="Arial" pitchFamily="34" charset="0"/>
                <a:hlinkClick r:id="rId3"/>
              </a:rPr>
              <a:t>s</a:t>
            </a:r>
            <a:endParaRPr lang="it-IT" sz="1400" dirty="0" smtClean="0">
              <a:latin typeface="Arial" pitchFamily="34" charset="0"/>
              <a:cs typeface="Arial" pitchFamily="34" charset="0"/>
            </a:endParaRPr>
          </a:p>
          <a:p>
            <a:endParaRPr lang="it-IT" dirty="0" smtClean="0"/>
          </a:p>
          <a:p>
            <a:endParaRPr lang="it-IT" dirty="0" smtClean="0"/>
          </a:p>
          <a:p>
            <a:endParaRPr lang="it-IT" dirty="0" smtClean="0"/>
          </a:p>
          <a:p>
            <a:r>
              <a:rPr lang="it-IT" dirty="0" err="1" smtClean="0"/>
              <a:t>ge=all</a:t>
            </a:r>
            <a:endParaRPr lang="it-IT" dirty="0"/>
          </a:p>
        </p:txBody>
      </p:sp>
      <p:sp>
        <p:nvSpPr>
          <p:cNvPr id="3" name="Title 2"/>
          <p:cNvSpPr>
            <a:spLocks noGrp="1"/>
          </p:cNvSpPr>
          <p:nvPr>
            <p:ph type="title"/>
          </p:nvPr>
        </p:nvSpPr>
        <p:spPr/>
        <p:txBody>
          <a:bodyPr>
            <a:normAutofit/>
          </a:bodyPr>
          <a:lstStyle/>
          <a:p>
            <a:pPr algn="ctr"/>
            <a:r>
              <a:rPr lang="it-IT" sz="3600" dirty="0" smtClean="0">
                <a:solidFill>
                  <a:srgbClr val="002060"/>
                </a:solidFill>
                <a:latin typeface="Arial" pitchFamily="34" charset="0"/>
                <a:cs typeface="Arial" pitchFamily="34" charset="0"/>
              </a:rPr>
              <a:t>Economia vs. Politica</a:t>
            </a:r>
            <a:endParaRPr lang="it-IT" sz="3600" dirty="0">
              <a:solidFill>
                <a:srgbClr val="002060"/>
              </a:solidFill>
              <a:latin typeface="Arial" pitchFamily="34" charset="0"/>
              <a:cs typeface="Arial" pitchFamily="34" charset="0"/>
            </a:endParaRPr>
          </a:p>
        </p:txBody>
      </p:sp>
      <p:pic>
        <p:nvPicPr>
          <p:cNvPr id="4" name="Picture 3" descr="packersilicon.jpg"/>
          <p:cNvPicPr>
            <a:picLocks noChangeAspect="1"/>
          </p:cNvPicPr>
          <p:nvPr/>
        </p:nvPicPr>
        <p:blipFill>
          <a:blip r:embed="rId4" cstate="print"/>
          <a:stretch>
            <a:fillRect/>
          </a:stretch>
        </p:blipFill>
        <p:spPr>
          <a:xfrm>
            <a:off x="5508104" y="1412776"/>
            <a:ext cx="3103116" cy="4381500"/>
          </a:xfrm>
          <a:prstGeom prst="rect">
            <a:avLst/>
          </a:prstGeom>
        </p:spPr>
      </p:pic>
      <p:pic>
        <p:nvPicPr>
          <p:cNvPr id="5" name="Picture 4" descr="newyorker_printlogo.gif"/>
          <p:cNvPicPr>
            <a:picLocks noChangeAspect="1"/>
          </p:cNvPicPr>
          <p:nvPr/>
        </p:nvPicPr>
        <p:blipFill>
          <a:blip r:embed="rId5" cstate="print"/>
          <a:stretch>
            <a:fillRect/>
          </a:stretch>
        </p:blipFill>
        <p:spPr>
          <a:xfrm>
            <a:off x="1403648" y="1484784"/>
            <a:ext cx="3381375" cy="40005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628800"/>
            <a:ext cx="8712968" cy="4320480"/>
          </a:xfrm>
        </p:spPr>
        <p:txBody>
          <a:bodyPr/>
          <a:lstStyle/>
          <a:p>
            <a:pPr algn="ctr">
              <a:spcAft>
                <a:spcPts val="600"/>
              </a:spcAft>
              <a:buNone/>
            </a:pPr>
            <a:r>
              <a:rPr lang="en-US" sz="2000" b="1" dirty="0" smtClean="0">
                <a:latin typeface="Arial" pitchFamily="34" charset="0"/>
                <a:cs typeface="Arial" pitchFamily="34" charset="0"/>
              </a:rPr>
              <a:t>May 27, 2013 </a:t>
            </a:r>
          </a:p>
          <a:p>
            <a:pPr>
              <a:spcAft>
                <a:spcPts val="600"/>
              </a:spcAft>
              <a:buBlip>
                <a:blip r:embed="rId2"/>
              </a:buBlip>
            </a:pPr>
            <a:r>
              <a:rPr lang="en-US" sz="2000" dirty="0" smtClean="0">
                <a:latin typeface="Arial" pitchFamily="34" charset="0"/>
                <a:cs typeface="Arial" pitchFamily="34" charset="0"/>
              </a:rPr>
              <a:t>The technology industry, by sequestering itself from the community it inhabits, has transformed the Bay Area without being changed by it—in a sense, without getting its hands dirty. Throughout most of Silicon Valley’s history, its executives have displayed a libertarian instinct to stay as far from politics and government as possible. </a:t>
            </a:r>
          </a:p>
          <a:p>
            <a:pPr>
              <a:spcAft>
                <a:spcPts val="600"/>
              </a:spcAft>
              <a:buBlip>
                <a:blip r:embed="rId2"/>
              </a:buBlip>
            </a:pPr>
            <a:r>
              <a:rPr lang="en-US" sz="2000" dirty="0" smtClean="0">
                <a:latin typeface="Arial" pitchFamily="34" charset="0"/>
                <a:cs typeface="Arial" pitchFamily="34" charset="0"/>
              </a:rPr>
              <a:t>Many see their social responsibility fulfilled by their businesses, not by social or political action</a:t>
            </a:r>
          </a:p>
          <a:p>
            <a:pPr>
              <a:spcAft>
                <a:spcPts val="600"/>
              </a:spcAft>
              <a:buBlip>
                <a:blip r:embed="rId2"/>
              </a:buBlip>
            </a:pPr>
            <a:r>
              <a:rPr lang="en-US" sz="2000" dirty="0" smtClean="0">
                <a:latin typeface="Arial" pitchFamily="34" charset="0"/>
                <a:cs typeface="Arial" pitchFamily="34" charset="0"/>
              </a:rPr>
              <a:t>“Silicon people are just completely disconnected from politics. Partly because the operating principles of politics and the operating principles of tech are completely different.” Whereas politics is transactional and opaque, based on hierarchies and handshakes, Green argued, technology is empirical and often transparent, driven by data.</a:t>
            </a:r>
            <a:endParaRPr lang="en-US" sz="2000" b="1" dirty="0" smtClean="0">
              <a:latin typeface="Arial" pitchFamily="34" charset="0"/>
              <a:cs typeface="Arial" pitchFamily="34" charset="0"/>
            </a:endParaRPr>
          </a:p>
        </p:txBody>
      </p:sp>
      <p:sp>
        <p:nvSpPr>
          <p:cNvPr id="3" name="Title 2"/>
          <p:cNvSpPr>
            <a:spLocks noGrp="1"/>
          </p:cNvSpPr>
          <p:nvPr>
            <p:ph type="title"/>
          </p:nvPr>
        </p:nvSpPr>
        <p:spPr/>
        <p:txBody>
          <a:bodyPr>
            <a:normAutofit/>
          </a:bodyPr>
          <a:lstStyle/>
          <a:p>
            <a:pPr algn="ctr"/>
            <a:r>
              <a:rPr lang="it-IT" sz="3600" dirty="0" smtClean="0">
                <a:solidFill>
                  <a:srgbClr val="002060"/>
                </a:solidFill>
                <a:latin typeface="Arial" pitchFamily="34" charset="0"/>
                <a:cs typeface="Arial" pitchFamily="34" charset="0"/>
              </a:rPr>
              <a:t>Economia vs. Politica</a:t>
            </a:r>
            <a:endParaRPr lang="it-IT" sz="3600" dirty="0">
              <a:solidFill>
                <a:srgbClr val="002060"/>
              </a:solidFill>
              <a:latin typeface="Arial" pitchFamily="34" charset="0"/>
              <a:cs typeface="Arial" pitchFamily="34" charset="0"/>
            </a:endParaRPr>
          </a:p>
        </p:txBody>
      </p:sp>
      <p:pic>
        <p:nvPicPr>
          <p:cNvPr id="4" name="Picture 3" descr="newyorker_printlogo.gif"/>
          <p:cNvPicPr>
            <a:picLocks noChangeAspect="1"/>
          </p:cNvPicPr>
          <p:nvPr/>
        </p:nvPicPr>
        <p:blipFill>
          <a:blip r:embed="rId3" cstate="print"/>
          <a:stretch>
            <a:fillRect/>
          </a:stretch>
        </p:blipFill>
        <p:spPr>
          <a:xfrm>
            <a:off x="2771800" y="1196752"/>
            <a:ext cx="3381375" cy="40005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628800"/>
            <a:ext cx="8784976" cy="4306292"/>
          </a:xfrm>
        </p:spPr>
        <p:txBody>
          <a:bodyPr/>
          <a:lstStyle/>
          <a:p>
            <a:endParaRPr lang="it-IT" dirty="0" smtClean="0"/>
          </a:p>
          <a:p>
            <a:pPr>
              <a:buNone/>
            </a:pPr>
            <a:r>
              <a:rPr lang="en-US" sz="2000" b="1" dirty="0" smtClean="0">
                <a:latin typeface="Arial" pitchFamily="34" charset="0"/>
                <a:cs typeface="Arial" pitchFamily="34" charset="0"/>
              </a:rPr>
              <a:t>                          May 31, 2013 </a:t>
            </a:r>
          </a:p>
          <a:p>
            <a:pPr marL="0" indent="0">
              <a:buNone/>
            </a:pPr>
            <a:endParaRPr lang="en-US" sz="2400" b="1" dirty="0" smtClean="0">
              <a:latin typeface="Arial" pitchFamily="34" charset="0"/>
              <a:cs typeface="Arial" pitchFamily="34" charset="0"/>
            </a:endParaRPr>
          </a:p>
          <a:p>
            <a:pPr marL="0" indent="0">
              <a:buNone/>
            </a:pPr>
            <a:r>
              <a:rPr lang="en-US" sz="2400" b="1" dirty="0" smtClean="0">
                <a:latin typeface="Arial" pitchFamily="34" charset="0"/>
                <a:cs typeface="Arial" pitchFamily="34" charset="0"/>
              </a:rPr>
              <a:t>One Obstacle Won’t Budge in </a:t>
            </a:r>
          </a:p>
          <a:p>
            <a:pPr marL="0" indent="0">
              <a:buNone/>
            </a:pPr>
            <a:r>
              <a:rPr lang="en-US" sz="2400" b="1" dirty="0" smtClean="0">
                <a:latin typeface="Arial" pitchFamily="34" charset="0"/>
                <a:cs typeface="Arial" pitchFamily="34" charset="0"/>
              </a:rPr>
              <a:t>Japan’s Fight With Deflation</a:t>
            </a:r>
          </a:p>
          <a:p>
            <a:pPr>
              <a:buNone/>
            </a:pPr>
            <a:endParaRPr lang="en-US" sz="1400" b="1" dirty="0" smtClean="0">
              <a:latin typeface="Arial" pitchFamily="34" charset="0"/>
              <a:cs typeface="Arial" pitchFamily="34" charset="0"/>
            </a:endParaRPr>
          </a:p>
          <a:p>
            <a:pPr>
              <a:buNone/>
            </a:pPr>
            <a:r>
              <a:rPr lang="en-US" sz="1400" b="1" dirty="0" smtClean="0">
                <a:latin typeface="Arial" pitchFamily="34" charset="0"/>
                <a:cs typeface="Arial" pitchFamily="34" charset="0"/>
              </a:rPr>
              <a:t>by </a:t>
            </a:r>
            <a:r>
              <a:rPr lang="en-US" sz="1400" b="1" dirty="0" smtClean="0">
                <a:latin typeface="Arial" pitchFamily="34" charset="0"/>
                <a:cs typeface="Arial" pitchFamily="34" charset="0"/>
                <a:hlinkClick r:id="rId2" tooltip="More Articles by HIROKO TABUCHI"/>
              </a:rPr>
              <a:t>Hiroko </a:t>
            </a:r>
            <a:r>
              <a:rPr lang="en-US" sz="1400" b="1" dirty="0" err="1" smtClean="0">
                <a:latin typeface="Arial" pitchFamily="34" charset="0"/>
                <a:cs typeface="Arial" pitchFamily="34" charset="0"/>
                <a:hlinkClick r:id="rId2" tooltip="More Articles by HIROKO TABUCHI"/>
              </a:rPr>
              <a:t>Tabuchi</a:t>
            </a:r>
            <a:endParaRPr lang="en-US" sz="1400" b="1" dirty="0" smtClean="0">
              <a:latin typeface="Arial" pitchFamily="34" charset="0"/>
              <a:cs typeface="Arial" pitchFamily="34" charset="0"/>
            </a:endParaRPr>
          </a:p>
          <a:p>
            <a:pPr>
              <a:buNone/>
            </a:pPr>
            <a:endParaRPr lang="en-US" sz="1400" b="1" dirty="0" smtClean="0">
              <a:latin typeface="Arial" pitchFamily="34" charset="0"/>
              <a:cs typeface="Arial" pitchFamily="34" charset="0"/>
            </a:endParaRPr>
          </a:p>
          <a:p>
            <a:pPr marL="360000" indent="0">
              <a:buNone/>
            </a:pPr>
            <a:r>
              <a:rPr lang="en-US" sz="2000" dirty="0" smtClean="0">
                <a:latin typeface="Arial" pitchFamily="34" charset="0"/>
                <a:cs typeface="Arial" pitchFamily="34" charset="0"/>
              </a:rPr>
              <a:t>The soda vending machines are a symbol of the country’s big economic problem: deflation.</a:t>
            </a:r>
          </a:p>
          <a:p>
            <a:pPr indent="0">
              <a:buNone/>
            </a:pPr>
            <a:r>
              <a:rPr lang="it-IT" sz="1400" dirty="0" smtClean="0">
                <a:latin typeface="Arial" pitchFamily="34" charset="0"/>
                <a:cs typeface="Arial" pitchFamily="34" charset="0"/>
                <a:hlinkClick r:id="rId3"/>
              </a:rPr>
              <a:t>http://www.nytimes.com/2013/06/01/business/global/in-japan-a-hard-to-budge-obstacle-looms-over-the-fight-with-deflation.html?</a:t>
            </a:r>
            <a:r>
              <a:rPr lang="it-IT" sz="1400" dirty="0" err="1" smtClean="0">
                <a:latin typeface="Arial" pitchFamily="34" charset="0"/>
                <a:cs typeface="Arial" pitchFamily="34" charset="0"/>
                <a:hlinkClick r:id="rId3"/>
              </a:rPr>
              <a:t>ref=global</a:t>
            </a:r>
            <a:endParaRPr lang="it-IT" dirty="0" smtClean="0"/>
          </a:p>
        </p:txBody>
      </p:sp>
      <p:sp>
        <p:nvSpPr>
          <p:cNvPr id="3" name="Title 2"/>
          <p:cNvSpPr>
            <a:spLocks noGrp="1"/>
          </p:cNvSpPr>
          <p:nvPr>
            <p:ph type="title"/>
          </p:nvPr>
        </p:nvSpPr>
        <p:spPr/>
        <p:txBody>
          <a:bodyPr>
            <a:normAutofit/>
          </a:bodyPr>
          <a:lstStyle/>
          <a:p>
            <a:pPr algn="ctr"/>
            <a:r>
              <a:rPr lang="it-IT" sz="3600" dirty="0" smtClean="0">
                <a:solidFill>
                  <a:srgbClr val="002060"/>
                </a:solidFill>
                <a:latin typeface="Arial" pitchFamily="34" charset="0"/>
                <a:cs typeface="Arial" pitchFamily="34" charset="0"/>
              </a:rPr>
              <a:t>Politica vs. Economia</a:t>
            </a:r>
            <a:endParaRPr lang="it-IT" sz="3600" dirty="0">
              <a:solidFill>
                <a:srgbClr val="002060"/>
              </a:solidFill>
              <a:latin typeface="Arial" pitchFamily="34" charset="0"/>
              <a:cs typeface="Arial" pitchFamily="34" charset="0"/>
            </a:endParaRPr>
          </a:p>
        </p:txBody>
      </p:sp>
      <p:pic>
        <p:nvPicPr>
          <p:cNvPr id="6" name="Picture 5" descr="nytlogo379x64.gif"/>
          <p:cNvPicPr>
            <a:picLocks noChangeAspect="1"/>
          </p:cNvPicPr>
          <p:nvPr/>
        </p:nvPicPr>
        <p:blipFill>
          <a:blip r:embed="rId4" cstate="print"/>
          <a:stretch>
            <a:fillRect/>
          </a:stretch>
        </p:blipFill>
        <p:spPr>
          <a:xfrm>
            <a:off x="1187624" y="1484784"/>
            <a:ext cx="3609975" cy="609600"/>
          </a:xfrm>
          <a:prstGeom prst="rect">
            <a:avLst/>
          </a:prstGeom>
        </p:spPr>
      </p:pic>
      <p:pic>
        <p:nvPicPr>
          <p:cNvPr id="7" name="Picture 6" descr="0601YEN-articleLarge-v2.jpg"/>
          <p:cNvPicPr>
            <a:picLocks noChangeAspect="1"/>
          </p:cNvPicPr>
          <p:nvPr/>
        </p:nvPicPr>
        <p:blipFill>
          <a:blip r:embed="rId5" cstate="print"/>
          <a:stretch>
            <a:fillRect/>
          </a:stretch>
        </p:blipFill>
        <p:spPr>
          <a:xfrm>
            <a:off x="5076056" y="1700808"/>
            <a:ext cx="3789647" cy="252642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352928" cy="5184576"/>
          </a:xfrm>
        </p:spPr>
        <p:txBody>
          <a:bodyPr/>
          <a:lstStyle/>
          <a:p>
            <a:pPr marL="0" indent="0" algn="ctr">
              <a:spcAft>
                <a:spcPts val="600"/>
              </a:spcAft>
              <a:buNone/>
            </a:pPr>
            <a:r>
              <a:rPr lang="en-US" sz="2000" b="1" dirty="0" smtClean="0">
                <a:latin typeface="Arial" pitchFamily="34" charset="0"/>
                <a:cs typeface="Arial" pitchFamily="34" charset="0"/>
              </a:rPr>
              <a:t>May 31, 2013</a:t>
            </a:r>
            <a:endParaRPr lang="en-US" sz="2000" dirty="0" smtClean="0">
              <a:latin typeface="Arial" pitchFamily="34" charset="0"/>
              <a:cs typeface="Arial" pitchFamily="34" charset="0"/>
            </a:endParaRPr>
          </a:p>
          <a:p>
            <a:pPr marL="0" indent="0">
              <a:spcAft>
                <a:spcPts val="600"/>
              </a:spcAft>
              <a:buBlip>
                <a:blip r:embed="rId2"/>
              </a:buBlip>
            </a:pPr>
            <a:r>
              <a:rPr lang="en-US" sz="2000" dirty="0" smtClean="0">
                <a:latin typeface="Arial" pitchFamily="34" charset="0"/>
                <a:cs typeface="Arial" pitchFamily="34" charset="0"/>
              </a:rPr>
              <a:t> </a:t>
            </a:r>
            <a:r>
              <a:rPr lang="en-US" sz="2000" dirty="0" smtClean="0">
                <a:latin typeface="Arial" pitchFamily="34" charset="0"/>
                <a:cs typeface="Arial" pitchFamily="34" charset="0"/>
              </a:rPr>
              <a:t>Since taking office in December, Prime Minister </a:t>
            </a:r>
            <a:r>
              <a:rPr lang="en-US" sz="2000" dirty="0" err="1" smtClean="0">
                <a:latin typeface="Arial" pitchFamily="34" charset="0"/>
                <a:cs typeface="Arial" pitchFamily="34" charset="0"/>
                <a:hlinkClick r:id="rId3" tooltip="More articles about Shinzo Abe."/>
              </a:rPr>
              <a:t>Shinzo</a:t>
            </a:r>
            <a:r>
              <a:rPr lang="en-US" sz="2000" dirty="0" smtClean="0">
                <a:latin typeface="Arial" pitchFamily="34" charset="0"/>
                <a:cs typeface="Arial" pitchFamily="34" charset="0"/>
                <a:hlinkClick r:id="rId3" tooltip="More articles about Shinzo Abe."/>
              </a:rPr>
              <a:t> Abe</a:t>
            </a:r>
            <a:r>
              <a:rPr lang="en-US" sz="2000" dirty="0" smtClean="0">
                <a:latin typeface="Arial" pitchFamily="34" charset="0"/>
                <a:cs typeface="Arial" pitchFamily="34" charset="0"/>
              </a:rPr>
              <a:t> has made fighting deflation a priority, pumping the Japanese economy with cheap money and bolstering public spending in a bid to kick-start growth. </a:t>
            </a:r>
          </a:p>
          <a:p>
            <a:pPr marL="0" indent="0">
              <a:spcAft>
                <a:spcPts val="600"/>
              </a:spcAft>
              <a:buBlip>
                <a:blip r:embed="rId2"/>
              </a:buBlip>
            </a:pPr>
            <a:r>
              <a:rPr lang="en-US" sz="2000" dirty="0" smtClean="0">
                <a:latin typeface="Arial" pitchFamily="34" charset="0"/>
                <a:cs typeface="Arial" pitchFamily="34" charset="0"/>
              </a:rPr>
              <a:t> During Japan’s postwar economy boom Coca-Cola cans price rose from 50 yen to 120 yen in 1998. </a:t>
            </a:r>
          </a:p>
          <a:p>
            <a:pPr marL="0" indent="0">
              <a:spcAft>
                <a:spcPts val="600"/>
              </a:spcAft>
              <a:buBlip>
                <a:blip r:embed="rId2"/>
              </a:buBlip>
            </a:pPr>
            <a:r>
              <a:rPr lang="en-US" sz="2000" dirty="0" smtClean="0">
                <a:latin typeface="Arial" pitchFamily="34" charset="0"/>
                <a:cs typeface="Arial" pitchFamily="34" charset="0"/>
              </a:rPr>
              <a:t> In recession most drink companies did not lower prices, preferring instead to live with lower profits as consumers cut back on spending. The price of a soda in a vending machine has stubbornly remained the same for 15 years. </a:t>
            </a:r>
          </a:p>
          <a:p>
            <a:pPr marL="0">
              <a:spcAft>
                <a:spcPts val="600"/>
              </a:spcAft>
              <a:buBlip>
                <a:blip r:embed="rId2"/>
              </a:buBlip>
            </a:pPr>
            <a:r>
              <a:rPr lang="en-US" sz="2000" dirty="0" smtClean="0">
                <a:latin typeface="Arial" pitchFamily="34" charset="0"/>
                <a:cs typeface="Arial" pitchFamily="34" charset="0"/>
              </a:rPr>
              <a:t>“If we raised prices first in this cutthroat market, we’d be finished,” said Shigeo </a:t>
            </a:r>
            <a:r>
              <a:rPr lang="en-US" sz="2000" dirty="0" err="1" smtClean="0">
                <a:latin typeface="Arial" pitchFamily="34" charset="0"/>
                <a:cs typeface="Arial" pitchFamily="34" charset="0"/>
              </a:rPr>
              <a:t>Katagiri</a:t>
            </a:r>
            <a:r>
              <a:rPr lang="en-US" sz="2000" dirty="0" smtClean="0">
                <a:latin typeface="Arial" pitchFamily="34" charset="0"/>
                <a:cs typeface="Arial" pitchFamily="34" charset="0"/>
              </a:rPr>
              <a:t>, who runs the Japan Machine Service, a company that sells canned drinks for 80 yen at about 300 vending machines across </a:t>
            </a:r>
            <a:r>
              <a:rPr lang="en-US" sz="2000" dirty="0" smtClean="0">
                <a:latin typeface="Arial" pitchFamily="34" charset="0"/>
                <a:cs typeface="Arial" pitchFamily="34" charset="0"/>
              </a:rPr>
              <a:t>Tokyo </a:t>
            </a:r>
            <a:r>
              <a:rPr lang="en-US" sz="2000" smtClean="0">
                <a:latin typeface="Arial" pitchFamily="34" charset="0"/>
                <a:cs typeface="Arial" pitchFamily="34" charset="0"/>
              </a:rPr>
              <a:t>“Although </a:t>
            </a:r>
            <a:r>
              <a:rPr lang="en-US" sz="2000" dirty="0" smtClean="0">
                <a:latin typeface="Arial" pitchFamily="34" charset="0"/>
                <a:cs typeface="Arial" pitchFamily="34" charset="0"/>
              </a:rPr>
              <a:t>only </a:t>
            </a:r>
            <a:r>
              <a:rPr lang="en-US" sz="2000" dirty="0" smtClean="0">
                <a:latin typeface="Arial" pitchFamily="34" charset="0"/>
                <a:cs typeface="Arial" pitchFamily="34" charset="0"/>
              </a:rPr>
              <a:t>companies that can raise prices can thrive.” </a:t>
            </a:r>
            <a:endParaRPr lang="it-IT" sz="2000" dirty="0">
              <a:latin typeface="Arial" pitchFamily="34" charset="0"/>
              <a:cs typeface="Arial" pitchFamily="34" charset="0"/>
            </a:endParaRPr>
          </a:p>
        </p:txBody>
      </p:sp>
      <p:sp>
        <p:nvSpPr>
          <p:cNvPr id="3" name="Title 2"/>
          <p:cNvSpPr>
            <a:spLocks noGrp="1"/>
          </p:cNvSpPr>
          <p:nvPr>
            <p:ph type="title"/>
          </p:nvPr>
        </p:nvSpPr>
        <p:spPr>
          <a:xfrm>
            <a:off x="457200" y="116632"/>
            <a:ext cx="8229600" cy="1080120"/>
          </a:xfrm>
        </p:spPr>
        <p:txBody>
          <a:bodyPr>
            <a:normAutofit/>
          </a:bodyPr>
          <a:lstStyle/>
          <a:p>
            <a:pPr algn="ctr"/>
            <a:r>
              <a:rPr lang="it-IT" sz="3600" dirty="0" smtClean="0">
                <a:solidFill>
                  <a:srgbClr val="002060"/>
                </a:solidFill>
                <a:latin typeface="Arial" pitchFamily="34" charset="0"/>
                <a:cs typeface="Arial" pitchFamily="34" charset="0"/>
              </a:rPr>
              <a:t>Politica vs. Economia</a:t>
            </a:r>
            <a:endParaRPr lang="it-IT" sz="3600" dirty="0"/>
          </a:p>
        </p:txBody>
      </p:sp>
      <p:pic>
        <p:nvPicPr>
          <p:cNvPr id="4" name="Picture 3" descr="nytlogo379x64.gif"/>
          <p:cNvPicPr>
            <a:picLocks noChangeAspect="1"/>
          </p:cNvPicPr>
          <p:nvPr/>
        </p:nvPicPr>
        <p:blipFill>
          <a:blip r:embed="rId4" cstate="print"/>
          <a:stretch>
            <a:fillRect/>
          </a:stretch>
        </p:blipFill>
        <p:spPr>
          <a:xfrm>
            <a:off x="2771800" y="764704"/>
            <a:ext cx="3609975" cy="6096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Segnaposto contenuto 4"/>
          <p:cNvSpPr>
            <a:spLocks noGrp="1"/>
          </p:cNvSpPr>
          <p:nvPr>
            <p:ph idx="1"/>
          </p:nvPr>
        </p:nvSpPr>
        <p:spPr>
          <a:xfrm>
            <a:off x="714375" y="1341438"/>
            <a:ext cx="7786688" cy="4608512"/>
          </a:xfrm>
        </p:spPr>
        <p:txBody>
          <a:bodyPr>
            <a:noAutofit/>
          </a:bodyPr>
          <a:lstStyle/>
          <a:p>
            <a:pPr>
              <a:spcAft>
                <a:spcPts val="600"/>
              </a:spcAft>
              <a:buBlip>
                <a:blip r:embed="rId3"/>
              </a:buBlip>
            </a:pPr>
            <a:r>
              <a:rPr lang="it-IT" sz="2000" dirty="0" smtClean="0">
                <a:latin typeface="Arial" pitchFamily="34" charset="0"/>
                <a:cs typeface="Arial" pitchFamily="34" charset="0"/>
              </a:rPr>
              <a:t>La crescente rilevanza delle questioni economiche nel dibattito politico è forse l’elemento più evidente e innovativo dell’evoluzione storica </a:t>
            </a:r>
            <a:r>
              <a:rPr lang="it-IT" sz="2000" dirty="0" smtClean="0">
                <a:latin typeface="Arial" pitchFamily="34" charset="0"/>
                <a:cs typeface="Arial" pitchFamily="34" charset="0"/>
              </a:rPr>
              <a:t>recente</a:t>
            </a:r>
          </a:p>
          <a:p>
            <a:pPr>
              <a:spcAft>
                <a:spcPts val="600"/>
              </a:spcAft>
              <a:buBlip>
                <a:blip r:embed="rId3"/>
              </a:buBlip>
            </a:pPr>
            <a:r>
              <a:rPr lang="it-IT" sz="2000" dirty="0" smtClean="0">
                <a:latin typeface="Arial" pitchFamily="34" charset="0"/>
                <a:cs typeface="Arial" pitchFamily="34" charset="0"/>
              </a:rPr>
              <a:t>L’“</a:t>
            </a:r>
            <a:r>
              <a:rPr lang="it-IT" sz="2000" dirty="0" err="1" smtClean="0">
                <a:latin typeface="Arial" pitchFamily="34" charset="0"/>
                <a:cs typeface="Arial" pitchFamily="34" charset="0"/>
              </a:rPr>
              <a:t>e</a:t>
            </a:r>
            <a:r>
              <a:rPr lang="it-IT" sz="2000" dirty="0" err="1" smtClean="0">
                <a:latin typeface="Arial" pitchFamily="34" charset="0"/>
                <a:cs typeface="Arial" pitchFamily="34" charset="0"/>
              </a:rPr>
              <a:t>conomicizzazione</a:t>
            </a:r>
            <a:r>
              <a:rPr lang="it-IT" sz="2000" dirty="0" smtClean="0">
                <a:latin typeface="Arial" pitchFamily="34" charset="0"/>
                <a:cs typeface="Arial" pitchFamily="34" charset="0"/>
              </a:rPr>
              <a:t>” della politica non </a:t>
            </a:r>
            <a:r>
              <a:rPr lang="it-IT" sz="2000" dirty="0" smtClean="0">
                <a:latin typeface="Arial" pitchFamily="34" charset="0"/>
                <a:cs typeface="Arial" pitchFamily="34" charset="0"/>
              </a:rPr>
              <a:t>è accompagnata </a:t>
            </a:r>
            <a:r>
              <a:rPr lang="it-IT" sz="2000" dirty="0" smtClean="0">
                <a:latin typeface="Arial" pitchFamily="34" charset="0"/>
                <a:cs typeface="Arial" pitchFamily="34" charset="0"/>
              </a:rPr>
              <a:t>da una riflessione critica inter-disciplinare </a:t>
            </a:r>
            <a:r>
              <a:rPr lang="it-IT" sz="2000" dirty="0" smtClean="0">
                <a:latin typeface="Arial" pitchFamily="34" charset="0"/>
                <a:cs typeface="Arial" pitchFamily="34" charset="0"/>
              </a:rPr>
              <a:t>sugli </a:t>
            </a:r>
            <a:r>
              <a:rPr lang="it-IT" sz="2000" dirty="0" smtClean="0">
                <a:latin typeface="Arial" pitchFamily="34" charset="0"/>
                <a:cs typeface="Arial" pitchFamily="34" charset="0"/>
              </a:rPr>
              <a:t>assiomi su cui la teoria economica fonda i suoi principali risultati. </a:t>
            </a:r>
            <a:endParaRPr lang="it-IT" sz="2000" dirty="0" smtClean="0">
              <a:latin typeface="Arial" pitchFamily="34" charset="0"/>
              <a:cs typeface="Arial" pitchFamily="34" charset="0"/>
            </a:endParaRPr>
          </a:p>
          <a:p>
            <a:pPr>
              <a:spcAft>
                <a:spcPts val="600"/>
              </a:spcAft>
              <a:buBlip>
                <a:blip r:embed="rId3"/>
              </a:buBlip>
            </a:pPr>
            <a:r>
              <a:rPr lang="it-IT" sz="2000" dirty="0" smtClean="0">
                <a:latin typeface="Arial" pitchFamily="34" charset="0"/>
                <a:cs typeface="Arial" pitchFamily="34" charset="0"/>
              </a:rPr>
              <a:t>Per </a:t>
            </a:r>
            <a:r>
              <a:rPr lang="it-IT" sz="2000" dirty="0" smtClean="0">
                <a:latin typeface="Arial" pitchFamily="34" charset="0"/>
                <a:cs typeface="Arial" pitchFamily="34" charset="0"/>
              </a:rPr>
              <a:t>favorire la discussione su questi aspetti è utile rendere esplicita la retorica dell’economia, </a:t>
            </a:r>
            <a:r>
              <a:rPr lang="it-IT" sz="2000" dirty="0" smtClean="0">
                <a:latin typeface="Arial" pitchFamily="34" charset="0"/>
                <a:cs typeface="Arial" pitchFamily="34" charset="0"/>
              </a:rPr>
              <a:t>discutendo tre principi </a:t>
            </a:r>
            <a:r>
              <a:rPr lang="it-IT" sz="2000" dirty="0" smtClean="0">
                <a:latin typeface="Arial" pitchFamily="34" charset="0"/>
                <a:cs typeface="Arial" pitchFamily="34" charset="0"/>
              </a:rPr>
              <a:t>fondamentali </a:t>
            </a:r>
            <a:r>
              <a:rPr lang="it-IT" sz="2000" dirty="0" smtClean="0">
                <a:latin typeface="Arial" pitchFamily="34" charset="0"/>
                <a:cs typeface="Arial" pitchFamily="34" charset="0"/>
              </a:rPr>
              <a:t>dell’economia</a:t>
            </a:r>
            <a:endParaRPr lang="it-IT" sz="2000" dirty="0" smtClean="0">
              <a:latin typeface="Arial" pitchFamily="34" charset="0"/>
              <a:cs typeface="Arial" pitchFamily="34" charset="0"/>
            </a:endParaRPr>
          </a:p>
          <a:p>
            <a:pPr marL="1080000">
              <a:spcAft>
                <a:spcPts val="600"/>
              </a:spcAft>
              <a:buBlip>
                <a:blip r:embed="rId3"/>
              </a:buBlip>
            </a:pPr>
            <a:r>
              <a:rPr lang="it-IT" sz="2000" dirty="0" smtClean="0">
                <a:latin typeface="Arial" pitchFamily="34" charset="0"/>
                <a:cs typeface="Arial" pitchFamily="34" charset="0"/>
              </a:rPr>
              <a:t>efficienza informativa</a:t>
            </a:r>
          </a:p>
          <a:p>
            <a:pPr marL="1080000">
              <a:spcAft>
                <a:spcPts val="600"/>
              </a:spcAft>
              <a:buBlip>
                <a:blip r:embed="rId3"/>
              </a:buBlip>
            </a:pPr>
            <a:r>
              <a:rPr lang="it-IT" sz="2000" dirty="0" smtClean="0">
                <a:latin typeface="Arial" pitchFamily="34" charset="0"/>
                <a:cs typeface="Arial" pitchFamily="34" charset="0"/>
              </a:rPr>
              <a:t>razionalità</a:t>
            </a:r>
          </a:p>
          <a:p>
            <a:pPr marL="1080000">
              <a:spcAft>
                <a:spcPts val="600"/>
              </a:spcAft>
              <a:buBlip>
                <a:blip r:embed="rId3"/>
              </a:buBlip>
            </a:pPr>
            <a:r>
              <a:rPr lang="it-IT" sz="2000" dirty="0" smtClean="0">
                <a:latin typeface="Arial" pitchFamily="34" charset="0"/>
                <a:cs typeface="Arial" pitchFamily="34" charset="0"/>
              </a:rPr>
              <a:t>ottimo </a:t>
            </a:r>
            <a:r>
              <a:rPr lang="it-IT" sz="2000" dirty="0" err="1" smtClean="0">
                <a:latin typeface="Arial" pitchFamily="34" charset="0"/>
                <a:cs typeface="Arial" pitchFamily="34" charset="0"/>
              </a:rPr>
              <a:t>paretiano</a:t>
            </a:r>
            <a:endParaRPr lang="it-IT" sz="2000" dirty="0" smtClean="0">
              <a:latin typeface="Arial" pitchFamily="34" charset="0"/>
              <a:cs typeface="Arial" pitchFamily="34" charset="0"/>
            </a:endParaRPr>
          </a:p>
          <a:p>
            <a:pPr>
              <a:spcAft>
                <a:spcPts val="600"/>
              </a:spcAft>
              <a:buBlip>
                <a:blip r:embed="rId3"/>
              </a:buBlip>
              <a:defRPr/>
            </a:pPr>
            <a:endParaRPr lang="en-GB" sz="2000" dirty="0" smtClean="0">
              <a:solidFill>
                <a:srgbClr val="002060"/>
              </a:solidFill>
              <a:latin typeface="Arial" pitchFamily="34" charset="0"/>
              <a:cs typeface="Arial" pitchFamily="34" charset="0"/>
            </a:endParaRPr>
          </a:p>
        </p:txBody>
      </p:sp>
      <p:sp>
        <p:nvSpPr>
          <p:cNvPr id="11266" name="Titolo 3"/>
          <p:cNvSpPr>
            <a:spLocks noGrp="1"/>
          </p:cNvSpPr>
          <p:nvPr>
            <p:ph type="title"/>
          </p:nvPr>
        </p:nvSpPr>
        <p:spPr>
          <a:xfrm>
            <a:off x="457200" y="274638"/>
            <a:ext cx="8435280" cy="1143000"/>
          </a:xfrm>
        </p:spPr>
        <p:txBody>
          <a:bodyPr>
            <a:normAutofit/>
          </a:bodyPr>
          <a:lstStyle/>
          <a:p>
            <a:pPr algn="ctr" eaLnBrk="1" fontAlgn="auto" hangingPunct="1">
              <a:spcAft>
                <a:spcPts val="0"/>
              </a:spcAft>
              <a:defRPr/>
            </a:pPr>
            <a:r>
              <a:rPr lang="en-US" sz="3700" dirty="0" smtClean="0">
                <a:solidFill>
                  <a:srgbClr val="002060"/>
                </a:solidFill>
              </a:rPr>
              <a:t> </a:t>
            </a:r>
            <a:r>
              <a:rPr lang="en-US" sz="3600" dirty="0" err="1" smtClean="0">
                <a:solidFill>
                  <a:srgbClr val="002060"/>
                </a:solidFill>
                <a:latin typeface="Arial" pitchFamily="34" charset="0"/>
                <a:cs typeface="Arial" pitchFamily="34" charset="0"/>
              </a:rPr>
              <a:t>Economizzazione</a:t>
            </a:r>
            <a:r>
              <a:rPr lang="en-US" sz="3600" dirty="0" smtClean="0">
                <a:solidFill>
                  <a:srgbClr val="002060"/>
                </a:solidFill>
                <a:latin typeface="Arial" pitchFamily="34" charset="0"/>
                <a:cs typeface="Arial" pitchFamily="34" charset="0"/>
              </a:rPr>
              <a:t> </a:t>
            </a:r>
            <a:r>
              <a:rPr lang="en-US" sz="3600" dirty="0" err="1" smtClean="0">
                <a:solidFill>
                  <a:srgbClr val="002060"/>
                </a:solidFill>
                <a:latin typeface="Arial" pitchFamily="34" charset="0"/>
                <a:cs typeface="Arial" pitchFamily="34" charset="0"/>
              </a:rPr>
              <a:t>della</a:t>
            </a:r>
            <a:r>
              <a:rPr lang="en-US" sz="3600" dirty="0" smtClean="0">
                <a:solidFill>
                  <a:srgbClr val="002060"/>
                </a:solidFill>
                <a:latin typeface="Arial" pitchFamily="34" charset="0"/>
                <a:cs typeface="Arial" pitchFamily="34" charset="0"/>
              </a:rPr>
              <a:t> </a:t>
            </a:r>
            <a:r>
              <a:rPr lang="en-US" sz="3600" dirty="0" err="1" smtClean="0">
                <a:solidFill>
                  <a:srgbClr val="002060"/>
                </a:solidFill>
                <a:latin typeface="Arial" pitchFamily="34" charset="0"/>
                <a:cs typeface="Arial" pitchFamily="34" charset="0"/>
              </a:rPr>
              <a:t>politica</a:t>
            </a:r>
            <a:endParaRPr lang="en-US" sz="3600" dirty="0" smtClean="0">
              <a:solidFill>
                <a:srgbClr val="00206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contenuto 4"/>
          <p:cNvSpPr>
            <a:spLocks noGrp="1"/>
          </p:cNvSpPr>
          <p:nvPr>
            <p:ph idx="1"/>
          </p:nvPr>
        </p:nvSpPr>
        <p:spPr>
          <a:xfrm>
            <a:off x="395288" y="1052735"/>
            <a:ext cx="8229600" cy="4805139"/>
          </a:xfrm>
        </p:spPr>
        <p:txBody>
          <a:bodyPr/>
          <a:lstStyle/>
          <a:p>
            <a:pPr>
              <a:lnSpc>
                <a:spcPct val="80000"/>
              </a:lnSpc>
              <a:buFont typeface="Wingdings 3" pitchFamily="18" charset="2"/>
              <a:buNone/>
            </a:pPr>
            <a:r>
              <a:rPr lang="en-US" sz="2400" dirty="0" smtClean="0"/>
              <a:t>                      </a:t>
            </a:r>
          </a:p>
          <a:p>
            <a:pPr algn="ctr">
              <a:lnSpc>
                <a:spcPct val="80000"/>
              </a:lnSpc>
              <a:buFont typeface="Wingdings 3" pitchFamily="18" charset="2"/>
              <a:buNone/>
            </a:pPr>
            <a:r>
              <a:rPr lang="en-US" sz="2400" b="1" dirty="0" smtClean="0">
                <a:solidFill>
                  <a:srgbClr val="002060"/>
                </a:solidFill>
                <a:latin typeface="Arial" pitchFamily="34" charset="0"/>
                <a:cs typeface="Arial" pitchFamily="34" charset="0"/>
              </a:rPr>
              <a:t>Pars </a:t>
            </a:r>
            <a:r>
              <a:rPr lang="en-US" sz="2400" b="1" dirty="0" err="1" smtClean="0">
                <a:solidFill>
                  <a:srgbClr val="002060"/>
                </a:solidFill>
                <a:latin typeface="Arial" pitchFamily="34" charset="0"/>
                <a:cs typeface="Arial" pitchFamily="34" charset="0"/>
              </a:rPr>
              <a:t>destruens</a:t>
            </a:r>
            <a:endParaRPr lang="en-US" sz="2400" b="1" dirty="0" smtClean="0">
              <a:solidFill>
                <a:srgbClr val="002060"/>
              </a:solidFill>
              <a:latin typeface="Arial" pitchFamily="34" charset="0"/>
              <a:cs typeface="Arial" pitchFamily="34" charset="0"/>
            </a:endParaRPr>
          </a:p>
          <a:p>
            <a:pPr>
              <a:lnSpc>
                <a:spcPct val="80000"/>
              </a:lnSpc>
              <a:buFont typeface="Wingdings 3" pitchFamily="18" charset="2"/>
              <a:buNone/>
            </a:pPr>
            <a:endParaRPr lang="en-US" sz="2400" dirty="0" smtClean="0">
              <a:solidFill>
                <a:srgbClr val="002060"/>
              </a:solidFill>
              <a:latin typeface="Arial" pitchFamily="34" charset="0"/>
              <a:cs typeface="Arial" pitchFamily="34" charset="0"/>
            </a:endParaRPr>
          </a:p>
          <a:p>
            <a:pPr>
              <a:lnSpc>
                <a:spcPct val="80000"/>
              </a:lnSpc>
              <a:buFont typeface="Wingdings 3" pitchFamily="18" charset="2"/>
              <a:buNone/>
            </a:pPr>
            <a:endParaRPr lang="en-US" sz="2400" dirty="0" smtClean="0">
              <a:solidFill>
                <a:srgbClr val="002060"/>
              </a:solidFill>
              <a:latin typeface="Arial" pitchFamily="34" charset="0"/>
              <a:cs typeface="Arial" pitchFamily="34" charset="0"/>
            </a:endParaRPr>
          </a:p>
          <a:p>
            <a:pPr algn="ctr">
              <a:lnSpc>
                <a:spcPct val="80000"/>
              </a:lnSpc>
              <a:buFont typeface="Wingdings 3" pitchFamily="18" charset="2"/>
              <a:buNone/>
            </a:pPr>
            <a:endParaRPr lang="en-US" sz="2400" dirty="0" smtClean="0">
              <a:solidFill>
                <a:srgbClr val="002060"/>
              </a:solidFill>
              <a:latin typeface="Arial" pitchFamily="34" charset="0"/>
              <a:cs typeface="Arial" pitchFamily="34" charset="0"/>
            </a:endParaRPr>
          </a:p>
          <a:p>
            <a:pPr>
              <a:lnSpc>
                <a:spcPct val="80000"/>
              </a:lnSpc>
              <a:buFont typeface="Wingdings 3" pitchFamily="18" charset="2"/>
              <a:buNone/>
            </a:pPr>
            <a:r>
              <a:rPr lang="en-US" sz="2400" b="1" dirty="0" smtClean="0">
                <a:solidFill>
                  <a:srgbClr val="002060"/>
                </a:solidFill>
                <a:latin typeface="Arial" pitchFamily="34" charset="0"/>
                <a:cs typeface="Arial" pitchFamily="34" charset="0"/>
              </a:rPr>
              <a:t>          Cognitive Biases</a:t>
            </a:r>
            <a:r>
              <a:rPr lang="en-US" sz="2400" dirty="0" smtClean="0">
                <a:solidFill>
                  <a:srgbClr val="002060"/>
                </a:solidFill>
                <a:latin typeface="Arial" pitchFamily="34" charset="0"/>
                <a:cs typeface="Arial" pitchFamily="34" charset="0"/>
              </a:rPr>
              <a:t>                  </a:t>
            </a:r>
            <a:r>
              <a:rPr lang="en-US" sz="2400" b="1" dirty="0" err="1" smtClean="0">
                <a:solidFill>
                  <a:srgbClr val="002060"/>
                </a:solidFill>
                <a:latin typeface="Arial" pitchFamily="34" charset="0"/>
                <a:cs typeface="Arial" pitchFamily="34" charset="0"/>
              </a:rPr>
              <a:t>Bolle</a:t>
            </a:r>
            <a:r>
              <a:rPr lang="en-US" sz="2400" b="1" dirty="0" smtClean="0">
                <a:solidFill>
                  <a:srgbClr val="002060"/>
                </a:solidFill>
                <a:latin typeface="Arial" pitchFamily="34" charset="0"/>
                <a:cs typeface="Arial" pitchFamily="34" charset="0"/>
              </a:rPr>
              <a:t> speculative</a:t>
            </a:r>
          </a:p>
          <a:p>
            <a:pPr>
              <a:lnSpc>
                <a:spcPct val="80000"/>
              </a:lnSpc>
              <a:buFont typeface="Wingdings 3" pitchFamily="18" charset="2"/>
              <a:buNone/>
            </a:pPr>
            <a:r>
              <a:rPr lang="en-US" sz="2400" dirty="0" smtClean="0">
                <a:solidFill>
                  <a:srgbClr val="002060"/>
                </a:solidFill>
                <a:latin typeface="Arial" pitchFamily="34" charset="0"/>
                <a:cs typeface="Arial" pitchFamily="34" charset="0"/>
              </a:rPr>
              <a:t>        </a:t>
            </a:r>
            <a:r>
              <a:rPr lang="en-US" sz="2400" dirty="0" err="1" smtClean="0">
                <a:solidFill>
                  <a:srgbClr val="002060"/>
                </a:solidFill>
                <a:latin typeface="Arial" pitchFamily="34" charset="0"/>
                <a:cs typeface="Arial" pitchFamily="34" charset="0"/>
              </a:rPr>
              <a:t>Decisioni</a:t>
            </a:r>
            <a:r>
              <a:rPr lang="en-US" sz="2400" dirty="0" smtClean="0">
                <a:solidFill>
                  <a:srgbClr val="002060"/>
                </a:solidFill>
                <a:latin typeface="Arial" pitchFamily="34" charset="0"/>
                <a:cs typeface="Arial" pitchFamily="34" charset="0"/>
              </a:rPr>
              <a:t> </a:t>
            </a:r>
            <a:r>
              <a:rPr lang="en-US" sz="2400" dirty="0" err="1" smtClean="0">
                <a:solidFill>
                  <a:srgbClr val="002060"/>
                </a:solidFill>
                <a:latin typeface="Arial" pitchFamily="34" charset="0"/>
                <a:cs typeface="Arial" pitchFamily="34" charset="0"/>
              </a:rPr>
              <a:t>individuali</a:t>
            </a:r>
            <a:r>
              <a:rPr lang="en-US" sz="2400" dirty="0" smtClean="0">
                <a:solidFill>
                  <a:srgbClr val="002060"/>
                </a:solidFill>
                <a:latin typeface="Arial" pitchFamily="34" charset="0"/>
                <a:cs typeface="Arial" pitchFamily="34" charset="0"/>
              </a:rPr>
              <a:t>                </a:t>
            </a:r>
            <a:r>
              <a:rPr lang="en-US" sz="2400" dirty="0" err="1" smtClean="0">
                <a:solidFill>
                  <a:srgbClr val="002060"/>
                </a:solidFill>
                <a:latin typeface="Arial" pitchFamily="34" charset="0"/>
                <a:cs typeface="Arial" pitchFamily="34" charset="0"/>
              </a:rPr>
              <a:t>Mercati</a:t>
            </a:r>
            <a:r>
              <a:rPr lang="en-US" sz="2400" dirty="0" smtClean="0">
                <a:solidFill>
                  <a:srgbClr val="002060"/>
                </a:solidFill>
                <a:latin typeface="Arial" pitchFamily="34" charset="0"/>
                <a:cs typeface="Arial" pitchFamily="34" charset="0"/>
              </a:rPr>
              <a:t> </a:t>
            </a:r>
            <a:r>
              <a:rPr lang="en-US" sz="2400" dirty="0" err="1" smtClean="0">
                <a:solidFill>
                  <a:srgbClr val="002060"/>
                </a:solidFill>
                <a:latin typeface="Arial" pitchFamily="34" charset="0"/>
                <a:cs typeface="Arial" pitchFamily="34" charset="0"/>
              </a:rPr>
              <a:t>finanziari</a:t>
            </a:r>
            <a:endParaRPr lang="en-US" sz="2400" dirty="0" smtClean="0">
              <a:solidFill>
                <a:srgbClr val="002060"/>
              </a:solidFill>
              <a:latin typeface="Arial" pitchFamily="34" charset="0"/>
              <a:cs typeface="Arial" pitchFamily="34" charset="0"/>
            </a:endParaRPr>
          </a:p>
          <a:p>
            <a:pPr algn="ctr">
              <a:lnSpc>
                <a:spcPct val="80000"/>
              </a:lnSpc>
              <a:buFont typeface="Wingdings 3" pitchFamily="18" charset="2"/>
              <a:buNone/>
            </a:pPr>
            <a:endParaRPr lang="en-US" sz="2400" b="1" dirty="0" smtClean="0">
              <a:solidFill>
                <a:srgbClr val="002060"/>
              </a:solidFill>
              <a:latin typeface="Arial" pitchFamily="34" charset="0"/>
              <a:cs typeface="Arial" pitchFamily="34" charset="0"/>
            </a:endParaRPr>
          </a:p>
          <a:p>
            <a:pPr algn="ctr">
              <a:lnSpc>
                <a:spcPct val="80000"/>
              </a:lnSpc>
              <a:buFont typeface="Wingdings 3" pitchFamily="18" charset="2"/>
              <a:buNone/>
            </a:pPr>
            <a:r>
              <a:rPr lang="en-US" sz="2400" b="1" dirty="0" smtClean="0">
                <a:solidFill>
                  <a:srgbClr val="002060"/>
                </a:solidFill>
                <a:latin typeface="Arial" pitchFamily="34" charset="0"/>
                <a:cs typeface="Arial" pitchFamily="34" charset="0"/>
              </a:rPr>
              <a:t>Pars </a:t>
            </a:r>
            <a:r>
              <a:rPr lang="en-US" sz="2400" b="1" dirty="0" err="1" smtClean="0">
                <a:solidFill>
                  <a:srgbClr val="002060"/>
                </a:solidFill>
                <a:latin typeface="Arial" pitchFamily="34" charset="0"/>
                <a:cs typeface="Arial" pitchFamily="34" charset="0"/>
              </a:rPr>
              <a:t>construens</a:t>
            </a:r>
            <a:endParaRPr lang="en-US" sz="2400" b="1" dirty="0" smtClean="0">
              <a:solidFill>
                <a:srgbClr val="002060"/>
              </a:solidFill>
              <a:latin typeface="Arial" pitchFamily="34" charset="0"/>
              <a:cs typeface="Arial" pitchFamily="34" charset="0"/>
            </a:endParaRPr>
          </a:p>
          <a:p>
            <a:pPr>
              <a:lnSpc>
                <a:spcPct val="80000"/>
              </a:lnSpc>
            </a:pPr>
            <a:endParaRPr lang="en-US" sz="2400" b="1" dirty="0" smtClean="0">
              <a:solidFill>
                <a:srgbClr val="002060"/>
              </a:solidFill>
              <a:latin typeface="Arial" pitchFamily="34" charset="0"/>
              <a:cs typeface="Arial" pitchFamily="34" charset="0"/>
            </a:endParaRPr>
          </a:p>
          <a:p>
            <a:pPr>
              <a:lnSpc>
                <a:spcPct val="80000"/>
              </a:lnSpc>
            </a:pPr>
            <a:endParaRPr lang="it-IT" sz="2400" dirty="0" smtClean="0">
              <a:solidFill>
                <a:srgbClr val="002060"/>
              </a:solidFill>
              <a:latin typeface="Arial" pitchFamily="34" charset="0"/>
              <a:cs typeface="Arial" pitchFamily="34" charset="0"/>
            </a:endParaRPr>
          </a:p>
          <a:p>
            <a:pPr>
              <a:lnSpc>
                <a:spcPct val="80000"/>
              </a:lnSpc>
              <a:buFont typeface="Wingdings 3" pitchFamily="18" charset="2"/>
              <a:buNone/>
            </a:pPr>
            <a:endParaRPr lang="en-US" sz="2400" b="1" dirty="0" smtClean="0">
              <a:solidFill>
                <a:srgbClr val="002060"/>
              </a:solidFill>
              <a:latin typeface="Arial" pitchFamily="34" charset="0"/>
              <a:cs typeface="Arial" pitchFamily="34" charset="0"/>
            </a:endParaRPr>
          </a:p>
          <a:p>
            <a:pPr>
              <a:lnSpc>
                <a:spcPct val="80000"/>
              </a:lnSpc>
              <a:buFont typeface="Wingdings 3" pitchFamily="18" charset="2"/>
              <a:buNone/>
            </a:pPr>
            <a:r>
              <a:rPr lang="en-US" sz="2400" b="1" dirty="0" smtClean="0">
                <a:solidFill>
                  <a:srgbClr val="002060"/>
                </a:solidFill>
                <a:latin typeface="Arial" pitchFamily="34" charset="0"/>
                <a:cs typeface="Arial" pitchFamily="34" charset="0"/>
              </a:rPr>
              <a:t>	  </a:t>
            </a:r>
            <a:r>
              <a:rPr lang="en-US" sz="2400" b="1" dirty="0" err="1" smtClean="0">
                <a:solidFill>
                  <a:srgbClr val="002060"/>
                </a:solidFill>
                <a:latin typeface="Arial" pitchFamily="34" charset="0"/>
                <a:cs typeface="Arial" pitchFamily="34" charset="0"/>
              </a:rPr>
              <a:t>Teorie</a:t>
            </a:r>
            <a:r>
              <a:rPr lang="en-US" sz="2400" b="1" dirty="0" smtClean="0">
                <a:solidFill>
                  <a:srgbClr val="002060"/>
                </a:solidFill>
                <a:latin typeface="Arial" pitchFamily="34" charset="0"/>
                <a:cs typeface="Arial" pitchFamily="34" charset="0"/>
              </a:rPr>
              <a:t> </a:t>
            </a:r>
            <a:r>
              <a:rPr lang="en-US" sz="2400" b="1" dirty="0" err="1" smtClean="0">
                <a:solidFill>
                  <a:srgbClr val="002060"/>
                </a:solidFill>
                <a:latin typeface="Arial" pitchFamily="34" charset="0"/>
                <a:cs typeface="Arial" pitchFamily="34" charset="0"/>
              </a:rPr>
              <a:t>processi</a:t>
            </a:r>
            <a:r>
              <a:rPr lang="en-US" sz="2400" b="1" dirty="0" smtClean="0">
                <a:solidFill>
                  <a:srgbClr val="002060"/>
                </a:solidFill>
                <a:latin typeface="Arial" pitchFamily="34" charset="0"/>
                <a:cs typeface="Arial" pitchFamily="34" charset="0"/>
              </a:rPr>
              <a:t> </a:t>
            </a:r>
            <a:r>
              <a:rPr lang="en-US" sz="2400" b="1" dirty="0" err="1" smtClean="0">
                <a:solidFill>
                  <a:srgbClr val="002060"/>
                </a:solidFill>
                <a:latin typeface="Arial" pitchFamily="34" charset="0"/>
                <a:cs typeface="Arial" pitchFamily="34" charset="0"/>
              </a:rPr>
              <a:t>duali</a:t>
            </a:r>
            <a:r>
              <a:rPr lang="en-US" sz="2400" b="1" dirty="0" smtClean="0">
                <a:solidFill>
                  <a:srgbClr val="002060"/>
                </a:solidFill>
                <a:latin typeface="Arial" pitchFamily="34" charset="0"/>
                <a:cs typeface="Arial" pitchFamily="34" charset="0"/>
              </a:rPr>
              <a:t>             </a:t>
            </a:r>
            <a:r>
              <a:rPr lang="en-US" sz="2400" b="1" dirty="0" err="1" smtClean="0">
                <a:solidFill>
                  <a:srgbClr val="002060"/>
                </a:solidFill>
                <a:latin typeface="Arial" pitchFamily="34" charset="0"/>
                <a:cs typeface="Arial" pitchFamily="34" charset="0"/>
              </a:rPr>
              <a:t>Processi</a:t>
            </a:r>
            <a:r>
              <a:rPr lang="en-US" sz="2400" b="1" dirty="0" smtClean="0">
                <a:solidFill>
                  <a:srgbClr val="002060"/>
                </a:solidFill>
                <a:latin typeface="Arial" pitchFamily="34" charset="0"/>
                <a:cs typeface="Arial" pitchFamily="34" charset="0"/>
              </a:rPr>
              <a:t> </a:t>
            </a:r>
            <a:r>
              <a:rPr lang="en-US" sz="2400" b="1" dirty="0" err="1" smtClean="0">
                <a:solidFill>
                  <a:srgbClr val="002060"/>
                </a:solidFill>
                <a:latin typeface="Arial" pitchFamily="34" charset="0"/>
                <a:cs typeface="Arial" pitchFamily="34" charset="0"/>
              </a:rPr>
              <a:t>automatici</a:t>
            </a:r>
            <a:endParaRPr lang="en-US" sz="2400" b="1" dirty="0" smtClean="0">
              <a:solidFill>
                <a:srgbClr val="002060"/>
              </a:solidFill>
              <a:latin typeface="Arial" pitchFamily="34" charset="0"/>
              <a:cs typeface="Arial" pitchFamily="34" charset="0"/>
            </a:endParaRPr>
          </a:p>
          <a:p>
            <a:pPr>
              <a:lnSpc>
                <a:spcPct val="80000"/>
              </a:lnSpc>
              <a:buFont typeface="Wingdings 3" pitchFamily="18" charset="2"/>
              <a:buNone/>
            </a:pPr>
            <a:r>
              <a:rPr lang="en-US" sz="2400" dirty="0" err="1" smtClean="0">
                <a:solidFill>
                  <a:srgbClr val="002060"/>
                </a:solidFill>
                <a:latin typeface="Arial" pitchFamily="34" charset="0"/>
                <a:cs typeface="Arial" pitchFamily="34" charset="0"/>
              </a:rPr>
              <a:t>Elaborazione</a:t>
            </a:r>
            <a:r>
              <a:rPr lang="en-US" sz="2400" dirty="0" smtClean="0">
                <a:solidFill>
                  <a:srgbClr val="002060"/>
                </a:solidFill>
                <a:latin typeface="Arial" pitchFamily="34" charset="0"/>
                <a:cs typeface="Arial" pitchFamily="34" charset="0"/>
              </a:rPr>
              <a:t> </a:t>
            </a:r>
            <a:r>
              <a:rPr lang="en-US" sz="2400" dirty="0" err="1" smtClean="0">
                <a:solidFill>
                  <a:srgbClr val="002060"/>
                </a:solidFill>
                <a:latin typeface="Arial" pitchFamily="34" charset="0"/>
                <a:cs typeface="Arial" pitchFamily="34" charset="0"/>
              </a:rPr>
              <a:t>informazione</a:t>
            </a:r>
            <a:r>
              <a:rPr lang="en-US" sz="2400" dirty="0" smtClean="0">
                <a:solidFill>
                  <a:srgbClr val="002060"/>
                </a:solidFill>
                <a:latin typeface="Arial" pitchFamily="34" charset="0"/>
                <a:cs typeface="Arial" pitchFamily="34" charset="0"/>
              </a:rPr>
              <a:t>           </a:t>
            </a:r>
            <a:r>
              <a:rPr lang="en-US" sz="2400" dirty="0" err="1" smtClean="0">
                <a:solidFill>
                  <a:srgbClr val="002060"/>
                </a:solidFill>
                <a:latin typeface="Arial" pitchFamily="34" charset="0"/>
                <a:cs typeface="Arial" pitchFamily="34" charset="0"/>
              </a:rPr>
              <a:t>Incoerenza</a:t>
            </a:r>
            <a:r>
              <a:rPr lang="en-US" sz="2400" dirty="0" smtClean="0">
                <a:solidFill>
                  <a:srgbClr val="002060"/>
                </a:solidFill>
                <a:latin typeface="Arial" pitchFamily="34" charset="0"/>
                <a:cs typeface="Arial" pitchFamily="34" charset="0"/>
              </a:rPr>
              <a:t> </a:t>
            </a:r>
            <a:r>
              <a:rPr lang="en-US" sz="2400" dirty="0" err="1" smtClean="0">
                <a:solidFill>
                  <a:srgbClr val="002060"/>
                </a:solidFill>
                <a:latin typeface="Arial" pitchFamily="34" charset="0"/>
                <a:cs typeface="Arial" pitchFamily="34" charset="0"/>
              </a:rPr>
              <a:t>temporale</a:t>
            </a:r>
            <a:endParaRPr lang="it-IT" sz="2400" dirty="0" smtClean="0">
              <a:solidFill>
                <a:srgbClr val="002060"/>
              </a:solidFill>
              <a:latin typeface="Arial" pitchFamily="34" charset="0"/>
              <a:cs typeface="Arial" pitchFamily="34" charset="0"/>
            </a:endParaRPr>
          </a:p>
        </p:txBody>
      </p:sp>
      <p:sp>
        <p:nvSpPr>
          <p:cNvPr id="11266" name="Titolo 3"/>
          <p:cNvSpPr>
            <a:spLocks noGrp="1"/>
          </p:cNvSpPr>
          <p:nvPr>
            <p:ph type="title"/>
          </p:nvPr>
        </p:nvSpPr>
        <p:spPr/>
        <p:txBody>
          <a:bodyPr>
            <a:normAutofit/>
          </a:bodyPr>
          <a:lstStyle/>
          <a:p>
            <a:pPr algn="ctr">
              <a:defRPr/>
            </a:pPr>
            <a:r>
              <a:rPr lang="en-GB" sz="3600" dirty="0" err="1" smtClean="0">
                <a:solidFill>
                  <a:srgbClr val="002060"/>
                </a:solidFill>
                <a:latin typeface="Arial" pitchFamily="34" charset="0"/>
                <a:cs typeface="Arial" pitchFamily="34" charset="0"/>
              </a:rPr>
              <a:t>Economia</a:t>
            </a:r>
            <a:r>
              <a:rPr lang="en-GB" sz="3600" dirty="0" smtClean="0">
                <a:solidFill>
                  <a:srgbClr val="002060"/>
                </a:solidFill>
                <a:latin typeface="Arial" pitchFamily="34" charset="0"/>
                <a:cs typeface="Arial" pitchFamily="34" charset="0"/>
              </a:rPr>
              <a:t> </a:t>
            </a:r>
            <a:r>
              <a:rPr lang="en-GB" sz="3600" dirty="0" err="1" smtClean="0">
                <a:solidFill>
                  <a:srgbClr val="002060"/>
                </a:solidFill>
                <a:latin typeface="Arial" pitchFamily="34" charset="0"/>
                <a:cs typeface="Arial" pitchFamily="34" charset="0"/>
              </a:rPr>
              <a:t>comportamentale</a:t>
            </a:r>
            <a:endParaRPr lang="it-IT" sz="3600" dirty="0">
              <a:solidFill>
                <a:srgbClr val="002060"/>
              </a:solidFill>
              <a:latin typeface="Arial" pitchFamily="34" charset="0"/>
              <a:cs typeface="Arial" pitchFamily="34" charset="0"/>
            </a:endParaRPr>
          </a:p>
        </p:txBody>
      </p:sp>
      <p:sp>
        <p:nvSpPr>
          <p:cNvPr id="4" name="Freccia in giù 3"/>
          <p:cNvSpPr/>
          <p:nvPr/>
        </p:nvSpPr>
        <p:spPr>
          <a:xfrm rot="2309122">
            <a:off x="3011781" y="1976183"/>
            <a:ext cx="431800" cy="6905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5" name="Freccia in giù 4"/>
          <p:cNvSpPr/>
          <p:nvPr/>
        </p:nvSpPr>
        <p:spPr>
          <a:xfrm rot="19507135">
            <a:off x="5234582" y="1978721"/>
            <a:ext cx="433388" cy="6905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6" name="Freccia in giù 5"/>
          <p:cNvSpPr/>
          <p:nvPr/>
        </p:nvSpPr>
        <p:spPr>
          <a:xfrm rot="2309122">
            <a:off x="3299813" y="4208432"/>
            <a:ext cx="431800" cy="6905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7" name="Freccia in giù 6"/>
          <p:cNvSpPr/>
          <p:nvPr/>
        </p:nvSpPr>
        <p:spPr>
          <a:xfrm rot="19507135">
            <a:off x="5234583" y="4210969"/>
            <a:ext cx="433387" cy="6905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loombergIR-Screen-Shot.jpg"/>
          <p:cNvPicPr>
            <a:picLocks noGrp="1" noChangeAspect="1"/>
          </p:cNvPicPr>
          <p:nvPr>
            <p:ph idx="1"/>
          </p:nvPr>
        </p:nvPicPr>
        <p:blipFill>
          <a:blip r:embed="rId3" cstate="print"/>
          <a:stretch>
            <a:fillRect/>
          </a:stretch>
        </p:blipFill>
        <p:spPr>
          <a:xfrm>
            <a:off x="714375" y="1527553"/>
            <a:ext cx="7786688" cy="4236281"/>
          </a:xfrm>
        </p:spPr>
      </p:pic>
      <p:sp>
        <p:nvSpPr>
          <p:cNvPr id="11266" name="Titolo 3"/>
          <p:cNvSpPr>
            <a:spLocks noGrp="1"/>
          </p:cNvSpPr>
          <p:nvPr>
            <p:ph type="title"/>
          </p:nvPr>
        </p:nvSpPr>
        <p:spPr>
          <a:xfrm>
            <a:off x="457200" y="274638"/>
            <a:ext cx="8435280" cy="1143000"/>
          </a:xfrm>
        </p:spPr>
        <p:txBody>
          <a:bodyPr/>
          <a:lstStyle/>
          <a:p>
            <a:pPr algn="ctr" eaLnBrk="1" fontAlgn="auto" hangingPunct="1">
              <a:spcAft>
                <a:spcPts val="0"/>
              </a:spcAft>
              <a:defRPr/>
            </a:pPr>
            <a:r>
              <a:rPr lang="en-US" sz="3700" dirty="0" smtClean="0">
                <a:solidFill>
                  <a:srgbClr val="002060"/>
                </a:solidFill>
              </a:rPr>
              <a:t> </a:t>
            </a:r>
            <a:r>
              <a:rPr lang="en-US" sz="3600" dirty="0" err="1" smtClean="0">
                <a:solidFill>
                  <a:srgbClr val="002060"/>
                </a:solidFill>
                <a:latin typeface="Arial" pitchFamily="34" charset="0"/>
                <a:cs typeface="Arial" pitchFamily="34" charset="0"/>
              </a:rPr>
              <a:t>Efficienza</a:t>
            </a:r>
            <a:r>
              <a:rPr lang="en-US" sz="3600" dirty="0" smtClean="0">
                <a:solidFill>
                  <a:srgbClr val="002060"/>
                </a:solidFill>
                <a:latin typeface="Arial" pitchFamily="34" charset="0"/>
                <a:cs typeface="Arial" pitchFamily="34" charset="0"/>
              </a:rPr>
              <a:t> </a:t>
            </a:r>
            <a:r>
              <a:rPr lang="en-US" sz="3600" dirty="0" err="1" smtClean="0">
                <a:solidFill>
                  <a:srgbClr val="002060"/>
                </a:solidFill>
                <a:latin typeface="Arial" pitchFamily="34" charset="0"/>
                <a:cs typeface="Arial" pitchFamily="34" charset="0"/>
              </a:rPr>
              <a:t>informativa</a:t>
            </a:r>
            <a:endParaRPr lang="en-US" sz="3600" dirty="0" smtClean="0">
              <a:solidFill>
                <a:srgbClr val="00206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Segnaposto contenuto 4"/>
          <p:cNvSpPr>
            <a:spLocks noGrp="1"/>
          </p:cNvSpPr>
          <p:nvPr>
            <p:ph idx="1"/>
          </p:nvPr>
        </p:nvSpPr>
        <p:spPr>
          <a:xfrm>
            <a:off x="714375" y="1341438"/>
            <a:ext cx="7786688" cy="4608512"/>
          </a:xfrm>
        </p:spPr>
        <p:txBody>
          <a:bodyPr>
            <a:normAutofit/>
          </a:bodyPr>
          <a:lstStyle/>
          <a:p>
            <a:pPr>
              <a:defRPr/>
            </a:pPr>
            <a:endParaRPr lang="en-GB" sz="2000" dirty="0" smtClean="0">
              <a:latin typeface="Arial" pitchFamily="34" charset="0"/>
              <a:cs typeface="Arial" pitchFamily="34" charset="0"/>
            </a:endParaRPr>
          </a:p>
        </p:txBody>
      </p:sp>
      <p:sp>
        <p:nvSpPr>
          <p:cNvPr id="11266" name="Titolo 3"/>
          <p:cNvSpPr>
            <a:spLocks noGrp="1"/>
          </p:cNvSpPr>
          <p:nvPr>
            <p:ph type="title"/>
          </p:nvPr>
        </p:nvSpPr>
        <p:spPr>
          <a:xfrm>
            <a:off x="457200" y="274638"/>
            <a:ext cx="8435280" cy="1143000"/>
          </a:xfrm>
        </p:spPr>
        <p:txBody>
          <a:bodyPr/>
          <a:lstStyle/>
          <a:p>
            <a:pPr algn="ctr" eaLnBrk="1" fontAlgn="auto" hangingPunct="1">
              <a:spcAft>
                <a:spcPts val="0"/>
              </a:spcAft>
              <a:defRPr/>
            </a:pPr>
            <a:r>
              <a:rPr lang="en-US" sz="3700" dirty="0" smtClean="0">
                <a:solidFill>
                  <a:srgbClr val="002060"/>
                </a:solidFill>
              </a:rPr>
              <a:t> </a:t>
            </a:r>
            <a:r>
              <a:rPr lang="en-US" sz="3600" dirty="0" err="1" smtClean="0">
                <a:solidFill>
                  <a:srgbClr val="002060"/>
                </a:solidFill>
                <a:latin typeface="Arial" pitchFamily="34" charset="0"/>
                <a:cs typeface="Arial" pitchFamily="34" charset="0"/>
              </a:rPr>
              <a:t>Efficienza</a:t>
            </a:r>
            <a:r>
              <a:rPr lang="en-US" sz="3600" dirty="0" smtClean="0">
                <a:solidFill>
                  <a:srgbClr val="002060"/>
                </a:solidFill>
                <a:latin typeface="Arial" pitchFamily="34" charset="0"/>
                <a:cs typeface="Arial" pitchFamily="34" charset="0"/>
              </a:rPr>
              <a:t> </a:t>
            </a:r>
            <a:r>
              <a:rPr lang="en-US" sz="3600" dirty="0" err="1" smtClean="0">
                <a:solidFill>
                  <a:srgbClr val="002060"/>
                </a:solidFill>
                <a:latin typeface="Arial" pitchFamily="34" charset="0"/>
                <a:cs typeface="Arial" pitchFamily="34" charset="0"/>
              </a:rPr>
              <a:t>informativa</a:t>
            </a:r>
            <a:endParaRPr lang="en-US" sz="3600" dirty="0" smtClean="0">
              <a:solidFill>
                <a:srgbClr val="002060"/>
              </a:solidFill>
              <a:latin typeface="Arial" pitchFamily="34" charset="0"/>
              <a:cs typeface="Arial" pitchFamily="34" charset="0"/>
            </a:endParaRPr>
          </a:p>
        </p:txBody>
      </p:sp>
      <p:pic>
        <p:nvPicPr>
          <p:cNvPr id="4" name="Segnaposto contenuto 3" descr="insanity.jpg"/>
          <p:cNvPicPr>
            <a:picLocks noChangeAspect="1"/>
          </p:cNvPicPr>
          <p:nvPr/>
        </p:nvPicPr>
        <p:blipFill>
          <a:blip r:embed="rId3" cstate="print"/>
          <a:srcRect/>
          <a:stretch>
            <a:fillRect/>
          </a:stretch>
        </p:blipFill>
        <p:spPr bwMode="auto">
          <a:xfrm>
            <a:off x="1331640" y="1251544"/>
            <a:ext cx="6624736" cy="51169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ale">
  <a:themeElements>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ial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2418</TotalTime>
  <Words>860</Words>
  <Application>Microsoft Office PowerPoint</Application>
  <PresentationFormat>On-screen Show (4:3)</PresentationFormat>
  <Paragraphs>109</Paragraphs>
  <Slides>16</Slides>
  <Notes>12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Viale</vt:lpstr>
      <vt:lpstr>                            LEZIONI SULLA CRISI / LEZIONI DELLA CRISI Seminario Interdisciplinare del Dipartimento di Scienze Sociali, Politiche e Cognitive (DISPOC) “La crisi dei confini / I confini della crisi: economia e politica, società e individuo”   </vt:lpstr>
      <vt:lpstr>Economia vs. Politica</vt:lpstr>
      <vt:lpstr>Economia vs. Politica</vt:lpstr>
      <vt:lpstr>Politica vs. Economia</vt:lpstr>
      <vt:lpstr>Politica vs. Economia</vt:lpstr>
      <vt:lpstr> Economizzazione della politica</vt:lpstr>
      <vt:lpstr>Economia comportamentale</vt:lpstr>
      <vt:lpstr> Efficienza informativa</vt:lpstr>
      <vt:lpstr> Efficienza informativa</vt:lpstr>
      <vt:lpstr> Efficienza informativa</vt:lpstr>
      <vt:lpstr> Razionalità</vt:lpstr>
      <vt:lpstr> Razionalità</vt:lpstr>
      <vt:lpstr>Razionalità</vt:lpstr>
      <vt:lpstr> Ottimo paretiano</vt:lpstr>
      <vt:lpstr> Ottimo paretiano</vt:lpstr>
      <vt:lpstr>Slide 16</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experimental analysis of the Tiebout’s model in a decentralized system of public goods provision</dc:title>
  <dc:creator>Chiara</dc:creator>
  <cp:lastModifiedBy>Pc4</cp:lastModifiedBy>
  <cp:revision>283</cp:revision>
  <dcterms:created xsi:type="dcterms:W3CDTF">2009-03-28T16:52:11Z</dcterms:created>
  <dcterms:modified xsi:type="dcterms:W3CDTF">2013-06-24T15:22:01Z</dcterms:modified>
</cp:coreProperties>
</file>