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sldIdLst>
    <p:sldId id="256" r:id="rId2"/>
    <p:sldId id="259" r:id="rId3"/>
    <p:sldId id="281" r:id="rId4"/>
    <p:sldId id="282" r:id="rId5"/>
    <p:sldId id="284" r:id="rId6"/>
    <p:sldId id="285" r:id="rId7"/>
    <p:sldId id="287" r:id="rId8"/>
    <p:sldId id="288" r:id="rId9"/>
    <p:sldId id="289" r:id="rId10"/>
    <p:sldId id="292" r:id="rId11"/>
    <p:sldId id="290" r:id="rId12"/>
    <p:sldId id="297" r:id="rId13"/>
    <p:sldId id="291" r:id="rId14"/>
    <p:sldId id="293" r:id="rId15"/>
    <p:sldId id="296" r:id="rId16"/>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86437" autoAdjust="0"/>
  </p:normalViewPr>
  <p:slideViewPr>
    <p:cSldViewPr>
      <p:cViewPr varScale="1">
        <p:scale>
          <a:sx n="100" d="100"/>
          <a:sy n="100" d="100"/>
        </p:scale>
        <p:origin x="-1956" y="-96"/>
      </p:cViewPr>
      <p:guideLst>
        <p:guide orient="horz" pos="2160"/>
        <p:guide pos="2880"/>
      </p:guideLst>
    </p:cSldViewPr>
  </p:slideViewPr>
  <p:outlineViewPr>
    <p:cViewPr>
      <p:scale>
        <a:sx n="33" d="100"/>
        <a:sy n="33" d="100"/>
      </p:scale>
      <p:origin x="0" y="5016"/>
    </p:cViewPr>
  </p:outlineViewPr>
  <p:notesTextViewPr>
    <p:cViewPr>
      <p:scale>
        <a:sx n="100" d="100"/>
        <a:sy n="100" d="100"/>
      </p:scale>
      <p:origin x="0" y="0"/>
    </p:cViewPr>
  </p:notesTextViewPr>
  <p:sorterViewPr>
    <p:cViewPr>
      <p:scale>
        <a:sx n="66" d="100"/>
        <a:sy n="66" d="100"/>
      </p:scale>
      <p:origin x="0" y="29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3835852-C098-4FC8-9ED1-712FB9DD6322}" type="datetimeFigureOut">
              <a:rPr lang="it-IT"/>
              <a:pPr>
                <a:defRPr/>
              </a:pPr>
              <a:t>30/08/2013</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dirty="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5A3145B-9401-47E9-8815-6769CF55A68C}" type="slidenum">
              <a:rPr lang="it-IT"/>
              <a:pPr>
                <a:defRPr/>
              </a:pPr>
              <a:t>‹#›</a:t>
            </a:fld>
            <a:endParaRPr lang="it-IT"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ABD20B46-BEDD-4916-BCFC-5655BBFA96E0}" type="datetime1">
              <a:rPr lang="it-IT" smtClean="0"/>
              <a:pPr>
                <a:defRPr/>
              </a:pPr>
              <a:t>30/08/2013</a:t>
            </a:fld>
            <a:endParaRPr lang="it-IT"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it-IT"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995242F2-F333-40EB-841F-4C0C699DBAC5}" type="slidenum">
              <a:rPr lang="it-IT" smtClean="0"/>
              <a:pPr>
                <a:defRPr/>
              </a:pPr>
              <a:t>‹#›</a:t>
            </a:fld>
            <a:endParaRPr lang="it-IT"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ABD20B46-BEDD-4916-BCFC-5655BBFA96E0}" type="datetime1">
              <a:rPr lang="it-IT" smtClean="0"/>
              <a:pPr>
                <a:defRPr/>
              </a:pPr>
              <a:t>30/08/2013</a:t>
            </a:fld>
            <a:endParaRPr lang="it-IT" dirty="0"/>
          </a:p>
        </p:txBody>
      </p:sp>
      <p:sp>
        <p:nvSpPr>
          <p:cNvPr id="5" name="Footer Placeholder 4"/>
          <p:cNvSpPr>
            <a:spLocks noGrp="1"/>
          </p:cNvSpPr>
          <p:nvPr>
            <p:ph type="ftr" sz="quarter" idx="11"/>
          </p:nvPr>
        </p:nvSpPr>
        <p:spPr/>
        <p:txBody>
          <a:bodyPr/>
          <a:lstStyle>
            <a:extLst/>
          </a:lstStyle>
          <a:p>
            <a:pPr>
              <a:defRPr/>
            </a:pPr>
            <a:endParaRPr lang="it-IT" dirty="0"/>
          </a:p>
        </p:txBody>
      </p:sp>
      <p:sp>
        <p:nvSpPr>
          <p:cNvPr id="6" name="Slide Number Placeholder 5"/>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ABD20B46-BEDD-4916-BCFC-5655BBFA96E0}" type="datetime1">
              <a:rPr lang="it-IT" smtClean="0"/>
              <a:pPr>
                <a:defRPr/>
              </a:pPr>
              <a:t>30/08/2013</a:t>
            </a:fld>
            <a:endParaRPr lang="it-IT" dirty="0"/>
          </a:p>
        </p:txBody>
      </p:sp>
      <p:sp>
        <p:nvSpPr>
          <p:cNvPr id="5" name="Footer Placeholder 4"/>
          <p:cNvSpPr>
            <a:spLocks noGrp="1"/>
          </p:cNvSpPr>
          <p:nvPr>
            <p:ph type="ftr" sz="quarter" idx="11"/>
          </p:nvPr>
        </p:nvSpPr>
        <p:spPr/>
        <p:txBody>
          <a:bodyPr/>
          <a:lstStyle>
            <a:extLst/>
          </a:lstStyle>
          <a:p>
            <a:pPr>
              <a:defRPr/>
            </a:pPr>
            <a:endParaRPr lang="it-IT" dirty="0"/>
          </a:p>
        </p:txBody>
      </p:sp>
      <p:sp>
        <p:nvSpPr>
          <p:cNvPr id="6" name="Slide Number Placeholder 5"/>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ABD20B46-BEDD-4916-BCFC-5655BBFA96E0}" type="datetime1">
              <a:rPr lang="it-IT" smtClean="0"/>
              <a:pPr>
                <a:defRPr/>
              </a:pPr>
              <a:t>30/08/2013</a:t>
            </a:fld>
            <a:endParaRPr lang="it-IT" dirty="0"/>
          </a:p>
        </p:txBody>
      </p:sp>
      <p:sp>
        <p:nvSpPr>
          <p:cNvPr id="5" name="Footer Placeholder 4"/>
          <p:cNvSpPr>
            <a:spLocks noGrp="1"/>
          </p:cNvSpPr>
          <p:nvPr>
            <p:ph type="ftr" sz="quarter" idx="11"/>
          </p:nvPr>
        </p:nvSpPr>
        <p:spPr/>
        <p:txBody>
          <a:bodyPr/>
          <a:lstStyle>
            <a:extLst/>
          </a:lstStyle>
          <a:p>
            <a:pPr>
              <a:defRPr/>
            </a:pPr>
            <a:endParaRPr lang="it-IT" dirty="0"/>
          </a:p>
        </p:txBody>
      </p:sp>
      <p:sp>
        <p:nvSpPr>
          <p:cNvPr id="6" name="Slide Number Placeholder 5"/>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ABD20B46-BEDD-4916-BCFC-5655BBFA96E0}" type="datetime1">
              <a:rPr lang="it-IT" smtClean="0"/>
              <a:pPr>
                <a:defRPr/>
              </a:pPr>
              <a:t>30/08/2013</a:t>
            </a:fld>
            <a:endParaRPr lang="it-IT" dirty="0"/>
          </a:p>
        </p:txBody>
      </p:sp>
      <p:sp>
        <p:nvSpPr>
          <p:cNvPr id="5" name="Footer Placeholder 4"/>
          <p:cNvSpPr>
            <a:spLocks noGrp="1"/>
          </p:cNvSpPr>
          <p:nvPr>
            <p:ph type="ftr" sz="quarter" idx="11"/>
          </p:nvPr>
        </p:nvSpPr>
        <p:spPr/>
        <p:txBody>
          <a:bodyPr/>
          <a:lstStyle>
            <a:extLst/>
          </a:lstStyle>
          <a:p>
            <a:pPr>
              <a:defRPr/>
            </a:pPr>
            <a:endParaRPr lang="it-IT" dirty="0"/>
          </a:p>
        </p:txBody>
      </p:sp>
      <p:sp>
        <p:nvSpPr>
          <p:cNvPr id="6" name="Slide Number Placeholder 5"/>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ABD20B46-BEDD-4916-BCFC-5655BBFA96E0}" type="datetime1">
              <a:rPr lang="it-IT" smtClean="0"/>
              <a:pPr>
                <a:defRPr/>
              </a:pPr>
              <a:t>30/08/2013</a:t>
            </a:fld>
            <a:endParaRPr lang="it-IT" dirty="0"/>
          </a:p>
        </p:txBody>
      </p:sp>
      <p:sp>
        <p:nvSpPr>
          <p:cNvPr id="6" name="Footer Placeholder 5"/>
          <p:cNvSpPr>
            <a:spLocks noGrp="1"/>
          </p:cNvSpPr>
          <p:nvPr>
            <p:ph type="ftr" sz="quarter" idx="11"/>
          </p:nvPr>
        </p:nvSpPr>
        <p:spPr/>
        <p:txBody>
          <a:bodyPr/>
          <a:lstStyle>
            <a:extLst/>
          </a:lstStyle>
          <a:p>
            <a:pPr>
              <a:defRPr/>
            </a:pPr>
            <a:endParaRPr lang="it-IT" dirty="0"/>
          </a:p>
        </p:txBody>
      </p:sp>
      <p:sp>
        <p:nvSpPr>
          <p:cNvPr id="7" name="Slide Number Placeholder 6"/>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ABD20B46-BEDD-4916-BCFC-5655BBFA96E0}" type="datetime1">
              <a:rPr lang="it-IT" smtClean="0"/>
              <a:pPr>
                <a:defRPr/>
              </a:pPr>
              <a:t>30/08/2013</a:t>
            </a:fld>
            <a:endParaRPr lang="it-IT" dirty="0"/>
          </a:p>
        </p:txBody>
      </p:sp>
      <p:sp>
        <p:nvSpPr>
          <p:cNvPr id="8" name="Footer Placeholder 7"/>
          <p:cNvSpPr>
            <a:spLocks noGrp="1"/>
          </p:cNvSpPr>
          <p:nvPr>
            <p:ph type="ftr" sz="quarter" idx="11"/>
          </p:nvPr>
        </p:nvSpPr>
        <p:spPr/>
        <p:txBody>
          <a:bodyPr/>
          <a:lstStyle>
            <a:extLst/>
          </a:lstStyle>
          <a:p>
            <a:pPr>
              <a:defRPr/>
            </a:pPr>
            <a:endParaRPr lang="it-IT" dirty="0"/>
          </a:p>
        </p:txBody>
      </p:sp>
      <p:sp>
        <p:nvSpPr>
          <p:cNvPr id="9" name="Slide Number Placeholder 8"/>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dirty="0"/>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ABD20B46-BEDD-4916-BCFC-5655BBFA96E0}" type="datetime1">
              <a:rPr lang="it-IT" smtClean="0"/>
              <a:pPr>
                <a:defRPr/>
              </a:pPr>
              <a:t>30/08/2013</a:t>
            </a:fld>
            <a:endParaRPr lang="it-IT" dirty="0"/>
          </a:p>
        </p:txBody>
      </p:sp>
      <p:sp>
        <p:nvSpPr>
          <p:cNvPr id="4" name="Footer Placeholder 3"/>
          <p:cNvSpPr>
            <a:spLocks noGrp="1"/>
          </p:cNvSpPr>
          <p:nvPr>
            <p:ph type="ftr" sz="quarter" idx="11"/>
          </p:nvPr>
        </p:nvSpPr>
        <p:spPr/>
        <p:txBody>
          <a:bodyPr/>
          <a:lstStyle>
            <a:extLst/>
          </a:lstStyle>
          <a:p>
            <a:pPr>
              <a:defRPr/>
            </a:pPr>
            <a:endParaRPr lang="it-IT" dirty="0"/>
          </a:p>
        </p:txBody>
      </p:sp>
      <p:sp>
        <p:nvSpPr>
          <p:cNvPr id="5" name="Slide Number Placeholder 4"/>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ABD20B46-BEDD-4916-BCFC-5655BBFA96E0}" type="datetime1">
              <a:rPr lang="it-IT" smtClean="0"/>
              <a:pPr>
                <a:defRPr/>
              </a:pPr>
              <a:t>30/08/2013</a:t>
            </a:fld>
            <a:endParaRPr lang="it-IT" dirty="0"/>
          </a:p>
        </p:txBody>
      </p:sp>
      <p:sp>
        <p:nvSpPr>
          <p:cNvPr id="3" name="Footer Placeholder 2"/>
          <p:cNvSpPr>
            <a:spLocks noGrp="1"/>
          </p:cNvSpPr>
          <p:nvPr>
            <p:ph type="ftr" sz="quarter" idx="11"/>
          </p:nvPr>
        </p:nvSpPr>
        <p:spPr/>
        <p:txBody>
          <a:bodyPr/>
          <a:lstStyle>
            <a:extLst/>
          </a:lstStyle>
          <a:p>
            <a:pPr>
              <a:defRPr/>
            </a:pPr>
            <a:endParaRPr lang="it-IT" dirty="0"/>
          </a:p>
        </p:txBody>
      </p:sp>
      <p:sp>
        <p:nvSpPr>
          <p:cNvPr id="4" name="Slide Number Placeholder 3"/>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ABD20B46-BEDD-4916-BCFC-5655BBFA96E0}" type="datetime1">
              <a:rPr lang="it-IT" smtClean="0"/>
              <a:pPr>
                <a:defRPr/>
              </a:pPr>
              <a:t>30/08/2013</a:t>
            </a:fld>
            <a:endParaRPr lang="it-IT" dirty="0"/>
          </a:p>
        </p:txBody>
      </p:sp>
      <p:sp>
        <p:nvSpPr>
          <p:cNvPr id="6" name="Footer Placeholder 5"/>
          <p:cNvSpPr>
            <a:spLocks noGrp="1"/>
          </p:cNvSpPr>
          <p:nvPr>
            <p:ph type="ftr" sz="quarter" idx="11"/>
          </p:nvPr>
        </p:nvSpPr>
        <p:spPr/>
        <p:txBody>
          <a:bodyPr/>
          <a:lstStyle>
            <a:extLst/>
          </a:lstStyle>
          <a:p>
            <a:pPr>
              <a:defRPr/>
            </a:pPr>
            <a:endParaRPr lang="it-IT" dirty="0"/>
          </a:p>
        </p:txBody>
      </p:sp>
      <p:sp>
        <p:nvSpPr>
          <p:cNvPr id="7" name="Slide Number Placeholder 6"/>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dirty="0"/>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ABD20B46-BEDD-4916-BCFC-5655BBFA96E0}" type="datetime1">
              <a:rPr lang="it-IT" smtClean="0"/>
              <a:pPr>
                <a:defRPr/>
              </a:pPr>
              <a:t>30/08/2013</a:t>
            </a:fld>
            <a:endParaRPr lang="it-IT"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it-IT"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995242F2-F333-40EB-841F-4C0C699DBAC5}" type="slidenum">
              <a:rPr lang="it-IT" smtClean="0"/>
              <a:pPr>
                <a:defRPr/>
              </a:pPr>
              <a:t>‹#›</a:t>
            </a:fld>
            <a:endParaRPr lang="it-IT"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ABD20B46-BEDD-4916-BCFC-5655BBFA96E0}" type="datetime1">
              <a:rPr lang="it-IT" smtClean="0"/>
              <a:pPr>
                <a:defRPr/>
              </a:pPr>
              <a:t>30/08/2013</a:t>
            </a:fld>
            <a:endParaRPr lang="it-IT"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it-IT"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995242F2-F333-40EB-841F-4C0C699DBAC5}" type="slidenum">
              <a:rPr lang="it-IT" smtClean="0"/>
              <a:pPr>
                <a:defRPr/>
              </a:pPr>
              <a:t>‹#›</a:t>
            </a:fld>
            <a:endParaRPr lang="it-IT"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absi.org/innocenti/" TargetMode="Externa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hyperlink" Target="http://www.labsi.org/" TargetMode="External"/><Relationship Id="rId5" Type="http://schemas.openxmlformats.org/officeDocument/2006/relationships/hyperlink" Target="http://www.youtube.com/watch?v=hnH5KzxT1C8" TargetMode="External"/><Relationship Id="rId4" Type="http://schemas.openxmlformats.org/officeDocument/2006/relationships/hyperlink" Target="http://www.youtube.com/watch?v=A_-9d-ihXGU&amp;list=PL72332D44DB283F87&amp;index=1"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discovermagazine.com/2010/jan-feb/1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357188"/>
            <a:ext cx="8229600" cy="5952132"/>
          </a:xfrm>
        </p:spPr>
        <p:txBody>
          <a:bodyPr rtlCol="0">
            <a:normAutofit fontScale="92500" lnSpcReduction="10000"/>
          </a:bodyPr>
          <a:lstStyle/>
          <a:p>
            <a:pPr marL="0" indent="0">
              <a:lnSpc>
                <a:spcPct val="120000"/>
              </a:lnSpc>
              <a:spcBef>
                <a:spcPts val="0"/>
              </a:spcBef>
              <a:buNone/>
              <a:defRPr/>
            </a:pPr>
            <a:r>
              <a:rPr lang="en-US" sz="1400" noProof="0" dirty="0" smtClean="0">
                <a:latin typeface="Verdana" pitchFamily="34" charset="0"/>
                <a:ea typeface="Verdana" pitchFamily="34" charset="0"/>
                <a:cs typeface="Verdana" pitchFamily="34" charset="0"/>
              </a:rPr>
              <a:t>Course Behavioral Economics           </a:t>
            </a:r>
            <a:r>
              <a:rPr lang="en-US" sz="1400" b="1" noProof="0" dirty="0" smtClean="0">
                <a:latin typeface="Verdana" pitchFamily="34" charset="0"/>
                <a:ea typeface="Verdana" pitchFamily="34" charset="0"/>
                <a:cs typeface="Verdana" pitchFamily="34" charset="0"/>
                <a:hlinkClick r:id="rId3"/>
              </a:rPr>
              <a:t>Alessandro Innocenti </a:t>
            </a:r>
            <a:endParaRPr lang="en-US" sz="1400" b="1" noProof="0" dirty="0" smtClean="0">
              <a:latin typeface="Verdana" pitchFamily="34" charset="0"/>
              <a:ea typeface="Verdana" pitchFamily="34" charset="0"/>
              <a:cs typeface="Verdana" pitchFamily="34" charset="0"/>
            </a:endParaRPr>
          </a:p>
          <a:p>
            <a:pPr marL="0" indent="0" eaLnBrk="1" fontAlgn="auto" hangingPunct="1">
              <a:lnSpc>
                <a:spcPct val="120000"/>
              </a:lnSpc>
              <a:spcBef>
                <a:spcPts val="0"/>
              </a:spcBef>
              <a:spcAft>
                <a:spcPts val="0"/>
              </a:spcAft>
              <a:buNone/>
              <a:defRPr/>
            </a:pPr>
            <a:r>
              <a:rPr lang="en-US" sz="1400" noProof="0" dirty="0" smtClean="0">
                <a:latin typeface="Verdana" pitchFamily="34" charset="0"/>
                <a:ea typeface="Verdana" pitchFamily="34" charset="0"/>
                <a:cs typeface="Verdana" pitchFamily="34" charset="0"/>
              </a:rPr>
              <a:t>Academic year 2013-2014</a:t>
            </a:r>
            <a:endParaRPr lang="en-US" sz="1400" b="1" noProof="0" dirty="0" smtClean="0">
              <a:latin typeface="Verdana" pitchFamily="34" charset="0"/>
              <a:ea typeface="Verdana" pitchFamily="34" charset="0"/>
              <a:cs typeface="Verdana" pitchFamily="34" charset="0"/>
            </a:endParaRPr>
          </a:p>
          <a:p>
            <a:pPr marL="0" indent="0" eaLnBrk="1" fontAlgn="auto" hangingPunct="1">
              <a:lnSpc>
                <a:spcPct val="120000"/>
              </a:lnSpc>
              <a:spcBef>
                <a:spcPts val="0"/>
              </a:spcBef>
              <a:spcAft>
                <a:spcPts val="0"/>
              </a:spcAft>
              <a:buNone/>
              <a:defRPr/>
            </a:pPr>
            <a:r>
              <a:rPr lang="en-US" sz="1400" noProof="0" dirty="0" smtClean="0">
                <a:latin typeface="Verdana" pitchFamily="34" charset="0"/>
                <a:ea typeface="Verdana" pitchFamily="34" charset="0"/>
                <a:cs typeface="Verdana" pitchFamily="34" charset="0"/>
              </a:rPr>
              <a:t>Lecture 8 WYSIATI and Risk</a:t>
            </a:r>
          </a:p>
          <a:p>
            <a:pPr algn="ctr">
              <a:buNone/>
            </a:pPr>
            <a:endParaRPr lang="en-US" sz="1600" b="1" cap="all" noProof="0" dirty="0" smtClean="0"/>
          </a:p>
          <a:p>
            <a:pPr algn="ctr">
              <a:buNone/>
            </a:pPr>
            <a:endParaRPr lang="en-US" sz="1600" b="1" cap="all" noProof="0" dirty="0" smtClean="0"/>
          </a:p>
          <a:p>
            <a:pPr algn="ctr">
              <a:buNone/>
            </a:pPr>
            <a:r>
              <a:rPr lang="en-US" sz="2200" b="1" cap="all" noProof="0" dirty="0" smtClean="0">
                <a:latin typeface="+mj-lt"/>
              </a:rPr>
              <a:t>Lecture 8 WYSIATI and risk</a:t>
            </a:r>
          </a:p>
          <a:p>
            <a:pPr algn="ctr">
              <a:buNone/>
            </a:pPr>
            <a:endParaRPr lang="en-US" sz="1600" noProof="0" dirty="0" smtClean="0"/>
          </a:p>
          <a:p>
            <a:pPr>
              <a:buNone/>
            </a:pPr>
            <a:r>
              <a:rPr lang="en-US" sz="1700" b="1" dirty="0" smtClean="0"/>
              <a:t>Aim</a:t>
            </a:r>
            <a:r>
              <a:rPr lang="en-US" sz="1700" dirty="0" smtClean="0"/>
              <a:t>: To analyze how economic agents draw conclusions and take decisions in risky environments.</a:t>
            </a:r>
            <a:endParaRPr lang="it-IT" sz="1700" dirty="0" smtClean="0"/>
          </a:p>
          <a:p>
            <a:pPr>
              <a:buNone/>
            </a:pPr>
            <a:r>
              <a:rPr lang="en-US" sz="1700" b="1" dirty="0" smtClean="0"/>
              <a:t>Outline</a:t>
            </a:r>
            <a:r>
              <a:rPr lang="en-US" sz="1700" dirty="0" smtClean="0"/>
              <a:t>: WYSIATI (What you see is all there is). Substitution. The halo effect. The affect heuristic. Risk-as-feelings hypothesis.</a:t>
            </a:r>
            <a:endParaRPr lang="it-IT" sz="1700" dirty="0" smtClean="0"/>
          </a:p>
          <a:p>
            <a:pPr>
              <a:buNone/>
            </a:pPr>
            <a:r>
              <a:rPr lang="en-US" sz="1700" b="1" dirty="0" smtClean="0"/>
              <a:t>Readings</a:t>
            </a:r>
            <a:r>
              <a:rPr lang="en-US" sz="1700" dirty="0" smtClean="0"/>
              <a:t>:</a:t>
            </a:r>
            <a:endParaRPr lang="it-IT" sz="1700" dirty="0" smtClean="0"/>
          </a:p>
          <a:p>
            <a:pPr>
              <a:buNone/>
            </a:pPr>
            <a:r>
              <a:rPr lang="en-US" sz="1700" dirty="0" err="1" smtClean="0"/>
              <a:t>Kahneman</a:t>
            </a:r>
            <a:r>
              <a:rPr lang="en-US" sz="1700" dirty="0" smtClean="0"/>
              <a:t>, D. (2011) </a:t>
            </a:r>
            <a:r>
              <a:rPr lang="en-US" sz="1700" i="1" dirty="0" smtClean="0"/>
              <a:t>Thinking, Fast and Slow, </a:t>
            </a:r>
            <a:r>
              <a:rPr lang="en-US" sz="1700" dirty="0" smtClean="0"/>
              <a:t>Farrar, Straus and Giroux, </a:t>
            </a:r>
            <a:r>
              <a:rPr lang="en-US" sz="1700" dirty="0" smtClean="0"/>
              <a:t>New York, </a:t>
            </a:r>
            <a:r>
              <a:rPr lang="en-US" sz="1700" dirty="0" err="1" smtClean="0"/>
              <a:t>chapt</a:t>
            </a:r>
            <a:r>
              <a:rPr lang="en-US" sz="1700" dirty="0" smtClean="0"/>
              <a:t>. </a:t>
            </a:r>
            <a:r>
              <a:rPr lang="en-US" sz="1700" dirty="0" smtClean="0"/>
              <a:t>7-8-9-13.</a:t>
            </a:r>
            <a:endParaRPr lang="it-IT" sz="1700" dirty="0" smtClean="0"/>
          </a:p>
          <a:p>
            <a:pPr>
              <a:buNone/>
            </a:pPr>
            <a:r>
              <a:rPr lang="en-US" sz="1700" dirty="0" err="1" smtClean="0"/>
              <a:t>Slovic</a:t>
            </a:r>
            <a:r>
              <a:rPr lang="en-US" sz="1700" dirty="0" smtClean="0"/>
              <a:t>, P., M. L. </a:t>
            </a:r>
            <a:r>
              <a:rPr lang="en-US" sz="1700" dirty="0" err="1" smtClean="0"/>
              <a:t>Finucane</a:t>
            </a:r>
            <a:r>
              <a:rPr lang="en-US" sz="1700" dirty="0" smtClean="0"/>
              <a:t>, E. Peters, and D. G. </a:t>
            </a:r>
            <a:r>
              <a:rPr lang="en-US" sz="1700" dirty="0" err="1" smtClean="0"/>
              <a:t>MacGregor</a:t>
            </a:r>
            <a:r>
              <a:rPr lang="en-US" sz="1700" dirty="0" smtClean="0"/>
              <a:t> (2004) </a:t>
            </a:r>
            <a:r>
              <a:rPr lang="en-US" sz="1700" dirty="0" smtClean="0"/>
              <a:t>“Risk </a:t>
            </a:r>
            <a:r>
              <a:rPr lang="en-US" sz="1700" dirty="0" smtClean="0"/>
              <a:t>as Analysis and Risk as Feelings: Some Thoughts about Affect, Reason, Risk and </a:t>
            </a:r>
            <a:r>
              <a:rPr lang="en-US" sz="1700" dirty="0" smtClean="0"/>
              <a:t>Rationality“, </a:t>
            </a:r>
            <a:r>
              <a:rPr lang="en-US" sz="1700" i="1" dirty="0" smtClean="0"/>
              <a:t>Risk Analysis</a:t>
            </a:r>
            <a:r>
              <a:rPr lang="en-US" sz="1700" dirty="0" smtClean="0"/>
              <a:t>, 24, 311-322.</a:t>
            </a:r>
            <a:endParaRPr lang="it-IT" sz="1700" dirty="0" smtClean="0"/>
          </a:p>
          <a:p>
            <a:pPr>
              <a:buNone/>
            </a:pPr>
            <a:r>
              <a:rPr lang="en-US" sz="1700" b="1" dirty="0" smtClean="0"/>
              <a:t>Blogs</a:t>
            </a:r>
            <a:r>
              <a:rPr lang="en-US" sz="1700" b="1" dirty="0" smtClean="0"/>
              <a:t>, Videos and Websites:</a:t>
            </a:r>
            <a:endParaRPr lang="it-IT" sz="1700" dirty="0" smtClean="0"/>
          </a:p>
          <a:p>
            <a:pPr>
              <a:buNone/>
            </a:pPr>
            <a:r>
              <a:rPr lang="en-US" sz="1700" dirty="0" smtClean="0"/>
              <a:t>Paul </a:t>
            </a:r>
            <a:r>
              <a:rPr lang="en-US" sz="1700" dirty="0" err="1" smtClean="0"/>
              <a:t>Slovic</a:t>
            </a:r>
            <a:r>
              <a:rPr lang="en-US" sz="1700" dirty="0" smtClean="0"/>
              <a:t>, A Walk through Risk </a:t>
            </a:r>
            <a:endParaRPr lang="it-IT" sz="1700" dirty="0" smtClean="0"/>
          </a:p>
          <a:p>
            <a:pPr>
              <a:buNone/>
            </a:pPr>
            <a:r>
              <a:rPr lang="en-US" sz="1700" u="sng" dirty="0" smtClean="0">
                <a:hlinkClick r:id="rId4"/>
              </a:rPr>
              <a:t>http://www.youtube.com/watch?v=A_-9d-ihXGU&amp;list=PL72332D44DB283F87&amp;index=1</a:t>
            </a:r>
            <a:r>
              <a:rPr lang="en-US" sz="1700" dirty="0" smtClean="0"/>
              <a:t> (Part 1 13:30)</a:t>
            </a:r>
            <a:endParaRPr lang="it-IT" sz="1700" dirty="0" smtClean="0"/>
          </a:p>
          <a:p>
            <a:pPr>
              <a:buNone/>
            </a:pPr>
            <a:r>
              <a:rPr lang="en-US" sz="1700" u="sng" dirty="0" smtClean="0">
                <a:hlinkClick r:id="rId5"/>
              </a:rPr>
              <a:t>http://www.youtube.com/watch?v=hnH5KzxT1C8</a:t>
            </a:r>
            <a:r>
              <a:rPr lang="en-US" sz="1700" dirty="0" smtClean="0"/>
              <a:t> (Part 2 11:53) </a:t>
            </a:r>
            <a:endParaRPr lang="it-IT" sz="1700" dirty="0" smtClean="0"/>
          </a:p>
        </p:txBody>
      </p:sp>
      <p:sp>
        <p:nvSpPr>
          <p:cNvPr id="17411"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3409A4C-F88F-4ACF-B133-41EFFEB5A549}" type="slidenum">
              <a:rPr lang="it-IT" smtClean="0"/>
              <a:pPr/>
              <a:t>1</a:t>
            </a:fld>
            <a:endParaRPr lang="it-IT" dirty="0" smtClean="0"/>
          </a:p>
        </p:txBody>
      </p:sp>
      <p:pic>
        <p:nvPicPr>
          <p:cNvPr id="4" name="Picture 3" descr="labsilogo.png">
            <a:hlinkClick r:id="rId6"/>
          </p:cNvPr>
          <p:cNvPicPr>
            <a:picLocks noChangeAspect="1"/>
          </p:cNvPicPr>
          <p:nvPr/>
        </p:nvPicPr>
        <p:blipFill>
          <a:blip r:embed="rId7" cstate="print"/>
          <a:stretch>
            <a:fillRect/>
          </a:stretch>
        </p:blipFill>
        <p:spPr>
          <a:xfrm>
            <a:off x="6944788" y="332656"/>
            <a:ext cx="1700037" cy="792088"/>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ary Trudeua Street Calculus.jpg"/>
          <p:cNvPicPr>
            <a:picLocks noGrp="1" noChangeAspect="1"/>
          </p:cNvPicPr>
          <p:nvPr>
            <p:ph idx="1"/>
          </p:nvPr>
        </p:nvPicPr>
        <p:blipFill>
          <a:blip r:embed="rId2" cstate="print"/>
          <a:stretch>
            <a:fillRect/>
          </a:stretch>
        </p:blipFill>
        <p:spPr>
          <a:xfrm>
            <a:off x="1619672" y="0"/>
            <a:ext cx="5400600" cy="6703259"/>
          </a:xfrm>
        </p:spPr>
      </p:pic>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10</a:t>
            </a:fld>
            <a:endParaRPr lang="it-IT" dirty="0"/>
          </a:p>
        </p:txBody>
      </p:sp>
      <p:sp>
        <p:nvSpPr>
          <p:cNvPr id="4" name="Title 3"/>
          <p:cNvSpPr>
            <a:spLocks noGrp="1"/>
          </p:cNvSpPr>
          <p:nvPr>
            <p:ph type="title"/>
          </p:nvPr>
        </p:nvSpPr>
        <p:spPr/>
        <p:txBody>
          <a:bodyPr/>
          <a:lstStyle/>
          <a:p>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632"/>
            <a:ext cx="8229600" cy="6336704"/>
          </a:xfrm>
        </p:spPr>
        <p:txBody>
          <a:bodyPr>
            <a:normAutofit fontScale="92500" lnSpcReduction="10000"/>
          </a:bodyPr>
          <a:lstStyle/>
          <a:p>
            <a:pPr marL="0" lvl="0" algn="ctr">
              <a:buNone/>
            </a:pPr>
            <a:r>
              <a:rPr lang="en-US" sz="2600" b="1" cap="all" dirty="0" smtClean="0"/>
              <a:t>The Affect heuristics at work</a:t>
            </a:r>
          </a:p>
          <a:p>
            <a:pPr marL="0" lvl="0" algn="ctr">
              <a:buNone/>
            </a:pPr>
            <a:endParaRPr lang="en-US" sz="2400" b="1" cap="all" dirty="0" smtClean="0"/>
          </a:p>
          <a:p>
            <a:pPr fontAlgn="base"/>
            <a:r>
              <a:rPr lang="en-US" sz="1900" dirty="0" smtClean="0"/>
              <a:t>Reliance on affect and emotion is a quicker, easier, and more efficient way to navigate in a complex, uncertain, and sometimes dangerous world. </a:t>
            </a:r>
            <a:endParaRPr lang="it-IT" sz="1900" dirty="0" smtClean="0"/>
          </a:p>
          <a:p>
            <a:pPr fontAlgn="base"/>
            <a:endParaRPr lang="it-IT" sz="1900" dirty="0" smtClean="0"/>
          </a:p>
          <a:p>
            <a:pPr fontAlgn="base"/>
            <a:r>
              <a:rPr lang="en-US" sz="1900" dirty="0" smtClean="0"/>
              <a:t>When a person responds to an emotionally significant event, System 1 automatically searches its memory banks for related events, including their emotional accompaniments</a:t>
            </a:r>
          </a:p>
          <a:p>
            <a:pPr fontAlgn="base"/>
            <a:endParaRPr lang="en-US" sz="1900" dirty="0" smtClean="0"/>
          </a:p>
          <a:p>
            <a:pPr fontAlgn="base"/>
            <a:r>
              <a:rPr lang="en-US" sz="1900" dirty="0" smtClean="0"/>
              <a:t>If the activated feelings are pleasant, they motivate actions and thoughts anticipated to reproduce the feelings. If the feelings are unpleasant, they motivate actions and thoughts anticipated to avoid the feelings</a:t>
            </a:r>
          </a:p>
          <a:p>
            <a:pPr fontAlgn="base"/>
            <a:endParaRPr lang="en-US" sz="1900" dirty="0" smtClean="0"/>
          </a:p>
          <a:p>
            <a:pPr fontAlgn="base"/>
            <a:r>
              <a:rPr lang="en-US" sz="1900" dirty="0" smtClean="0"/>
              <a:t>Perceptions of risk and society’s responses to risk were strongly linked to the degree to which a hazard evoked feelings of dread (</a:t>
            </a:r>
            <a:r>
              <a:rPr lang="en-US" sz="1900" dirty="0" err="1" smtClean="0"/>
              <a:t>Slovic</a:t>
            </a:r>
            <a:r>
              <a:rPr lang="en-US" sz="1900" dirty="0" smtClean="0"/>
              <a:t>, 1987). </a:t>
            </a:r>
          </a:p>
          <a:p>
            <a:pPr fontAlgn="base"/>
            <a:endParaRPr lang="en-US" sz="1900" dirty="0" smtClean="0"/>
          </a:p>
          <a:p>
            <a:pPr fontAlgn="base"/>
            <a:r>
              <a:rPr lang="en-US" sz="1900" dirty="0" smtClean="0"/>
              <a:t>Thus activities associated with cancer are seen as riskier and more in need of regulation than activities associated with less dreaded forms of illness, injury, and death (e.g., accidents).</a:t>
            </a:r>
            <a:endParaRPr lang="it-IT" sz="1900" dirty="0" smtClean="0"/>
          </a:p>
          <a:p>
            <a:pPr fontAlgn="base"/>
            <a:endParaRPr lang="en-US" sz="1900" dirty="0" smtClean="0"/>
          </a:p>
          <a:p>
            <a:pPr fontAlgn="base"/>
            <a:endParaRPr lang="en-US" sz="2000" dirty="0" smtClean="0"/>
          </a:p>
          <a:p>
            <a:endParaRPr lang="en-US" sz="2000" dirty="0" smtClean="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11</a:t>
            </a:fld>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632"/>
            <a:ext cx="8229600" cy="6741368"/>
          </a:xfrm>
        </p:spPr>
        <p:txBody>
          <a:bodyPr>
            <a:normAutofit/>
          </a:bodyPr>
          <a:lstStyle/>
          <a:p>
            <a:pPr marL="0" lvl="0" algn="ctr">
              <a:buNone/>
            </a:pPr>
            <a:r>
              <a:rPr lang="en-US" sz="2400" b="1" cap="all" dirty="0" smtClean="0"/>
              <a:t>The affect heuristics - marketing</a:t>
            </a:r>
          </a:p>
          <a:p>
            <a:pPr marL="0" lvl="0" algn="ctr">
              <a:buNone/>
            </a:pPr>
            <a:endParaRPr lang="en-US" sz="2600" b="1" cap="all" dirty="0" smtClean="0"/>
          </a:p>
          <a:p>
            <a:pPr fontAlgn="base"/>
            <a:r>
              <a:rPr lang="en-US" sz="1800" dirty="0" smtClean="0"/>
              <a:t>Why do entertainers often change their names? To make them affectively more pleasing</a:t>
            </a:r>
            <a:endParaRPr lang="it-IT" sz="1800" dirty="0" smtClean="0"/>
          </a:p>
          <a:p>
            <a:pPr fontAlgn="base">
              <a:buNone/>
            </a:pPr>
            <a:endParaRPr lang="it-IT" sz="1800" dirty="0" smtClean="0"/>
          </a:p>
          <a:p>
            <a:pPr fontAlgn="base"/>
            <a:r>
              <a:rPr lang="en-US" sz="1800" dirty="0" smtClean="0"/>
              <a:t>Why do movies have background music? After all, can’t we understand the events we are watching and the dialog we are hearing without music? </a:t>
            </a:r>
            <a:r>
              <a:rPr lang="it-IT" sz="1800" dirty="0" smtClean="0"/>
              <a:t> </a:t>
            </a:r>
            <a:r>
              <a:rPr lang="en-US" sz="1800" dirty="0" smtClean="0"/>
              <a:t>Music conveys affect and thus enhances meaning even for common human interactions and events.</a:t>
            </a:r>
            <a:endParaRPr lang="it-IT" sz="1800" dirty="0" smtClean="0"/>
          </a:p>
          <a:p>
            <a:pPr fontAlgn="base"/>
            <a:endParaRPr lang="it-IT" sz="1800" dirty="0" smtClean="0"/>
          </a:p>
          <a:p>
            <a:pPr fontAlgn="base"/>
            <a:r>
              <a:rPr lang="en-US" sz="1800" dirty="0" smtClean="0"/>
              <a:t>Why are all the models in the mail-order catalog smiling? To link positive affect to the clothing they are selling.</a:t>
            </a:r>
            <a:endParaRPr lang="it-IT" sz="1800" dirty="0" smtClean="0"/>
          </a:p>
          <a:p>
            <a:pPr fontAlgn="base">
              <a:buNone/>
            </a:pPr>
            <a:endParaRPr lang="it-IT" sz="1800" dirty="0" smtClean="0"/>
          </a:p>
          <a:p>
            <a:pPr fontAlgn="base"/>
            <a:r>
              <a:rPr lang="en-US" sz="1800" dirty="0" smtClean="0"/>
              <a:t>Why do packages of food products carry all those little blurbs such as “new,” “natural,” “improved,” or 98% fat free?</a:t>
            </a:r>
            <a:r>
              <a:rPr lang="it-IT" sz="1800" dirty="0" smtClean="0"/>
              <a:t> </a:t>
            </a:r>
            <a:r>
              <a:rPr lang="en-US" sz="1800" dirty="0" smtClean="0"/>
              <a:t>These are “affective tags” that enhance the attractiveness of the product and increase the likelihood it will be purchased, much as adding “Save 98%” increased </a:t>
            </a:r>
            <a:r>
              <a:rPr lang="en-US" sz="1800" dirty="0" err="1" smtClean="0"/>
              <a:t>theattractiveness</a:t>
            </a:r>
            <a:r>
              <a:rPr lang="en-US" sz="1800" dirty="0" smtClean="0"/>
              <a:t> of saving 150 lives.</a:t>
            </a:r>
            <a:endParaRPr lang="it-IT" sz="1800" dirty="0" smtClean="0"/>
          </a:p>
          <a:p>
            <a:pPr fontAlgn="base">
              <a:buNone/>
            </a:pPr>
            <a:endParaRPr lang="en-US" sz="2600" dirty="0" smtClean="0"/>
          </a:p>
          <a:p>
            <a:endParaRPr lang="en-US" sz="2000" dirty="0" smtClean="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12</a:t>
            </a:fld>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688632"/>
          </a:xfrm>
        </p:spPr>
        <p:txBody>
          <a:bodyPr>
            <a:normAutofit/>
          </a:bodyPr>
          <a:lstStyle/>
          <a:p>
            <a:pPr marL="0" lvl="0" algn="ctr">
              <a:buNone/>
            </a:pPr>
            <a:r>
              <a:rPr lang="en-US" sz="2400" b="1" cap="all" dirty="0" smtClean="0"/>
              <a:t>Risk and benefit correlation</a:t>
            </a:r>
          </a:p>
          <a:p>
            <a:pPr fontAlgn="base"/>
            <a:endParaRPr lang="en-US" sz="1800" dirty="0" smtClean="0"/>
          </a:p>
          <a:p>
            <a:pPr fontAlgn="base"/>
            <a:endParaRPr lang="en-US" sz="1800" dirty="0" smtClean="0"/>
          </a:p>
          <a:p>
            <a:pPr fontAlgn="base"/>
            <a:r>
              <a:rPr lang="en-US" sz="1800" dirty="0" smtClean="0"/>
              <a:t>Judgments of risk and benefit are negatively correlated, i.e. the greater the perceived benefit, the lower the perceived risk and vice versa. </a:t>
            </a:r>
          </a:p>
          <a:p>
            <a:pPr fontAlgn="base"/>
            <a:endParaRPr lang="en-US" sz="1800" dirty="0" smtClean="0"/>
          </a:p>
          <a:p>
            <a:pPr fontAlgn="base"/>
            <a:r>
              <a:rPr lang="en-US" sz="1800" dirty="0" smtClean="0"/>
              <a:t>Smoking, alcoholic beverages, and food additives, for example, tend to be seen as very high in risk and relatively low in benefit, whereas vaccines, antibiotics, and X rays tend to be seen as high in benefit and relatively low in risk. </a:t>
            </a:r>
          </a:p>
          <a:p>
            <a:pPr fontAlgn="base"/>
            <a:endParaRPr lang="en-US" sz="1800" dirty="0" smtClean="0"/>
          </a:p>
          <a:p>
            <a:pPr fontAlgn="base"/>
            <a:r>
              <a:rPr lang="en-US" sz="1800" dirty="0" smtClean="0"/>
              <a:t>In real world risk and benefits generally tend to be positively (if at all) correlated in the world: activities that bring great benefits may be high or low in risk but activities that are low in benefit are unlikely to be high in risk</a:t>
            </a:r>
            <a:endParaRPr lang="it-IT" sz="1800" dirty="0" smtClean="0"/>
          </a:p>
          <a:p>
            <a:endParaRPr lang="en-US" sz="2000" dirty="0" smtClean="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13</a:t>
            </a:fld>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6597352"/>
          </a:xfrm>
        </p:spPr>
        <p:txBody>
          <a:bodyPr>
            <a:normAutofit/>
          </a:bodyPr>
          <a:lstStyle/>
          <a:p>
            <a:pPr marL="0" lvl="0" algn="ctr">
              <a:buNone/>
            </a:pPr>
            <a:r>
              <a:rPr lang="en-US" sz="2400" b="1" cap="all" dirty="0" smtClean="0"/>
              <a:t>Risk-as-feelings hypothesis </a:t>
            </a:r>
          </a:p>
          <a:p>
            <a:pPr marL="0" lvl="0" algn="ctr">
              <a:buNone/>
            </a:pPr>
            <a:endParaRPr lang="en-US" sz="2600" b="1" cap="all" dirty="0" smtClean="0"/>
          </a:p>
          <a:p>
            <a:pPr fontAlgn="base"/>
            <a:r>
              <a:rPr lang="en-US" sz="1800" dirty="0" smtClean="0"/>
              <a:t>People base their judgments of an activity or a technology not only on what they think about it but also on what they feel about it. </a:t>
            </a:r>
          </a:p>
          <a:p>
            <a:pPr fontAlgn="base"/>
            <a:endParaRPr lang="en-US" sz="1800" dirty="0" smtClean="0"/>
          </a:p>
          <a:p>
            <a:pPr fontAlgn="base"/>
            <a:r>
              <a:rPr lang="en-US" sz="1800" dirty="0" smtClean="0"/>
              <a:t>If they like an activity, they are moved to judge the risks as low and the benefits as high; if they dislike it, they tend to judge the opposite—high risk and low benefit.</a:t>
            </a:r>
            <a:endParaRPr lang="it-IT" sz="1800" dirty="0" smtClean="0"/>
          </a:p>
          <a:p>
            <a:pPr fontAlgn="base"/>
            <a:endParaRPr lang="it-IT" sz="1800" dirty="0" smtClean="0"/>
          </a:p>
          <a:p>
            <a:pPr fontAlgn="base"/>
            <a:r>
              <a:rPr lang="en-US" sz="1800" dirty="0" smtClean="0"/>
              <a:t>Emotional responses to risky situations, including feelings such as worry, fear, dread, or anxiety, often diverge from cognitive</a:t>
            </a:r>
          </a:p>
          <a:p>
            <a:pPr fontAlgn="base"/>
            <a:endParaRPr lang="en-US" sz="1800" dirty="0" smtClean="0"/>
          </a:p>
          <a:p>
            <a:pPr fontAlgn="base"/>
            <a:r>
              <a:rPr lang="en-US" sz="1800" dirty="0" smtClean="0"/>
              <a:t>Background moods (e.g., Johnson &amp; </a:t>
            </a:r>
            <a:r>
              <a:rPr lang="en-US" sz="1800" dirty="0" err="1" smtClean="0"/>
              <a:t>Tversky</a:t>
            </a:r>
            <a:r>
              <a:rPr lang="en-US" sz="1800" dirty="0" smtClean="0"/>
              <a:t>, 1983), time intervals between decisions and their consequences (</a:t>
            </a:r>
            <a:r>
              <a:rPr lang="en-US" sz="1800" dirty="0" err="1" smtClean="0"/>
              <a:t>Loewenstein</a:t>
            </a:r>
            <a:r>
              <a:rPr lang="en-US" sz="1800" dirty="0" smtClean="0"/>
              <a:t>, 1987), vividness (</a:t>
            </a:r>
            <a:r>
              <a:rPr lang="en-US" sz="1800" dirty="0" err="1" smtClean="0"/>
              <a:t>Hendrickx</a:t>
            </a:r>
            <a:r>
              <a:rPr lang="en-US" sz="1800" dirty="0" smtClean="0"/>
              <a:t> et al., 1989), and evolutionary preparedness influence risk behaviors more than cognitions.</a:t>
            </a:r>
          </a:p>
          <a:p>
            <a:pPr fontAlgn="base"/>
            <a:endParaRPr lang="en-US" sz="2600" dirty="0" smtClean="0"/>
          </a:p>
          <a:p>
            <a:endParaRPr lang="en-US" sz="2000" dirty="0" smtClean="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14</a:t>
            </a:fld>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632"/>
            <a:ext cx="8229600" cy="6741368"/>
          </a:xfrm>
        </p:spPr>
        <p:txBody>
          <a:bodyPr>
            <a:normAutofit/>
          </a:bodyPr>
          <a:lstStyle/>
          <a:p>
            <a:pPr marL="0" lvl="0" algn="ctr">
              <a:buNone/>
            </a:pPr>
            <a:r>
              <a:rPr lang="en-US" sz="2400" b="1" cap="all" dirty="0" smtClean="0"/>
              <a:t>Risk-as-feelings hypothesis </a:t>
            </a:r>
          </a:p>
          <a:p>
            <a:pPr marL="0" lvl="0" algn="ctr">
              <a:buNone/>
            </a:pPr>
            <a:endParaRPr lang="en-US" sz="2600" b="1" cap="all" dirty="0" smtClean="0"/>
          </a:p>
          <a:p>
            <a:r>
              <a:rPr lang="en-US" sz="1800" dirty="0" smtClean="0"/>
              <a:t>Evolutionary reasons explain why people tend to react with little fear to certain types of objectively dangerous stimuli that evolution has not prepared them for, such as guns, hamburgers, automobiles, smoking, and unsafe sex, even when they recognize the threat at a cognitive level. </a:t>
            </a:r>
          </a:p>
          <a:p>
            <a:endParaRPr lang="en-US" sz="1800" dirty="0" smtClean="0"/>
          </a:p>
          <a:p>
            <a:r>
              <a:rPr lang="en-US" sz="1800" dirty="0" smtClean="0"/>
              <a:t>Other types of stimuli, such as caged spiders, snakes, or heights, which evolution may have prepared us to fear, evoke strong visceral responses even when we recognize them,</a:t>
            </a:r>
            <a:r>
              <a:rPr lang="it-IT" sz="1800" dirty="0" smtClean="0"/>
              <a:t> </a:t>
            </a:r>
            <a:r>
              <a:rPr lang="en-US" sz="1800" dirty="0" smtClean="0"/>
              <a:t>cognitively, to be harmless.</a:t>
            </a:r>
          </a:p>
          <a:p>
            <a:pPr fontAlgn="base"/>
            <a:endParaRPr lang="en-US" sz="1800" dirty="0" smtClean="0"/>
          </a:p>
          <a:p>
            <a:pPr fontAlgn="base"/>
            <a:r>
              <a:rPr lang="en-US" sz="1800" dirty="0" smtClean="0"/>
              <a:t>“Our fear system evolved to deal with immediate threats. It’s not very good at dealing with gradually unfolding threats, like inflating market bubbles or global climate change. The smiling Bernie </a:t>
            </a:r>
            <a:r>
              <a:rPr lang="en-US" sz="1800" dirty="0" err="1" smtClean="0"/>
              <a:t>Madoff</a:t>
            </a:r>
            <a:r>
              <a:rPr lang="en-US" sz="1800" dirty="0" smtClean="0"/>
              <a:t> doesn’t seem scary, even though he should. He’s giving impossible returns year after year, but it’s not the kind of thing that triggers fear” (</a:t>
            </a:r>
            <a:r>
              <a:rPr lang="en-US" sz="1800" dirty="0" err="1" smtClean="0"/>
              <a:t>Loewenstein</a:t>
            </a:r>
            <a:r>
              <a:rPr lang="en-US" sz="1800" dirty="0" smtClean="0"/>
              <a:t>)</a:t>
            </a:r>
          </a:p>
          <a:p>
            <a:pPr fontAlgn="base">
              <a:buNone/>
            </a:pPr>
            <a:r>
              <a:rPr lang="it-IT" sz="1800" dirty="0" smtClean="0">
                <a:hlinkClick r:id="rId2"/>
              </a:rPr>
              <a:t>      http://discovermagazine.com/2010/jan-feb/10#.UhiyMhvwbwk</a:t>
            </a:r>
            <a:endParaRPr lang="en-US" sz="1800" dirty="0" smtClean="0"/>
          </a:p>
          <a:p>
            <a:pPr fontAlgn="base"/>
            <a:endParaRPr lang="en-US" sz="2600" dirty="0" smtClean="0"/>
          </a:p>
          <a:p>
            <a:endParaRPr lang="en-US" sz="2000" dirty="0" smtClean="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15</a:t>
            </a:fld>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904656"/>
          </a:xfrm>
        </p:spPr>
        <p:txBody>
          <a:bodyPr>
            <a:normAutofit/>
          </a:bodyPr>
          <a:lstStyle/>
          <a:p>
            <a:pPr marL="0" lvl="0" algn="ctr">
              <a:buNone/>
            </a:pPr>
            <a:r>
              <a:rPr lang="en-US" sz="2400" b="1" cap="all" dirty="0" smtClean="0"/>
              <a:t>WYSIATI</a:t>
            </a:r>
          </a:p>
          <a:p>
            <a:pPr marL="0" lvl="0" algn="ctr">
              <a:buNone/>
            </a:pPr>
            <a:r>
              <a:rPr lang="en-US" sz="1800" b="1" cap="all" dirty="0" smtClean="0"/>
              <a:t>WHAT YOU SEE IS ALL THERE IS</a:t>
            </a:r>
          </a:p>
          <a:p>
            <a:pPr lvl="0"/>
            <a:endParaRPr lang="en-US" sz="1800" dirty="0" smtClean="0"/>
          </a:p>
          <a:p>
            <a:pPr fontAlgn="base"/>
            <a:r>
              <a:rPr lang="en-US" sz="1800" dirty="0" smtClean="0"/>
              <a:t>In addition to making sense out of the events unfolding before it, System 1 is also involved in judging and evaluating the phenomenon it experiences. </a:t>
            </a:r>
          </a:p>
          <a:p>
            <a:pPr fontAlgn="base"/>
            <a:endParaRPr lang="en-US" sz="1800" dirty="0" smtClean="0"/>
          </a:p>
          <a:p>
            <a:pPr fontAlgn="base"/>
            <a:r>
              <a:rPr lang="en-US" sz="1800" dirty="0" smtClean="0"/>
              <a:t>System 1 must resort to shortcuts and educated guesses to render its impressions as quickly as possible. </a:t>
            </a:r>
          </a:p>
          <a:p>
            <a:pPr fontAlgn="base"/>
            <a:endParaRPr lang="en-US" sz="1800" dirty="0" smtClean="0"/>
          </a:p>
          <a:p>
            <a:pPr fontAlgn="base"/>
            <a:r>
              <a:rPr lang="en-US" sz="1800" dirty="0" smtClean="0"/>
              <a:t>Essentially, what system 1 does is that it jumps to conclusions based on what limited information it has access to which information (given that it lives very much in the moment) is confined to what is directly in front of it, and/or most readily comes to mind</a:t>
            </a:r>
          </a:p>
          <a:p>
            <a:pPr fontAlgn="base"/>
            <a:endParaRPr lang="it-IT" sz="1800" dirty="0" smtClean="0"/>
          </a:p>
          <a:p>
            <a:pPr fontAlgn="base"/>
            <a:r>
              <a:rPr lang="en-US" sz="1800" dirty="0" smtClean="0"/>
              <a:t>“WYSIATI: what you see is all there is” is System 1’s tendency to consider only the information that is directly at hand</a:t>
            </a:r>
          </a:p>
          <a:p>
            <a:pPr fontAlgn="base"/>
            <a:endParaRPr lang="en-US" sz="2000" dirty="0" smtClean="0"/>
          </a:p>
          <a:p>
            <a:endParaRPr lang="it-IT" dirty="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2</a:t>
            </a:fld>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904656"/>
          </a:xfrm>
        </p:spPr>
        <p:txBody>
          <a:bodyPr>
            <a:normAutofit fontScale="92500" lnSpcReduction="10000"/>
          </a:bodyPr>
          <a:lstStyle/>
          <a:p>
            <a:pPr marL="0" lvl="0" algn="ctr">
              <a:buNone/>
            </a:pPr>
            <a:r>
              <a:rPr lang="en-US" sz="2600" b="1" cap="all" dirty="0" smtClean="0"/>
              <a:t>an example</a:t>
            </a:r>
          </a:p>
          <a:p>
            <a:pPr fontAlgn="base">
              <a:buNone/>
            </a:pPr>
            <a:endParaRPr lang="en-US" sz="2000" dirty="0" smtClean="0"/>
          </a:p>
          <a:p>
            <a:pPr fontAlgn="base"/>
            <a:r>
              <a:rPr lang="en-US" sz="1900" dirty="0" smtClean="0"/>
              <a:t>Example of WYSIATI Q. “Will </a:t>
            </a:r>
            <a:r>
              <a:rPr lang="en-US" sz="1900" dirty="0" err="1" smtClean="0"/>
              <a:t>Mindik</a:t>
            </a:r>
            <a:r>
              <a:rPr lang="en-US" sz="1900" dirty="0" smtClean="0"/>
              <a:t> be a good leader? She is intelligent and strong…” </a:t>
            </a:r>
          </a:p>
          <a:p>
            <a:pPr fontAlgn="base"/>
            <a:endParaRPr lang="en-US" sz="1900" dirty="0" smtClean="0"/>
          </a:p>
          <a:p>
            <a:pPr fontAlgn="base"/>
            <a:r>
              <a:rPr lang="en-US" sz="1900" dirty="0" smtClean="0"/>
              <a:t>Your first impression here is probably to answer the question in the affirmative </a:t>
            </a:r>
          </a:p>
          <a:p>
            <a:pPr fontAlgn="base"/>
            <a:endParaRPr lang="en-US" sz="1900" dirty="0" smtClean="0"/>
          </a:p>
          <a:p>
            <a:pPr fontAlgn="base"/>
            <a:r>
              <a:rPr lang="en-US" sz="1900" dirty="0" smtClean="0"/>
              <a:t>Intelligence and strength both seem to be important qualities to have in a good leader, and “this is the best story that can be constructed from two adjectives”</a:t>
            </a:r>
          </a:p>
          <a:p>
            <a:pPr fontAlgn="base"/>
            <a:endParaRPr lang="en-US" sz="1900" dirty="0" smtClean="0"/>
          </a:p>
          <a:p>
            <a:pPr fontAlgn="base"/>
            <a:r>
              <a:rPr lang="en-US" sz="1900" dirty="0" smtClean="0"/>
              <a:t>In other words, given the information we have, this is the most accurate conclusion we can come up with.</a:t>
            </a:r>
            <a:endParaRPr lang="it-IT" sz="1900" dirty="0" smtClean="0"/>
          </a:p>
          <a:p>
            <a:endParaRPr lang="it-IT" sz="1900" dirty="0" smtClean="0"/>
          </a:p>
          <a:p>
            <a:r>
              <a:rPr lang="en-US" sz="1900" dirty="0" smtClean="0"/>
              <a:t>But we have not bothered to ask “‘what would I need to know before I formed an opinion about the quality of someone’s leadership?’” </a:t>
            </a:r>
          </a:p>
          <a:p>
            <a:endParaRPr lang="en-US" sz="1900" dirty="0" smtClean="0"/>
          </a:p>
          <a:p>
            <a:r>
              <a:rPr lang="it-IT" sz="1900" dirty="0" err="1" smtClean="0"/>
              <a:t>This</a:t>
            </a:r>
            <a:r>
              <a:rPr lang="it-IT" sz="1900" dirty="0" smtClean="0"/>
              <a:t> </a:t>
            </a:r>
            <a:r>
              <a:rPr lang="it-IT" sz="1900" dirty="0" err="1" smtClean="0"/>
              <a:t>is</a:t>
            </a:r>
            <a:r>
              <a:rPr lang="it-IT" sz="1900" dirty="0" smtClean="0"/>
              <a:t> </a:t>
            </a:r>
            <a:r>
              <a:rPr lang="it-IT" sz="1900" dirty="0" err="1" smtClean="0"/>
              <a:t>simply</a:t>
            </a:r>
            <a:r>
              <a:rPr lang="it-IT" sz="1900" dirty="0" smtClean="0"/>
              <a:t> </a:t>
            </a:r>
            <a:r>
              <a:rPr lang="it-IT" sz="1900" dirty="0" err="1" smtClean="0"/>
              <a:t>not</a:t>
            </a:r>
            <a:r>
              <a:rPr lang="it-IT" sz="1900" dirty="0" smtClean="0"/>
              <a:t> System 1’s </a:t>
            </a:r>
            <a:r>
              <a:rPr lang="it-IT" sz="1900" dirty="0" err="1" smtClean="0"/>
              <a:t>department</a:t>
            </a:r>
            <a:r>
              <a:rPr lang="it-IT" sz="1900" dirty="0" smtClean="0"/>
              <a:t>.</a:t>
            </a:r>
          </a:p>
          <a:p>
            <a:endParaRPr lang="it-IT" dirty="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3</a:t>
            </a:fld>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6192688"/>
          </a:xfrm>
        </p:spPr>
        <p:txBody>
          <a:bodyPr>
            <a:normAutofit lnSpcReduction="10000"/>
          </a:bodyPr>
          <a:lstStyle/>
          <a:p>
            <a:pPr marL="0" lvl="0" algn="ctr">
              <a:buNone/>
            </a:pPr>
            <a:r>
              <a:rPr lang="en-US" sz="2400" b="1" cap="all" dirty="0" smtClean="0"/>
              <a:t>SUBSTITUTION</a:t>
            </a:r>
          </a:p>
          <a:p>
            <a:pPr fontAlgn="base">
              <a:buNone/>
            </a:pPr>
            <a:endParaRPr lang="en-US" sz="2000" dirty="0" smtClean="0"/>
          </a:p>
          <a:p>
            <a:pPr fontAlgn="base"/>
            <a:r>
              <a:rPr lang="en-US" sz="1800" dirty="0" smtClean="0"/>
              <a:t>In addition to WYSIATI, System 1 also jumps to judgments and evaluations through substitution. </a:t>
            </a:r>
          </a:p>
          <a:p>
            <a:pPr fontAlgn="base"/>
            <a:endParaRPr lang="en-US" sz="1800" dirty="0" smtClean="0"/>
          </a:p>
          <a:p>
            <a:pPr fontAlgn="base"/>
            <a:r>
              <a:rPr lang="en-US" sz="1800" dirty="0" smtClean="0"/>
              <a:t>When presented with a question that it does not know the answer to, System 1 activates and answer a related but much easier question and then offer up this answer to System 2 as the solution to the more difficult question </a:t>
            </a:r>
          </a:p>
          <a:p>
            <a:pPr fontAlgn="base"/>
            <a:endParaRPr lang="en-US" sz="1800" dirty="0" smtClean="0"/>
          </a:p>
          <a:p>
            <a:r>
              <a:rPr lang="en-US" sz="1800" dirty="0" smtClean="0"/>
              <a:t>if you are asked an opinion about the worthiness of buying Ford shares, and you do not have much knowledge about said shares, your System 1 may think about the related question of how you feel about Ford automobiles, and then offer up the answer to this question to System 2</a:t>
            </a:r>
          </a:p>
          <a:p>
            <a:endParaRPr lang="en-US" sz="1800" dirty="0" smtClean="0"/>
          </a:p>
          <a:p>
            <a:r>
              <a:rPr lang="en-US" sz="1800" dirty="0" smtClean="0"/>
              <a:t>if you are shown the picture of a political candidate and are asked to estimate how far you think she will go in politics, and you do not know anything about the candidate, your System 1 may think about the related question of how competent and self-assured she looks</a:t>
            </a:r>
            <a:endParaRPr lang="it-IT" sz="1800" dirty="0" smtClean="0"/>
          </a:p>
          <a:p>
            <a:endParaRPr lang="it-IT" sz="1800" dirty="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4</a:t>
            </a:fld>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6192688"/>
          </a:xfrm>
        </p:spPr>
        <p:txBody>
          <a:bodyPr>
            <a:normAutofit fontScale="92500" lnSpcReduction="20000"/>
          </a:bodyPr>
          <a:lstStyle/>
          <a:p>
            <a:pPr marL="0" lvl="0" algn="ctr">
              <a:buNone/>
            </a:pPr>
            <a:r>
              <a:rPr lang="en-US" sz="2600" b="1" cap="all" dirty="0" err="1" smtClean="0"/>
              <a:t>Wysiati</a:t>
            </a:r>
            <a:r>
              <a:rPr lang="en-US" sz="2600" b="1" cap="all" dirty="0" smtClean="0"/>
              <a:t> and </a:t>
            </a:r>
            <a:r>
              <a:rPr lang="en-US" sz="2600" b="1" cap="all" dirty="0" err="1" smtClean="0"/>
              <a:t>substition</a:t>
            </a:r>
            <a:endParaRPr lang="en-US" sz="2600" b="1" cap="all" dirty="0" smtClean="0"/>
          </a:p>
          <a:p>
            <a:pPr fontAlgn="base">
              <a:buNone/>
            </a:pPr>
            <a:endParaRPr lang="en-US" sz="2000" dirty="0" smtClean="0"/>
          </a:p>
          <a:p>
            <a:pPr fontAlgn="base">
              <a:buNone/>
            </a:pPr>
            <a:r>
              <a:rPr lang="en-US" sz="1900" dirty="0" smtClean="0"/>
              <a:t>Subjects were presented with 2 questions</a:t>
            </a:r>
          </a:p>
          <a:p>
            <a:pPr marL="452628" indent="-342900" fontAlgn="base">
              <a:buNone/>
            </a:pPr>
            <a:endParaRPr lang="en-US" sz="1900" dirty="0" smtClean="0"/>
          </a:p>
          <a:p>
            <a:pPr marL="452628" indent="-342900" fontAlgn="base">
              <a:buNone/>
            </a:pPr>
            <a:r>
              <a:rPr lang="en-US" sz="1900" dirty="0" smtClean="0"/>
              <a:t>1. How happy are you these days?</a:t>
            </a:r>
          </a:p>
          <a:p>
            <a:pPr marL="452628" indent="-342900" fontAlgn="base">
              <a:buNone/>
            </a:pPr>
            <a:r>
              <a:rPr lang="en-US" sz="1900" dirty="0" smtClean="0"/>
              <a:t>2. How many dates did you have last month? </a:t>
            </a:r>
          </a:p>
          <a:p>
            <a:pPr marL="452628" indent="-342900" fontAlgn="base">
              <a:buNone/>
            </a:pPr>
            <a:endParaRPr lang="en-US" sz="1900" dirty="0" smtClean="0"/>
          </a:p>
          <a:p>
            <a:pPr marL="452628" indent="-342900" fontAlgn="base">
              <a:buNone/>
            </a:pPr>
            <a:r>
              <a:rPr lang="en-US" sz="1900" dirty="0" smtClean="0"/>
              <a:t>In this order students’ answers exhibit no correlation between how many dates the students had had, and how happy they rated themselves </a:t>
            </a:r>
          </a:p>
          <a:p>
            <a:pPr marL="452628" indent="-342900" fontAlgn="base">
              <a:buNone/>
            </a:pPr>
            <a:endParaRPr lang="en-US" sz="1900" dirty="0" smtClean="0"/>
          </a:p>
          <a:p>
            <a:pPr marL="452628" indent="-342900" fontAlgn="base">
              <a:buNone/>
            </a:pPr>
            <a:r>
              <a:rPr lang="en-US" sz="1900" dirty="0" smtClean="0"/>
              <a:t>“evidently, dating was not what came first to the students’ minds when they were asked to assess their happiness” </a:t>
            </a:r>
          </a:p>
          <a:p>
            <a:pPr marL="452628" indent="-342900" fontAlgn="base">
              <a:buNone/>
            </a:pPr>
            <a:endParaRPr lang="en-US" sz="1900" dirty="0" smtClean="0"/>
          </a:p>
          <a:p>
            <a:pPr marL="452628" indent="-342900" fontAlgn="base">
              <a:buNone/>
            </a:pPr>
            <a:r>
              <a:rPr lang="en-US" sz="1900" dirty="0" smtClean="0"/>
              <a:t>In the reverse order the correlation between the number of dates and reported happiness was about as high as correlations between psychological measures can get</a:t>
            </a:r>
          </a:p>
          <a:p>
            <a:pPr marL="452628" indent="-342900" fontAlgn="base">
              <a:buNone/>
            </a:pPr>
            <a:endParaRPr lang="en-US" sz="1900" dirty="0" smtClean="0"/>
          </a:p>
          <a:p>
            <a:pPr marL="452628" indent="-342900" fontAlgn="base">
              <a:buNone/>
            </a:pPr>
            <a:r>
              <a:rPr lang="en-US" sz="1900" dirty="0" smtClean="0"/>
              <a:t>the date question put the students in mind of some information (and an emotional response) that has some bearing on their level of happiness, and then this information dominated their thinking when they were asked the more general question about their overall level of happiness </a:t>
            </a:r>
          </a:p>
          <a:p>
            <a:endParaRPr lang="it-IT" sz="1800" dirty="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5</a:t>
            </a:fld>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6192688"/>
          </a:xfrm>
        </p:spPr>
        <p:txBody>
          <a:bodyPr>
            <a:normAutofit/>
          </a:bodyPr>
          <a:lstStyle/>
          <a:p>
            <a:pPr marL="0" lvl="0" algn="ctr">
              <a:buNone/>
            </a:pPr>
            <a:r>
              <a:rPr lang="en-US" sz="2600" b="1" cap="all" dirty="0" smtClean="0"/>
              <a:t>The halo effect</a:t>
            </a:r>
          </a:p>
          <a:p>
            <a:r>
              <a:rPr lang="en-US" sz="2000" dirty="0" smtClean="0"/>
              <a:t>The halo effect is a type of cognitive bias in which our overall impression of a person influences how we feel and think about his or her character. </a:t>
            </a:r>
          </a:p>
          <a:p>
            <a:endParaRPr lang="en-US" sz="2000" dirty="0" smtClean="0"/>
          </a:p>
          <a:p>
            <a:r>
              <a:rPr lang="en-US" sz="2000" dirty="0" smtClean="0"/>
              <a:t>It is the tendency to like (or dislike) everything about a person – including things you have not observed </a:t>
            </a:r>
          </a:p>
          <a:p>
            <a:endParaRPr lang="en-US" sz="2000" dirty="0" smtClean="0"/>
          </a:p>
          <a:p>
            <a:r>
              <a:rPr lang="en-US" sz="2000" dirty="0" smtClean="0"/>
              <a:t>It is an example of suppressed ambiguity, that is a feature of System 1</a:t>
            </a:r>
          </a:p>
          <a:p>
            <a:r>
              <a:rPr lang="en-US" sz="2000" dirty="0" smtClean="0"/>
              <a:t>If you like Essentially, your overall impression of a person ("He is nice!") impacts your evaluations of that person's specific traits ("He is also smart!").</a:t>
            </a:r>
            <a:endParaRPr lang="it-IT" sz="2000" dirty="0" smtClean="0"/>
          </a:p>
          <a:p>
            <a:endParaRPr lang="en-US" sz="2000" dirty="0" smtClean="0"/>
          </a:p>
          <a:p>
            <a:r>
              <a:rPr lang="en-US" sz="2000" dirty="0" smtClean="0"/>
              <a:t>One great example of the halo effect in action is our overall impression of celebrities. Since we perceive them as attractive, successful, and often likeable, we also tend to see them as intelligent, kind, and funny.</a:t>
            </a:r>
            <a:endParaRPr lang="it-IT" sz="2000" dirty="0" smtClean="0"/>
          </a:p>
          <a:p>
            <a:pPr fontAlgn="base">
              <a:buNone/>
            </a:pPr>
            <a:endParaRPr lang="en-US" sz="2000" dirty="0" smtClean="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6</a:t>
            </a:fld>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6192688"/>
          </a:xfrm>
        </p:spPr>
        <p:txBody>
          <a:bodyPr>
            <a:normAutofit/>
          </a:bodyPr>
          <a:lstStyle/>
          <a:p>
            <a:pPr marL="0" lvl="0" algn="ctr">
              <a:buNone/>
            </a:pPr>
            <a:r>
              <a:rPr lang="en-US" sz="2600" b="1" cap="all" dirty="0" smtClean="0"/>
              <a:t>The halo effect In Classes</a:t>
            </a:r>
          </a:p>
          <a:p>
            <a:endParaRPr lang="en-US" sz="2000" dirty="0" smtClean="0"/>
          </a:p>
          <a:p>
            <a:r>
              <a:rPr lang="en-US" sz="2000" dirty="0" smtClean="0"/>
              <a:t>In the classroom, teachers are subject to the halo effect rating error when evaluating their students. </a:t>
            </a:r>
          </a:p>
          <a:p>
            <a:endParaRPr lang="en-US" sz="2000" dirty="0" smtClean="0"/>
          </a:p>
          <a:p>
            <a:r>
              <a:rPr lang="en-US" sz="2000" dirty="0" smtClean="0"/>
              <a:t>A teacher who sees a well-behaved student might tend to assume this student is also bright, diligent, and engaged before that teacher has objectively evaluated the student's capacity in these areas</a:t>
            </a:r>
          </a:p>
          <a:p>
            <a:endParaRPr lang="en-US" sz="2000" dirty="0" smtClean="0"/>
          </a:p>
          <a:p>
            <a:r>
              <a:rPr lang="en-US" sz="2000" dirty="0" smtClean="0"/>
              <a:t>When these types of halo effects occur, they can affect students' approval ratings in certain areas of functioning and can even affect students' grades</a:t>
            </a:r>
          </a:p>
          <a:p>
            <a:endParaRPr lang="en-US" sz="2000" dirty="0" smtClean="0"/>
          </a:p>
          <a:p>
            <a:r>
              <a:rPr lang="en-US" sz="2000" dirty="0" smtClean="0"/>
              <a:t>The halo effect can also impact how students perceive teachers. In one study, researchers found that when an instructor was viewed as warm and friendly, students also rated him as more attractive, appealing, and likeable.</a:t>
            </a:r>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7</a:t>
            </a:fld>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6192688"/>
          </a:xfrm>
        </p:spPr>
        <p:txBody>
          <a:bodyPr>
            <a:normAutofit fontScale="92500" lnSpcReduction="10000"/>
          </a:bodyPr>
          <a:lstStyle/>
          <a:p>
            <a:pPr marL="0" lvl="0" algn="ctr">
              <a:buNone/>
            </a:pPr>
            <a:r>
              <a:rPr lang="en-US" sz="2600" b="1" cap="all" dirty="0" smtClean="0"/>
              <a:t>The halo effect In job market</a:t>
            </a:r>
          </a:p>
          <a:p>
            <a:endParaRPr lang="en-US" sz="2000" dirty="0" smtClean="0"/>
          </a:p>
          <a:p>
            <a:r>
              <a:rPr lang="en-US" sz="2000" dirty="0" smtClean="0"/>
              <a:t>The halo effect is the most common bias in performance appraisal.</a:t>
            </a:r>
          </a:p>
          <a:p>
            <a:endParaRPr lang="en-US" sz="2000" dirty="0" smtClean="0"/>
          </a:p>
          <a:p>
            <a:r>
              <a:rPr lang="en-US" sz="2000" dirty="0" smtClean="0"/>
              <a:t>When a supervisor evaluates the performance of a subordinate, she may give prominence to a single characteristic of the employee, such as enthusiasm, and allow the entire evaluation to be colored by how he or she judges the employee on that one characteristic. </a:t>
            </a:r>
          </a:p>
          <a:p>
            <a:endParaRPr lang="en-US" sz="2000" dirty="0" smtClean="0"/>
          </a:p>
          <a:p>
            <a:r>
              <a:rPr lang="en-US" sz="2000" dirty="0" smtClean="0"/>
              <a:t>Even though the employee may lack the requisite knowledge or ability to perform the job successfully, if the employee's work shows enthusiasm, the supervisor may very well give him or her a higher performance rating than is justified by knowledge or ability.</a:t>
            </a:r>
          </a:p>
          <a:p>
            <a:endParaRPr lang="en-US" sz="2000" dirty="0" smtClean="0"/>
          </a:p>
          <a:p>
            <a:r>
              <a:rPr lang="en-US" sz="2000" dirty="0" smtClean="0"/>
              <a:t>Job applicants are also likely to feel the impact of the halo effect. If a prospective employer views the applicant as attractive or likeable, they are more likely to also rate the individual as intelligent, competent, and qualified.</a:t>
            </a:r>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8</a:t>
            </a:fld>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6192688"/>
          </a:xfrm>
        </p:spPr>
        <p:txBody>
          <a:bodyPr>
            <a:normAutofit/>
          </a:bodyPr>
          <a:lstStyle/>
          <a:p>
            <a:pPr marL="0" lvl="0" algn="ctr">
              <a:buNone/>
            </a:pPr>
            <a:r>
              <a:rPr lang="en-US" sz="2400" b="1" cap="all" dirty="0" smtClean="0"/>
              <a:t>The Affect heuristics</a:t>
            </a:r>
          </a:p>
          <a:p>
            <a:pPr fontAlgn="base"/>
            <a:endParaRPr lang="en-US" sz="1900" dirty="0" smtClean="0"/>
          </a:p>
          <a:p>
            <a:pPr fontAlgn="base"/>
            <a:r>
              <a:rPr lang="en-US" sz="1800" dirty="0" smtClean="0"/>
              <a:t>The importance of affect in guiding judgments and decisions. </a:t>
            </a:r>
          </a:p>
          <a:p>
            <a:pPr fontAlgn="base"/>
            <a:endParaRPr lang="en-US" sz="1800" dirty="0" smtClean="0"/>
          </a:p>
          <a:p>
            <a:pPr fontAlgn="base"/>
            <a:r>
              <a:rPr lang="en-US" sz="1800" dirty="0" smtClean="0"/>
              <a:t>Affect means the specific quality of “goodness” or “badness” </a:t>
            </a:r>
          </a:p>
          <a:p>
            <a:pPr marL="509778" indent="-400050" fontAlgn="base">
              <a:buNone/>
            </a:pPr>
            <a:r>
              <a:rPr lang="en-US" sz="1800" dirty="0" smtClean="0"/>
              <a:t>(</a:t>
            </a:r>
            <a:r>
              <a:rPr lang="en-US" sz="1800" dirty="0" err="1" smtClean="0"/>
              <a:t>i</a:t>
            </a:r>
            <a:r>
              <a:rPr lang="en-US" sz="1800" dirty="0" smtClean="0"/>
              <a:t>) experienced as a feeling state (with or without consciousness)</a:t>
            </a:r>
          </a:p>
          <a:p>
            <a:pPr marL="509778" indent="-400050" fontAlgn="base">
              <a:buNone/>
            </a:pPr>
            <a:r>
              <a:rPr lang="en-US" sz="1800" dirty="0" smtClean="0"/>
              <a:t>(ii) demarcating a positive or negative quality of a stimulus</a:t>
            </a:r>
          </a:p>
          <a:p>
            <a:pPr fontAlgn="base"/>
            <a:endParaRPr lang="en-US" sz="1800" dirty="0" smtClean="0"/>
          </a:p>
          <a:p>
            <a:pPr fontAlgn="base"/>
            <a:r>
              <a:rPr lang="en-US" sz="1800" dirty="0" smtClean="0"/>
              <a:t>Affective responses occur rapidly and automatically </a:t>
            </a:r>
          </a:p>
          <a:p>
            <a:pPr fontAlgn="base">
              <a:buNone/>
            </a:pPr>
            <a:r>
              <a:rPr lang="en-US" sz="1800" dirty="0" smtClean="0"/>
              <a:t>   (stimulus word “treasure” or the word “hate.”) </a:t>
            </a:r>
          </a:p>
          <a:p>
            <a:pPr fontAlgn="base"/>
            <a:endParaRPr lang="en-US" sz="1800" dirty="0" smtClean="0"/>
          </a:p>
          <a:p>
            <a:pPr fontAlgn="base"/>
            <a:r>
              <a:rPr lang="en-US" sz="1800" dirty="0" smtClean="0"/>
              <a:t>“People’s choices may occasionally stem from affective judgments that preclude a thorough evaluation of the options” (</a:t>
            </a:r>
            <a:r>
              <a:rPr lang="en-US" sz="1800" dirty="0" err="1" smtClean="0"/>
              <a:t>Shafir</a:t>
            </a:r>
            <a:r>
              <a:rPr lang="en-US" sz="1800" dirty="0" smtClean="0"/>
              <a:t> et al. 1993) </a:t>
            </a:r>
            <a:endParaRPr lang="it-IT" sz="1800" dirty="0" smtClean="0"/>
          </a:p>
          <a:p>
            <a:pPr fontAlgn="base">
              <a:buNone/>
            </a:pPr>
            <a:r>
              <a:rPr lang="en-US" sz="1800" dirty="0" smtClean="0"/>
              <a:t> </a:t>
            </a:r>
            <a:endParaRPr lang="it-IT" sz="1800" dirty="0" smtClean="0"/>
          </a:p>
          <a:p>
            <a:pPr fontAlgn="base"/>
            <a:r>
              <a:rPr lang="en-US" sz="1800" dirty="0" smtClean="0"/>
              <a:t>All perceptions contain some affect: “We do not just see ‘a house’: We see a handsome house, an ugly house, or a pretentious house” (</a:t>
            </a:r>
            <a:r>
              <a:rPr lang="en-US" sz="1800" dirty="0" err="1" smtClean="0"/>
              <a:t>Zajonc</a:t>
            </a:r>
            <a:r>
              <a:rPr lang="en-US" sz="1800" dirty="0" smtClean="0"/>
              <a:t> 1980).</a:t>
            </a:r>
            <a:endParaRPr lang="it-IT" sz="1800" dirty="0" smtClean="0"/>
          </a:p>
          <a:p>
            <a:endParaRPr lang="en-US" sz="2000" dirty="0" smtClean="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9</a:t>
            </a:fld>
            <a:endParaRPr lang="it-IT"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
  <TotalTime>1402</TotalTime>
  <Words>1981</Words>
  <Application>Microsoft Office PowerPoint</Application>
  <PresentationFormat>On-screen Show (4:3)</PresentationFormat>
  <Paragraphs>164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Pc4</cp:lastModifiedBy>
  <cp:revision>202</cp:revision>
  <dcterms:created xsi:type="dcterms:W3CDTF">2008-11-13T17:18:53Z</dcterms:created>
  <dcterms:modified xsi:type="dcterms:W3CDTF">2013-08-30T10:38:51Z</dcterms:modified>
</cp:coreProperties>
</file>