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6" r:id="rId2"/>
    <p:sldId id="501" r:id="rId3"/>
    <p:sldId id="487" r:id="rId4"/>
    <p:sldId id="510" r:id="rId5"/>
    <p:sldId id="536" r:id="rId6"/>
    <p:sldId id="535" r:id="rId7"/>
    <p:sldId id="537" r:id="rId8"/>
    <p:sldId id="538" r:id="rId9"/>
    <p:sldId id="512" r:id="rId10"/>
    <p:sldId id="515" r:id="rId11"/>
    <p:sldId id="518" r:id="rId12"/>
    <p:sldId id="519" r:id="rId13"/>
    <p:sldId id="520" r:id="rId14"/>
    <p:sldId id="521" r:id="rId15"/>
    <p:sldId id="549" r:id="rId16"/>
    <p:sldId id="522" r:id="rId17"/>
    <p:sldId id="523" r:id="rId18"/>
    <p:sldId id="524" r:id="rId19"/>
    <p:sldId id="527" r:id="rId20"/>
    <p:sldId id="528" r:id="rId21"/>
    <p:sldId id="539" r:id="rId22"/>
    <p:sldId id="489" r:id="rId23"/>
    <p:sldId id="490" r:id="rId24"/>
    <p:sldId id="491" r:id="rId25"/>
    <p:sldId id="492" r:id="rId26"/>
    <p:sldId id="509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3" r:id="rId36"/>
    <p:sldId id="474" r:id="rId37"/>
    <p:sldId id="280" r:id="rId38"/>
    <p:sldId id="475" r:id="rId39"/>
    <p:sldId id="476" r:id="rId40"/>
    <p:sldId id="478" r:id="rId41"/>
    <p:sldId id="477" r:id="rId42"/>
    <p:sldId id="479" r:id="rId43"/>
    <p:sldId id="472" r:id="rId44"/>
    <p:sldId id="480" r:id="rId45"/>
    <p:sldId id="481" r:id="rId46"/>
    <p:sldId id="473" r:id="rId47"/>
    <p:sldId id="485" r:id="rId48"/>
    <p:sldId id="482" r:id="rId49"/>
    <p:sldId id="483" r:id="rId50"/>
    <p:sldId id="484" r:id="rId51"/>
    <p:sldId id="428" r:id="rId52"/>
    <p:sldId id="460" r:id="rId53"/>
    <p:sldId id="548" r:id="rId54"/>
  </p:sldIdLst>
  <p:sldSz cx="9144000" cy="6858000" type="screen4x3"/>
  <p:notesSz cx="6858000" cy="9144000"/>
  <p:custDataLst>
    <p:tags r:id="rId56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7DB962-13E9-43B8-8CAF-22165AD6C4DA}" type="datetimeFigureOut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EAED77-AF13-4B1E-8724-A07DBC71E6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7AFCF-4CA9-4FFD-9E9D-28117302E4B8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A49500-9DED-42F6-8B4D-E7AAA554C8F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smtClean="0"/>
              <a:t>Medial surface/Sagittal View</a:t>
            </a:r>
          </a:p>
          <a:p>
            <a:pPr>
              <a:lnSpc>
                <a:spcPct val="90000"/>
              </a:lnSpc>
            </a:pPr>
            <a:r>
              <a:rPr lang="en-US" sz="1000" b="1" smtClean="0"/>
              <a:t>Amygdala</a:t>
            </a:r>
            <a:r>
              <a:rPr lang="en-US" sz="1000" smtClean="0"/>
              <a:t>: Lies in front of hippocampus in the anterior pole of the temporal lobe and is important in the control of emotional behavior.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Cerebellum</a:t>
            </a:r>
            <a:r>
              <a:rPr lang="en-US" sz="1000" smtClean="0"/>
              <a:t>: Prominent hindbrain structure that governs motor coordination, posture and balance. 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Cingulate Gyrus</a:t>
            </a:r>
            <a:r>
              <a:rPr lang="en-US" sz="1000" smtClean="0"/>
              <a:t>: Lies just superior to corpus callosum and forms part of the limbic system; important in emotional functions.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Corpus Callosum</a:t>
            </a:r>
            <a:r>
              <a:rPr lang="en-US" sz="1000" smtClean="0"/>
              <a:t>: Large midline fiber structure that contains axons that connect the cortex on the two sides of the brain.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Hippocampal Formation</a:t>
            </a:r>
            <a:r>
              <a:rPr lang="en-US" sz="1000" smtClean="0"/>
              <a:t>: A cortical structure in the temporal lobe; important to a variety of functions including short term declarative memory.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Hypothalamus</a:t>
            </a:r>
            <a:r>
              <a:rPr lang="en-US" sz="1000" smtClean="0"/>
              <a:t>: Part of the diencephalon which integrates functions from the autonomic nervous system and controls endocrine hormone release of the pituitary gland; governs reproductive, homeostatic and circadian functions.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Insular Cortex</a:t>
            </a:r>
            <a:r>
              <a:rPr lang="en-US" sz="1000" smtClean="0"/>
              <a:t> (not shown): Part of the cerebral cortex found in the depths of the lateral fissure; important in taste, internal body senses and some aspects of pain.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Pons</a:t>
            </a:r>
            <a:r>
              <a:rPr lang="en-US" sz="1000" smtClean="0"/>
              <a:t>: Component of the brain stem which plays key role in eye movement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Spinal Cord</a:t>
            </a:r>
            <a:r>
              <a:rPr lang="en-US" sz="1000" smtClean="0"/>
              <a:t>: Portion of the central nervous system that extends from the lower end of the brainstem.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Striatum</a:t>
            </a:r>
            <a:r>
              <a:rPr lang="en-US" sz="1000" smtClean="0"/>
              <a:t>: Made up of the caudate and putamen and is part of the basal ganglia; involved in planning and modulation of movement but also involved in other cognitive processes including executive function and processing of reward, aversion, novel or unexpected stimuli.</a:t>
            </a:r>
            <a:endParaRPr lang="en-US" sz="1000" b="1" smtClean="0"/>
          </a:p>
          <a:p>
            <a:pPr>
              <a:lnSpc>
                <a:spcPct val="90000"/>
              </a:lnSpc>
            </a:pPr>
            <a:r>
              <a:rPr lang="en-US" sz="1000" b="1" smtClean="0"/>
              <a:t>Thalamus</a:t>
            </a:r>
            <a:r>
              <a:rPr lang="en-US" sz="1000" smtClean="0"/>
              <a:t>: A part of the diencephalons which is a key structure for transmitting sensory information to the cerebral hemispheres from the lower centers.</a:t>
            </a:r>
          </a:p>
          <a:p>
            <a:pPr>
              <a:lnSpc>
                <a:spcPct val="90000"/>
              </a:lnSpc>
            </a:pPr>
            <a:r>
              <a:rPr lang="en-US" sz="1000" smtClean="0"/>
              <a:t>(Martin 2003; Purves et al. 1997) </a:t>
            </a:r>
          </a:p>
          <a:p>
            <a:pPr>
              <a:lnSpc>
                <a:spcPct val="90000"/>
              </a:lnSpc>
            </a:pPr>
            <a:r>
              <a:rPr lang="en-US" sz="1000" smtClean="0"/>
              <a:t>Larry Cahill: emotions influence on memory</a:t>
            </a:r>
          </a:p>
          <a:p>
            <a:pPr>
              <a:lnSpc>
                <a:spcPct val="90000"/>
              </a:lnSpc>
            </a:pPr>
            <a:r>
              <a:rPr lang="en-US" sz="1000" smtClean="0"/>
              <a:t>James McGaugh: learning and memory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134F3-675F-41EB-AE5A-B4183FFAB717}" type="slidenum">
              <a:rPr lang="it-IT" smtClean="0"/>
              <a:pPr/>
              <a:t>36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4EAD7B-22F5-46C7-B2BD-D50959F253A5}" type="slidenum">
              <a:rPr lang="it-IT" smtClean="0"/>
              <a:pPr/>
              <a:t>37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E157D-D6DB-4FB9-ADB8-72F4808DDC91}" type="slidenum">
              <a:rPr lang="it-IT" smtClean="0"/>
              <a:pPr/>
              <a:t>38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9945A-A55B-4419-843D-B116F50767DB}" type="slidenum">
              <a:rPr lang="it-IT" smtClean="0">
                <a:latin typeface="Calibri" pitchFamily="34" charset="0"/>
              </a:rPr>
              <a:pPr/>
              <a:t>39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729E2-4DB3-4B57-8E6D-908DB8FBF533}" type="slidenum">
              <a:rPr lang="it-IT" smtClean="0"/>
              <a:pPr/>
              <a:t>40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FBE2F-7CC8-449A-B66F-DE3F80A84CF3}" type="slidenum">
              <a:rPr lang="it-IT" smtClean="0">
                <a:latin typeface="Calibri" pitchFamily="34" charset="0"/>
              </a:rPr>
              <a:pPr/>
              <a:t>41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F9B9F-1E25-4FD8-B970-FF87CEF44F2E}" type="slidenum">
              <a:rPr lang="it-IT" smtClean="0"/>
              <a:pPr/>
              <a:t>42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4FB4D6-D705-4065-9E55-A55BE84EA603}" type="slidenum">
              <a:rPr lang="it-IT" smtClean="0"/>
              <a:pPr/>
              <a:t>43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95138-0442-4885-BF05-6E3A04F61C6B}" type="slidenum">
              <a:rPr lang="it-IT" smtClean="0"/>
              <a:pPr/>
              <a:t>44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C2400B-5367-4AB4-B536-3E8691804582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B5FBF-15EB-47BC-B785-11B52EA9FD8C}" type="slidenum">
              <a:rPr lang="it-IT" smtClean="0"/>
              <a:pPr/>
              <a:t>45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B3C617-F4A1-401D-9D4E-5C4CAD71AD31}" type="slidenum">
              <a:rPr lang="it-IT" smtClean="0"/>
              <a:pPr/>
              <a:t>46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3AD2B2-DC44-476F-BFED-2DA66E268AA5}" type="slidenum">
              <a:rPr lang="it-IT" smtClean="0"/>
              <a:pPr/>
              <a:t>47</a:t>
            </a:fld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520F0-4976-466C-82FB-95BE3AE9101B}" type="slidenum">
              <a:rPr lang="it-IT" smtClean="0"/>
              <a:pPr/>
              <a:t>48</a:t>
            </a:fld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41A9B-6BB8-4B1C-BB5A-6DAD13095D45}" type="slidenum">
              <a:rPr lang="it-IT" smtClean="0"/>
              <a:pPr/>
              <a:t>49</a:t>
            </a:fld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ABFB8-06D7-4662-A96E-E793E22E788F}" type="slidenum">
              <a:rPr lang="it-IT" smtClean="0"/>
              <a:pPr/>
              <a:t>50</a:t>
            </a:fld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C3C9FA-76E3-415A-AE68-F4481BB58449}" type="slidenum">
              <a:rPr lang="it-IT" smtClean="0"/>
              <a:pPr/>
              <a:t>51</a:t>
            </a:fld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F0D722-B083-461C-93B3-FD36BC4EAADE}" type="slidenum">
              <a:rPr lang="it-IT" smtClean="0"/>
              <a:pPr/>
              <a:t>52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9B90E-F1DF-414E-B1FD-17F76977275C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0D9E5-BAC6-4818-A090-96ABBD138E96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328814-C823-48CF-8A9F-411E25E263C3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CB8FDF-42AB-4D36-B326-37F1ABBF1311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5E1F17-EDE5-4EA6-8AEC-96E7087B817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B47436-472C-4E80-8BD3-EEDB8302A1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AED77-AF13-4B1E-8724-A07DBC71E6B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igura a mano libera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igura a mano libera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ttore 1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E02BBD-6A52-4449-B241-1EF81325860A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11BA40-88C3-4E35-8332-473E1711E0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8E06-CBF2-4AC5-97EA-9C9ACB879DE1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93E0-9A64-4992-A183-F96A3B5060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D442-9589-48B8-9AE2-4419608B917B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047-A287-42D3-BA31-983E2232BE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D28D-2893-4222-9AE4-682AB3910039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4664-C6AC-49CE-BB89-3DA57F0029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Gallone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6F3E16-CC86-41EE-AFF5-7EC57D614905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937AE8-9564-4350-806A-0B378EC4A6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126CFD-8EC3-4140-9035-45C8294D7506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4F9A4-3FD7-4194-935A-96A7881474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0DADD-F2D4-445E-888F-60BCE67DE273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DF113D-FBB6-4595-B14A-FB3DDE300D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B3AAE-F4FF-49DB-B7F0-DC3AF48BEBEC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1B4ED-3D94-4621-8B6E-B7A04B0051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B76B-259D-4968-ADCD-04D6E1F07E44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A34D-F855-4708-BA02-25C8A3FD61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99A287-9ACF-41DA-8D92-EF2A0AEAA9A1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8F0E1A-E01A-4C06-B3FD-922C0FDF07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igura a mano liber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angolo rettangolo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nettore 1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Gallone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FB15AF-B184-44DF-86FF-814694C58C08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DCF04B8-1CED-4621-8D68-802FBBED62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1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E965F3-4FA8-40F1-9B5B-E4825125A205}" type="datetime1">
              <a:rPr lang="it-IT"/>
              <a:pPr>
                <a:defRPr/>
              </a:pPr>
              <a:t>30/04/2014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7DF0B7-D189-4B33-876F-7BBE95E450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3" r:id="rId2"/>
    <p:sldLayoutId id="2147484188" r:id="rId3"/>
    <p:sldLayoutId id="2147484189" r:id="rId4"/>
    <p:sldLayoutId id="2147484190" r:id="rId5"/>
    <p:sldLayoutId id="2147484191" r:id="rId6"/>
    <p:sldLayoutId id="2147484184" r:id="rId7"/>
    <p:sldLayoutId id="2147484192" r:id="rId8"/>
    <p:sldLayoutId id="2147484193" r:id="rId9"/>
    <p:sldLayoutId id="2147484185" r:id="rId10"/>
    <p:sldLayoutId id="214748418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efinlab.co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labsi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IGQmdoK_Zf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qMy_6Pgiok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PvhfRkBL6o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1.docx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2.doc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3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NBEhzjg8I" TargetMode="External"/><Relationship Id="rId2" Type="http://schemas.openxmlformats.org/officeDocument/2006/relationships/hyperlink" Target="http://www.youtube.com/watch?v=lKhAd0Tyny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7772400" cy="1153494"/>
          </a:xfrm>
        </p:spPr>
        <p:txBody>
          <a:bodyPr rtlCol="0">
            <a:normAutofit fontScale="90000"/>
          </a:bodyPr>
          <a:lstStyle/>
          <a:p>
            <a:pPr marL="252000" algn="ctr">
              <a:spcBef>
                <a:spcPts val="2400"/>
              </a:spcBef>
              <a:defRPr/>
            </a:pP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en-US" dirty="0" smtClean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364088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600" b="1" i="1" dirty="0" smtClean="0"/>
          </a:p>
          <a:p>
            <a:pPr marR="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MAGIS 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Workshop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“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Che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cos’è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finanza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comportamentale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?”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Certosa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Pontignano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, Siena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2-4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maggio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2014</a:t>
            </a:r>
          </a:p>
          <a:p>
            <a:pPr marR="0" algn="ctr" eaLnBrk="1" hangingPunct="1">
              <a:lnSpc>
                <a:spcPct val="80000"/>
              </a:lnSpc>
            </a:pPr>
            <a:endParaRPr lang="it-IT" sz="2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it-IT" sz="2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it-IT" sz="2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MENTE, DECISIONI E FINANZA</a:t>
            </a:r>
          </a:p>
          <a:p>
            <a:pPr marR="0" algn="ctr" eaLnBrk="1" hangingPunct="1">
              <a:lnSpc>
                <a:spcPct val="80000"/>
              </a:lnSpc>
            </a:pPr>
            <a:endParaRPr lang="it-IT" sz="2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it-IT" sz="2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Prof</a:t>
            </a:r>
            <a:r>
              <a:rPr lang="it-IT" sz="2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Alessandro Innocenti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Università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Siena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ctr">
              <a:lnSpc>
                <a:spcPct val="80000"/>
              </a:lnSpc>
            </a:pPr>
            <a:r>
              <a:rPr lang="it-IT" sz="1600" b="1" i="1" dirty="0" smtClean="0">
                <a:solidFill>
                  <a:schemeClr val="tx1"/>
                </a:solidFill>
                <a:latin typeface="Arial" charset="0"/>
              </a:rPr>
              <a:t>                                       </a:t>
            </a:r>
            <a:endParaRPr lang="it-IT" sz="1600" dirty="0" smtClean="0"/>
          </a:p>
        </p:txBody>
      </p:sp>
      <p:pic>
        <p:nvPicPr>
          <p:cNvPr id="6" name="Picture 5" descr="logo Ma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6632"/>
            <a:ext cx="3810000" cy="1276350"/>
          </a:xfrm>
          <a:prstGeom prst="rect">
            <a:avLst/>
          </a:prstGeom>
        </p:spPr>
      </p:pic>
      <p:pic>
        <p:nvPicPr>
          <p:cNvPr id="5" name="Picture 4" descr="NUOVO LOGO LABSI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77072"/>
            <a:ext cx="3672408" cy="937877"/>
          </a:xfrm>
          <a:prstGeom prst="rect">
            <a:avLst/>
          </a:prstGeom>
        </p:spPr>
      </p:pic>
      <p:pic>
        <p:nvPicPr>
          <p:cNvPr id="7" name="Picture 6" descr="befinlab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573016"/>
            <a:ext cx="381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noProof="0" dirty="0" smtClean="0"/>
              <a:t/>
            </a:r>
            <a:br>
              <a:rPr lang="en-US" sz="2400" noProof="0" dirty="0" smtClean="0"/>
            </a:br>
            <a:r>
              <a:rPr lang="en-US" sz="2400" noProof="0" dirty="0" smtClean="0"/>
              <a:t>EFFETTO DEL CONTESTO</a:t>
            </a:r>
            <a:endParaRPr lang="en-US" sz="2400" noProof="0" dirty="0"/>
          </a:p>
        </p:txBody>
      </p:sp>
      <p:pic>
        <p:nvPicPr>
          <p:cNvPr id="6" name="Content Placeholder 5" descr="ABC121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88015" cy="4336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algn="ctr">
              <a:buNone/>
            </a:pPr>
            <a:r>
              <a:rPr lang="en-US" sz="2400" b="1" noProof="0" dirty="0" smtClean="0"/>
              <a:t>ILLUSIONS</a:t>
            </a:r>
            <a:endParaRPr lang="en-US" sz="2400" b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5" name="Picture 4" descr="ar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algn="ctr">
              <a:buNone/>
            </a:pPr>
            <a:r>
              <a:rPr lang="en-US" sz="2400" b="1" cap="all" noProof="0" dirty="0" smtClean="0"/>
              <a:t>MÜller-lyer </a:t>
            </a:r>
            <a:r>
              <a:rPr lang="en-US" sz="2400" b="1" noProof="0" dirty="0" smtClean="0"/>
              <a:t>ILLUSIONS</a:t>
            </a:r>
            <a:endParaRPr lang="en-US" sz="2400" b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6" name="Picture 5" descr="200px-Müller-Lyer_illus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4464496" cy="497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noProof="0" dirty="0" smtClean="0"/>
              <a:t>ILLUSIONI OTTICHE  E COGNITIVE</a:t>
            </a:r>
          </a:p>
          <a:p>
            <a:pPr algn="ctr">
              <a:buNone/>
            </a:pPr>
            <a:endParaRPr lang="en-US" sz="2400" b="1" noProof="0" dirty="0" smtClean="0"/>
          </a:p>
          <a:p>
            <a:r>
              <a:rPr lang="en-US" sz="1800" noProof="0" dirty="0" err="1" smtClean="0"/>
              <a:t>Sistema</a:t>
            </a:r>
            <a:r>
              <a:rPr lang="en-US" sz="1800" noProof="0" dirty="0" smtClean="0"/>
              <a:t> </a:t>
            </a:r>
            <a:r>
              <a:rPr lang="en-US" sz="1800" noProof="0" dirty="0" smtClean="0"/>
              <a:t>1 </a:t>
            </a:r>
            <a:r>
              <a:rPr lang="en-US" sz="1800" noProof="0" dirty="0" err="1" smtClean="0"/>
              <a:t>vede</a:t>
            </a:r>
            <a:r>
              <a:rPr lang="en-US" sz="1800" noProof="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la </a:t>
            </a:r>
            <a:r>
              <a:rPr lang="en-US" sz="1800" dirty="0" err="1" smtClean="0"/>
              <a:t>linea</a:t>
            </a:r>
            <a:r>
              <a:rPr lang="en-US" sz="1800" dirty="0" smtClean="0"/>
              <a:t> in basso è </a:t>
            </a:r>
            <a:r>
              <a:rPr lang="en-US" sz="1800" dirty="0" err="1" smtClean="0"/>
              <a:t>più</a:t>
            </a:r>
            <a:r>
              <a:rPr lang="en-US" sz="1800" dirty="0" smtClean="0"/>
              <a:t> </a:t>
            </a:r>
            <a:r>
              <a:rPr lang="en-US" sz="1800" dirty="0" err="1" smtClean="0"/>
              <a:t>lunga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linea</a:t>
            </a:r>
            <a:r>
              <a:rPr lang="en-US" sz="1800" dirty="0" smtClean="0"/>
              <a:t> in alto</a:t>
            </a:r>
            <a:endParaRPr lang="en-US" sz="1800" noProof="0" dirty="0" smtClean="0"/>
          </a:p>
          <a:p>
            <a:endParaRPr lang="en-US" sz="1800" noProof="0" dirty="0" smtClean="0"/>
          </a:p>
          <a:p>
            <a:r>
              <a:rPr lang="en-US" sz="1800" noProof="0" dirty="0" err="1" smtClean="0"/>
              <a:t>Sistema</a:t>
            </a:r>
            <a:r>
              <a:rPr lang="en-US" sz="1800" noProof="0" dirty="0" smtClean="0"/>
              <a:t> </a:t>
            </a:r>
            <a:r>
              <a:rPr lang="en-US" sz="1800" noProof="0" dirty="0" smtClean="0"/>
              <a:t>2 </a:t>
            </a:r>
            <a:r>
              <a:rPr lang="en-US" sz="1800" noProof="0" dirty="0" err="1" smtClean="0"/>
              <a:t>comprende</a:t>
            </a:r>
            <a:r>
              <a:rPr lang="en-US" sz="1800" noProof="0" dirty="0" smtClean="0"/>
              <a:t> </a:t>
            </a:r>
            <a:r>
              <a:rPr lang="en-US" sz="1800" dirty="0" err="1" smtClean="0"/>
              <a:t>dalla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misurazione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seconda</a:t>
            </a:r>
            <a:r>
              <a:rPr lang="en-US" sz="1800" dirty="0" smtClean="0"/>
              <a:t> </a:t>
            </a:r>
            <a:r>
              <a:rPr lang="en-US" sz="1800" dirty="0" err="1" smtClean="0"/>
              <a:t>linea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le </a:t>
            </a:r>
            <a:r>
              <a:rPr lang="en-US" sz="1800" dirty="0" err="1" smtClean="0"/>
              <a:t>linee</a:t>
            </a:r>
            <a:r>
              <a:rPr lang="en-US" sz="1800" dirty="0" smtClean="0"/>
              <a:t> </a:t>
            </a:r>
            <a:r>
              <a:rPr lang="en-US" sz="1800" dirty="0" err="1" smtClean="0"/>
              <a:t>hanno</a:t>
            </a:r>
            <a:r>
              <a:rPr lang="en-US" sz="1800" dirty="0" smtClean="0"/>
              <a:t> la </a:t>
            </a:r>
            <a:r>
              <a:rPr lang="en-US" sz="1800" dirty="0" err="1" smtClean="0"/>
              <a:t>stessa</a:t>
            </a:r>
            <a:r>
              <a:rPr lang="en-US" sz="1800" dirty="0" smtClean="0"/>
              <a:t> </a:t>
            </a:r>
            <a:r>
              <a:rPr lang="en-US" sz="1800" dirty="0" err="1" smtClean="0"/>
              <a:t>lunghezza</a:t>
            </a:r>
            <a:endParaRPr lang="en-US" sz="1800" noProof="0" dirty="0" smtClean="0"/>
          </a:p>
          <a:p>
            <a:endParaRPr lang="en-US" sz="1800" noProof="0" dirty="0" smtClean="0"/>
          </a:p>
          <a:p>
            <a:r>
              <a:rPr lang="en-US" sz="1800" noProof="0" dirty="0" smtClean="0"/>
              <a:t>Ma </a:t>
            </a:r>
            <a:r>
              <a:rPr lang="en-US" sz="1800" dirty="0" err="1" smtClean="0"/>
              <a:t>guardando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nuovo</a:t>
            </a:r>
            <a:r>
              <a:rPr lang="en-US" sz="1800" dirty="0" smtClean="0"/>
              <a:t> la prima </a:t>
            </a:r>
            <a:r>
              <a:rPr lang="en-US" sz="1800" dirty="0" err="1" smtClean="0"/>
              <a:t>immagine</a:t>
            </a:r>
            <a:r>
              <a:rPr lang="en-US" sz="1800" dirty="0" smtClean="0"/>
              <a:t> la </a:t>
            </a:r>
            <a:r>
              <a:rPr lang="en-US" sz="1800" dirty="0" err="1" smtClean="0"/>
              <a:t>linea</a:t>
            </a:r>
            <a:r>
              <a:rPr lang="en-US" sz="1800" dirty="0" smtClean="0"/>
              <a:t> in basso </a:t>
            </a:r>
            <a:r>
              <a:rPr lang="en-US" sz="1800" dirty="0" err="1" smtClean="0"/>
              <a:t>appare</a:t>
            </a:r>
            <a:r>
              <a:rPr lang="en-US" sz="1800" dirty="0" smtClean="0"/>
              <a:t> </a:t>
            </a:r>
            <a:r>
              <a:rPr lang="en-US" sz="1800" dirty="0" err="1" smtClean="0"/>
              <a:t>ddi</a:t>
            </a:r>
            <a:r>
              <a:rPr lang="en-US" sz="1800" dirty="0" smtClean="0"/>
              <a:t> </a:t>
            </a:r>
            <a:r>
              <a:rPr lang="en-US" sz="1800" dirty="0" err="1" smtClean="0"/>
              <a:t>nuovo</a:t>
            </a:r>
            <a:r>
              <a:rPr lang="en-US" sz="1800" dirty="0" smtClean="0"/>
              <a:t> </a:t>
            </a:r>
            <a:r>
              <a:rPr lang="en-US" sz="1800" dirty="0" err="1" smtClean="0"/>
              <a:t>più</a:t>
            </a:r>
            <a:r>
              <a:rPr lang="en-US" sz="1800" dirty="0" smtClean="0"/>
              <a:t> </a:t>
            </a:r>
            <a:r>
              <a:rPr lang="en-US" sz="1800" dirty="0" err="1" smtClean="0"/>
              <a:t>lunga</a:t>
            </a:r>
            <a:endParaRPr lang="en-US" sz="1800" noProof="0" dirty="0" smtClean="0"/>
          </a:p>
          <a:p>
            <a:endParaRPr lang="en-US" sz="1800" noProof="0" dirty="0" smtClean="0"/>
          </a:p>
          <a:p>
            <a:r>
              <a:rPr lang="en-US" sz="1800" noProof="0" dirty="0" smtClean="0"/>
              <a:t>Non </a:t>
            </a:r>
            <a:r>
              <a:rPr lang="en-US" sz="1800" noProof="0" dirty="0" err="1" smtClean="0"/>
              <a:t>esiste</a:t>
            </a:r>
            <a:r>
              <a:rPr lang="en-US" sz="1800" noProof="0" dirty="0" smtClean="0"/>
              <a:t> un </a:t>
            </a:r>
            <a:r>
              <a:rPr lang="en-US" sz="1800" noProof="0" dirty="0" err="1" smtClean="0"/>
              <a:t>modo</a:t>
            </a:r>
            <a:r>
              <a:rPr lang="en-US" sz="1800" noProof="0" dirty="0" smtClean="0"/>
              <a:t> per </a:t>
            </a:r>
            <a:r>
              <a:rPr lang="en-US" sz="1800" noProof="0" dirty="0" err="1" smtClean="0"/>
              <a:t>impedire</a:t>
            </a:r>
            <a:r>
              <a:rPr lang="en-US" sz="1800" noProof="0" dirty="0" smtClean="0"/>
              <a:t> al </a:t>
            </a:r>
            <a:r>
              <a:rPr lang="en-US" sz="1800" noProof="0" dirty="0" err="1" smtClean="0"/>
              <a:t>Sistema</a:t>
            </a:r>
            <a:r>
              <a:rPr lang="en-US" sz="1800" noProof="0" dirty="0" smtClean="0"/>
              <a:t> 1 </a:t>
            </a:r>
            <a:r>
              <a:rPr lang="en-US" sz="1800" noProof="0" dirty="0" err="1" smtClean="0"/>
              <a:t>di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generare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un’impressione</a:t>
            </a:r>
            <a:r>
              <a:rPr lang="en-US" sz="1800" noProof="0" dirty="0" smtClean="0"/>
              <a:t> errata </a:t>
            </a:r>
            <a:r>
              <a:rPr lang="en-US" sz="1800" noProof="0" dirty="0" err="1" smtClean="0"/>
              <a:t>perché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esso</a:t>
            </a:r>
            <a:r>
              <a:rPr lang="en-US" sz="1800" noProof="0" dirty="0" smtClean="0"/>
              <a:t> opera </a:t>
            </a:r>
            <a:r>
              <a:rPr lang="en-US" sz="1800" noProof="0" dirty="0" err="1" smtClean="0"/>
              <a:t>automaticamente</a:t>
            </a:r>
            <a:r>
              <a:rPr lang="en-US" sz="1800" noProof="0" dirty="0" smtClean="0"/>
              <a:t> e non </a:t>
            </a:r>
            <a:r>
              <a:rPr lang="en-US" sz="1800" dirty="0" err="1" smtClean="0"/>
              <a:t>può</a:t>
            </a:r>
            <a:r>
              <a:rPr lang="en-US" sz="1800" dirty="0" smtClean="0"/>
              <a:t> </a:t>
            </a:r>
            <a:r>
              <a:rPr lang="en-US" sz="1800" dirty="0" err="1" smtClean="0"/>
              <a:t>essere</a:t>
            </a:r>
            <a:r>
              <a:rPr lang="en-US" sz="1800" dirty="0" smtClean="0"/>
              <a:t> </a:t>
            </a:r>
            <a:r>
              <a:rPr lang="en-US" sz="1800" dirty="0" err="1" smtClean="0"/>
              <a:t>disattivato</a:t>
            </a:r>
            <a:r>
              <a:rPr lang="en-US" sz="1800" dirty="0" smtClean="0"/>
              <a:t> a </a:t>
            </a:r>
            <a:r>
              <a:rPr lang="en-US" sz="1800" dirty="0" err="1" smtClean="0"/>
              <a:t>comando</a:t>
            </a:r>
            <a:endParaRPr lang="en-US" sz="1800" b="1" noProof="0" dirty="0" smtClean="0"/>
          </a:p>
          <a:p>
            <a:endParaRPr lang="en-US" sz="1800" noProof="0" dirty="0" smtClean="0"/>
          </a:p>
          <a:p>
            <a:r>
              <a:rPr lang="en-US" sz="1800" noProof="0" dirty="0" err="1" smtClean="0"/>
              <a:t>Distorsioni</a:t>
            </a:r>
            <a:r>
              <a:rPr lang="en-US" sz="1800" noProof="0" dirty="0" smtClean="0"/>
              <a:t> (bias) come </a:t>
            </a:r>
            <a:r>
              <a:rPr lang="en-US" sz="1800" noProof="0" dirty="0" err="1" smtClean="0"/>
              <a:t>queste</a:t>
            </a:r>
            <a:r>
              <a:rPr lang="en-US" sz="1800" noProof="0" dirty="0" smtClean="0"/>
              <a:t> non </a:t>
            </a:r>
            <a:r>
              <a:rPr lang="en-US" sz="1800" noProof="0" dirty="0" err="1" smtClean="0"/>
              <a:t>posso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essere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evitate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perché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il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Sistema</a:t>
            </a:r>
            <a:r>
              <a:rPr lang="en-US" sz="1800" noProof="0" dirty="0" smtClean="0"/>
              <a:t> 2 è </a:t>
            </a:r>
            <a:r>
              <a:rPr lang="en-US" sz="1800" noProof="0" dirty="0" err="1" smtClean="0"/>
              <a:t>troppo</a:t>
            </a:r>
            <a:r>
              <a:rPr lang="en-US" sz="1800" noProof="0" dirty="0" smtClean="0"/>
              <a:t> lento e </a:t>
            </a:r>
            <a:r>
              <a:rPr lang="en-US" sz="1800" noProof="0" dirty="0" err="1" smtClean="0"/>
              <a:t>inefficiente</a:t>
            </a:r>
            <a:r>
              <a:rPr lang="en-US" sz="1800" noProof="0" dirty="0" smtClean="0"/>
              <a:t> per </a:t>
            </a:r>
            <a:r>
              <a:rPr lang="en-US" sz="1800" noProof="0" dirty="0" err="1" smtClean="0"/>
              <a:t>sostituire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il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Sistema</a:t>
            </a:r>
            <a:r>
              <a:rPr lang="en-US" sz="1800" noProof="0" dirty="0" smtClean="0"/>
              <a:t> 1 </a:t>
            </a:r>
            <a:r>
              <a:rPr lang="en-US" sz="1800" noProof="0" dirty="0" err="1" smtClean="0"/>
              <a:t>nel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prendere</a:t>
            </a:r>
            <a:r>
              <a:rPr lang="en-US" sz="1800" noProof="0" dirty="0" smtClean="0"/>
              <a:t> le </a:t>
            </a:r>
            <a:r>
              <a:rPr lang="en-US" sz="1800" noProof="0" dirty="0" err="1" smtClean="0"/>
              <a:t>decisioni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</a:t>
            </a:r>
            <a:r>
              <a:rPr lang="en-US" sz="1800" noProof="0" dirty="0" smtClean="0"/>
              <a:t> routine</a:t>
            </a:r>
            <a:endParaRPr lang="en-US" sz="1800" noProof="0" dirty="0" smtClean="0"/>
          </a:p>
          <a:p>
            <a:endParaRPr lang="en-US" sz="18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00" b="1" cap="all" noProof="0" dirty="0" err="1" smtClean="0"/>
              <a:t>Attenzione</a:t>
            </a:r>
            <a:r>
              <a:rPr lang="en-US" sz="3100" b="1" cap="all" noProof="0" dirty="0" smtClean="0"/>
              <a:t> e </a:t>
            </a:r>
            <a:r>
              <a:rPr lang="en-US" sz="3100" b="1" cap="all" noProof="0" dirty="0" err="1" smtClean="0"/>
              <a:t>sforzo</a:t>
            </a:r>
            <a:endParaRPr lang="en-US" sz="3100" b="1" cap="all" noProof="0" dirty="0" smtClean="0"/>
          </a:p>
          <a:p>
            <a:pPr algn="ctr">
              <a:buNone/>
            </a:pPr>
            <a:endParaRPr lang="en-US" sz="3100" b="1" cap="all" noProof="0" dirty="0" smtClean="0"/>
          </a:p>
          <a:p>
            <a:pPr algn="ctr">
              <a:buNone/>
            </a:pPr>
            <a:endParaRPr lang="en-US" sz="2100" b="1" cap="all" noProof="0" dirty="0" smtClean="0"/>
          </a:p>
          <a:p>
            <a:pPr algn="ctr">
              <a:buNone/>
            </a:pPr>
            <a:endParaRPr lang="en-US" sz="2300" b="1" cap="all" dirty="0" smtClean="0"/>
          </a:p>
          <a:p>
            <a:pPr algn="ctr">
              <a:buNone/>
            </a:pPr>
            <a:r>
              <a:rPr lang="en-US" sz="2300" b="1" cap="all" noProof="0" dirty="0" smtClean="0"/>
              <a:t>Add-3 </a:t>
            </a:r>
            <a:r>
              <a:rPr lang="en-US" sz="2300" b="1" cap="all" noProof="0" dirty="0" smtClean="0"/>
              <a:t>task</a:t>
            </a:r>
          </a:p>
          <a:p>
            <a:pPr>
              <a:buNone/>
            </a:pPr>
            <a:endParaRPr lang="en-US" sz="2300" noProof="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noProof="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noProof="0" dirty="0" smtClean="0"/>
          </a:p>
          <a:p>
            <a:pPr algn="ctr">
              <a:buNone/>
            </a:pPr>
            <a:endParaRPr lang="en-US" sz="2100" noProof="0" dirty="0" smtClean="0"/>
          </a:p>
          <a:p>
            <a:pPr algn="ctr">
              <a:buNone/>
            </a:pPr>
            <a:endParaRPr lang="en-US" sz="21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4" name="Picture 3" descr="monkey business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88739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412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ADD-3 EXERCISE</a:t>
            </a:r>
            <a:endParaRPr lang="en-US" sz="2800" dirty="0" smtClean="0"/>
          </a:p>
        </p:txBody>
      </p:sp>
      <p:pic>
        <p:nvPicPr>
          <p:cNvPr id="4" name="Picture 3" descr="3-addexercis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81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cap="all" noProof="0" dirty="0" err="1" smtClean="0"/>
              <a:t>Dimensione</a:t>
            </a:r>
            <a:r>
              <a:rPr lang="en-US" sz="2400" b="1" cap="all" noProof="0" dirty="0" smtClean="0"/>
              <a:t> </a:t>
            </a:r>
            <a:r>
              <a:rPr lang="en-US" sz="2400" b="1" cap="all" noProof="0" dirty="0" err="1" smtClean="0"/>
              <a:t>della</a:t>
            </a:r>
            <a:r>
              <a:rPr lang="en-US" sz="2400" b="1" cap="all" noProof="0" dirty="0" smtClean="0"/>
              <a:t> </a:t>
            </a:r>
            <a:r>
              <a:rPr lang="en-US" sz="2400" b="1" cap="all" noProof="0" dirty="0" err="1" smtClean="0"/>
              <a:t>pupilla</a:t>
            </a:r>
            <a:endParaRPr lang="en-US" sz="2400" b="1" cap="all" noProof="0" dirty="0" smtClean="0"/>
          </a:p>
          <a:p>
            <a:r>
              <a:rPr lang="en-US" sz="1800" noProof="0" dirty="0" smtClean="0"/>
              <a:t>La </a:t>
            </a:r>
            <a:r>
              <a:rPr lang="en-US" sz="1800" noProof="0" dirty="0" err="1" smtClean="0"/>
              <a:t>dimensione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della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pupilla</a:t>
            </a:r>
            <a:r>
              <a:rPr lang="en-US" sz="1800" noProof="0" dirty="0" smtClean="0"/>
              <a:t> è </a:t>
            </a:r>
            <a:r>
              <a:rPr lang="en-US" sz="1800" noProof="0" dirty="0" err="1" smtClean="0"/>
              <a:t>una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registrazione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fedele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dello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sforzo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esercitato</a:t>
            </a:r>
            <a:r>
              <a:rPr lang="en-US" sz="1800" noProof="0" dirty="0" smtClean="0"/>
              <a:t> per </a:t>
            </a:r>
            <a:r>
              <a:rPr lang="en-US" sz="1800" noProof="0" dirty="0" err="1" smtClean="0"/>
              <a:t>svolgere</a:t>
            </a:r>
            <a:r>
              <a:rPr lang="en-US" sz="1800" noProof="0" dirty="0" smtClean="0"/>
              <a:t> un </a:t>
            </a:r>
            <a:r>
              <a:rPr lang="en-US" sz="1800" noProof="0" dirty="0" err="1" smtClean="0"/>
              <a:t>compito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mentale</a:t>
            </a:r>
            <a:endParaRPr lang="en-US" sz="1800" noProof="0" dirty="0" smtClean="0"/>
          </a:p>
          <a:p>
            <a:endParaRPr lang="en-US" sz="1800" dirty="0" smtClean="0">
              <a:hlinkClick r:id="rId2"/>
            </a:endParaRPr>
          </a:p>
          <a:p>
            <a:endParaRPr lang="en-US" sz="1800" noProof="0" dirty="0" smtClean="0"/>
          </a:p>
          <a:p>
            <a:endParaRPr lang="en-US" sz="1800" noProof="0" dirty="0" smtClean="0"/>
          </a:p>
          <a:p>
            <a:endParaRPr lang="en-US" sz="1800" dirty="0" smtClean="0"/>
          </a:p>
          <a:p>
            <a:endParaRPr lang="en-US" sz="1800" noProof="0" dirty="0" smtClean="0"/>
          </a:p>
          <a:p>
            <a:endParaRPr lang="en-US" sz="1800" noProof="0" dirty="0" smtClean="0"/>
          </a:p>
          <a:p>
            <a:endParaRPr lang="en-US" sz="1800" noProof="0" dirty="0" smtClean="0"/>
          </a:p>
          <a:p>
            <a:r>
              <a:rPr lang="en-US" sz="1800" noProof="0" dirty="0" smtClean="0"/>
              <a:t>Maggiore è lo </a:t>
            </a:r>
            <a:r>
              <a:rPr lang="en-US" sz="1800" noProof="0" dirty="0" err="1" smtClean="0"/>
              <a:t>sforzo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maggiore</a:t>
            </a:r>
            <a:r>
              <a:rPr lang="en-US" sz="1800" noProof="0" dirty="0" smtClean="0"/>
              <a:t> è la </a:t>
            </a:r>
            <a:r>
              <a:rPr lang="en-US" sz="1800" noProof="0" dirty="0" err="1" smtClean="0"/>
              <a:t>dilatazione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della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pupilla</a:t>
            </a:r>
            <a:r>
              <a:rPr lang="en-US" sz="1800" noProof="0" dirty="0" smtClean="0"/>
              <a:t> ma con un </a:t>
            </a:r>
            <a:r>
              <a:rPr lang="en-US" sz="1800" noProof="0" dirty="0" err="1" smtClean="0"/>
              <a:t>andamente</a:t>
            </a:r>
            <a:r>
              <a:rPr lang="en-US" sz="1800" noProof="0" dirty="0" smtClean="0"/>
              <a:t> a V </a:t>
            </a:r>
            <a:r>
              <a:rPr lang="en-US" sz="1800" noProof="0" dirty="0" err="1" smtClean="0"/>
              <a:t>invertita</a:t>
            </a:r>
            <a:endParaRPr lang="en-US" sz="1800" noProof="0" dirty="0" smtClean="0"/>
          </a:p>
          <a:p>
            <a:r>
              <a:rPr lang="en-US" sz="1800" noProof="0" dirty="0" smtClean="0"/>
              <a:t>Add-1 </a:t>
            </a:r>
            <a:r>
              <a:rPr lang="en-US" sz="1800" noProof="0" dirty="0" err="1" smtClean="0"/>
              <a:t>causa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una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dilatazione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più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grande</a:t>
            </a:r>
            <a:r>
              <a:rPr lang="en-US" sz="1800" noProof="0" dirty="0" smtClean="0"/>
              <a:t> del </a:t>
            </a:r>
            <a:r>
              <a:rPr lang="en-US" sz="1800" noProof="0" dirty="0" err="1" smtClean="0"/>
              <a:t>compito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memorizzare</a:t>
            </a:r>
            <a:r>
              <a:rPr lang="en-US" sz="1800" noProof="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sequenza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7 </a:t>
            </a:r>
            <a:r>
              <a:rPr lang="en-US" sz="1800" dirty="0" err="1" smtClean="0"/>
              <a:t>numeri</a:t>
            </a:r>
            <a:endParaRPr lang="en-US" sz="1800" noProof="0" dirty="0" smtClean="0"/>
          </a:p>
          <a:p>
            <a:r>
              <a:rPr lang="en-US" sz="1800" noProof="0" dirty="0" err="1" smtClean="0"/>
              <a:t>Svolgendo</a:t>
            </a:r>
            <a:r>
              <a:rPr lang="en-US" sz="1800" noProof="0" dirty="0" smtClean="0"/>
              <a:t> Add-3 la </a:t>
            </a:r>
            <a:r>
              <a:rPr lang="en-US" sz="1800" noProof="0" dirty="0" err="1" smtClean="0"/>
              <a:t>pupilla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dilata</a:t>
            </a:r>
            <a:r>
              <a:rPr lang="en-US" sz="1800" noProof="0" dirty="0" smtClean="0"/>
              <a:t> del 50% </a:t>
            </a:r>
            <a:r>
              <a:rPr lang="en-US" sz="1800" noProof="0" dirty="0" err="1" smtClean="0"/>
              <a:t>nei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primi</a:t>
            </a:r>
            <a:r>
              <a:rPr lang="en-US" sz="1800" noProof="0" dirty="0" smtClean="0"/>
              <a:t> 5 </a:t>
            </a:r>
            <a:r>
              <a:rPr lang="en-US" sz="1800" noProof="0" dirty="0" err="1" smtClean="0"/>
              <a:t>secondi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rispetto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alla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sua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dimesione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originale</a:t>
            </a:r>
            <a:r>
              <a:rPr lang="en-US" sz="1800" noProof="0" dirty="0" smtClean="0"/>
              <a:t> e </a:t>
            </a:r>
            <a:r>
              <a:rPr lang="en-US" sz="1800" noProof="0" dirty="0" err="1" smtClean="0"/>
              <a:t>il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cuore</a:t>
            </a:r>
            <a:r>
              <a:rPr lang="en-US" sz="1800" noProof="0" dirty="0" smtClean="0"/>
              <a:t> </a:t>
            </a:r>
            <a:r>
              <a:rPr lang="en-US" sz="1800" dirty="0" err="1" smtClean="0"/>
              <a:t>aumenta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proprio</a:t>
            </a:r>
            <a:r>
              <a:rPr lang="en-US" sz="1800" dirty="0" smtClean="0"/>
              <a:t> </a:t>
            </a:r>
            <a:r>
              <a:rPr lang="en-US" sz="1800" dirty="0" err="1" smtClean="0"/>
              <a:t>battito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circa 7 </a:t>
            </a:r>
            <a:r>
              <a:rPr lang="en-US" sz="1800" dirty="0" err="1" smtClean="0"/>
              <a:t>battiti</a:t>
            </a:r>
            <a:r>
              <a:rPr lang="en-US" sz="1800" dirty="0" smtClean="0"/>
              <a:t> al </a:t>
            </a:r>
            <a:r>
              <a:rPr lang="en-US" sz="1800" dirty="0" err="1" smtClean="0"/>
              <a:t>minuto</a:t>
            </a:r>
            <a:r>
              <a:rPr lang="en-US" sz="1800" noProof="0" dirty="0" smtClean="0"/>
              <a:t>. </a:t>
            </a:r>
            <a:r>
              <a:rPr lang="en-US" sz="1800" noProof="0" dirty="0" err="1" smtClean="0"/>
              <a:t>Dopo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i</a:t>
            </a:r>
            <a:r>
              <a:rPr lang="en-US" sz="1800" noProof="0" dirty="0" smtClean="0"/>
              <a:t> 5 </a:t>
            </a:r>
            <a:r>
              <a:rPr lang="en-US" sz="1800" noProof="0" dirty="0" err="1" smtClean="0"/>
              <a:t>secondi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iniziali</a:t>
            </a:r>
            <a:r>
              <a:rPr lang="en-US" sz="1800" noProof="0" dirty="0" smtClean="0"/>
              <a:t> le </a:t>
            </a:r>
            <a:r>
              <a:rPr lang="en-US" sz="1800" noProof="0" dirty="0" err="1" smtClean="0"/>
              <a:t>pupille</a:t>
            </a:r>
            <a:r>
              <a:rPr lang="en-US" sz="1800" noProof="0" dirty="0" smtClean="0"/>
              <a:t> non </a:t>
            </a:r>
            <a:r>
              <a:rPr lang="en-US" sz="1800" noProof="0" dirty="0" err="1" smtClean="0"/>
              <a:t>si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dilatano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più</a:t>
            </a:r>
            <a:r>
              <a:rPr lang="en-US" sz="1800" noProof="0" dirty="0" smtClean="0"/>
              <a:t> e </a:t>
            </a:r>
            <a:r>
              <a:rPr lang="en-US" sz="1800" noProof="0" dirty="0" err="1" smtClean="0"/>
              <a:t>iniziano</a:t>
            </a:r>
            <a:r>
              <a:rPr lang="en-US" sz="1800" noProof="0" dirty="0" smtClean="0"/>
              <a:t> a </a:t>
            </a:r>
            <a:r>
              <a:rPr lang="en-US" sz="1800" noProof="0" dirty="0" err="1" smtClean="0"/>
              <a:t>contrarsi</a:t>
            </a:r>
            <a:endParaRPr lang="en-US" sz="1900" noProof="0" dirty="0" smtClean="0"/>
          </a:p>
          <a:p>
            <a:endParaRPr lang="en-US" sz="19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4" name="Picture 3" descr="dilatepupi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340768"/>
            <a:ext cx="2766054" cy="207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noProof="0" dirty="0" smtClean="0"/>
              <a:t>IL SISTEMA 1 E’ VELOCE</a:t>
            </a:r>
            <a:endParaRPr lang="en-US" sz="2400" b="1" noProof="0" dirty="0" smtClean="0"/>
          </a:p>
          <a:p>
            <a:pPr algn="ctr">
              <a:buNone/>
            </a:pPr>
            <a:endParaRPr lang="en-US" sz="2800" b="1" noProof="0" dirty="0" smtClean="0"/>
          </a:p>
          <a:p>
            <a:r>
              <a:rPr lang="en-US" sz="2000" noProof="0" dirty="0" smtClean="0"/>
              <a:t>La </a:t>
            </a:r>
            <a:r>
              <a:rPr lang="en-US" sz="2000" noProof="0" dirty="0" err="1" smtClean="0"/>
              <a:t>dilatazione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delle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pupille</a:t>
            </a:r>
            <a:r>
              <a:rPr lang="en-US" sz="2000" noProof="0" dirty="0" smtClean="0"/>
              <a:t> è un </a:t>
            </a:r>
            <a:r>
              <a:rPr lang="en-US" sz="2000" noProof="0" dirty="0" err="1" smtClean="0"/>
              <a:t>indice</a:t>
            </a:r>
            <a:r>
              <a:rPr lang="en-US" sz="2000" noProof="0" dirty="0" smtClean="0"/>
              <a:t> del </a:t>
            </a:r>
            <a:r>
              <a:rPr lang="en-US" sz="2000" dirty="0" err="1" smtClean="0"/>
              <a:t>tasso</a:t>
            </a:r>
            <a:r>
              <a:rPr lang="en-US" sz="2000" dirty="0" smtClean="0"/>
              <a:t> a cui </a:t>
            </a:r>
            <a:r>
              <a:rPr lang="en-US" sz="2000" dirty="0" err="1" smtClean="0"/>
              <a:t>l’energia</a:t>
            </a:r>
            <a:r>
              <a:rPr lang="en-US" sz="2000" dirty="0" smtClean="0"/>
              <a:t> </a:t>
            </a:r>
            <a:r>
              <a:rPr lang="en-US" sz="2000" dirty="0" err="1" smtClean="0"/>
              <a:t>mentale</a:t>
            </a:r>
            <a:r>
              <a:rPr lang="en-US" sz="2000" dirty="0" smtClean="0"/>
              <a:t>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impiegata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Il </a:t>
            </a:r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2 ha </a:t>
            </a:r>
            <a:r>
              <a:rPr lang="en-US" sz="2000" noProof="0" dirty="0" err="1" smtClean="0"/>
              <a:t>una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capacità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limitata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che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viene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allocata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secondo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dopo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secondo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vari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compiti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svolgere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Non è </a:t>
            </a:r>
            <a:r>
              <a:rPr lang="en-US" sz="2000" noProof="0" dirty="0" err="1" smtClean="0"/>
              <a:t>quindi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possibile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allocare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attenzione</a:t>
            </a:r>
            <a:r>
              <a:rPr lang="en-US" sz="2000" noProof="0" dirty="0" smtClean="0"/>
              <a:t> a </a:t>
            </a:r>
            <a:r>
              <a:rPr lang="en-US" sz="2000" noProof="0" dirty="0" err="1" smtClean="0"/>
              <a:t>ciò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su</a:t>
            </a:r>
            <a:r>
              <a:rPr lang="en-US" sz="2000" noProof="0" dirty="0" smtClean="0"/>
              <a:t> cui non </a:t>
            </a:r>
            <a:r>
              <a:rPr lang="en-US" sz="2000" noProof="0" dirty="0" err="1" smtClean="0"/>
              <a:t>ci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concentra</a:t>
            </a:r>
            <a:r>
              <a:rPr lang="en-US" sz="2000" noProof="0" dirty="0" smtClean="0"/>
              <a:t> (</a:t>
            </a:r>
            <a:r>
              <a:rPr lang="en-US" sz="2000" noProof="0" dirty="0" err="1" smtClean="0"/>
              <a:t>il</a:t>
            </a:r>
            <a:r>
              <a:rPr lang="en-US" sz="2000" noProof="0" dirty="0" smtClean="0"/>
              <a:t> gorilla </a:t>
            </a:r>
            <a:r>
              <a:rPr lang="en-US" sz="2000" noProof="0" dirty="0" err="1" smtClean="0"/>
              <a:t>invisibile</a:t>
            </a:r>
            <a:r>
              <a:rPr lang="en-US" sz="2000" noProof="0" dirty="0" smtClean="0"/>
              <a:t>)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Ma </a:t>
            </a:r>
            <a:r>
              <a:rPr lang="en-US" sz="2000" noProof="0" dirty="0" err="1" smtClean="0"/>
              <a:t>rispondere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velocemente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agli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stimoli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estereni</a:t>
            </a:r>
            <a:r>
              <a:rPr lang="en-US" sz="2000" noProof="0" dirty="0" smtClean="0"/>
              <a:t> (</a:t>
            </a:r>
            <a:r>
              <a:rPr lang="en-US" sz="2000" noProof="0" dirty="0" err="1" smtClean="0"/>
              <a:t>minacce</a:t>
            </a:r>
            <a:r>
              <a:rPr lang="en-US" sz="2000" noProof="0" dirty="0" smtClean="0"/>
              <a:t> o </a:t>
            </a:r>
            <a:r>
              <a:rPr lang="en-US" sz="2000" noProof="0" dirty="0" err="1" smtClean="0"/>
              <a:t>opportunità</a:t>
            </a:r>
            <a:r>
              <a:rPr lang="en-US" sz="2000" noProof="0" dirty="0" smtClean="0"/>
              <a:t>) </a:t>
            </a:r>
            <a:r>
              <a:rPr lang="en-US" sz="2000" dirty="0" err="1" smtClean="0"/>
              <a:t>aumenta</a:t>
            </a:r>
            <a:r>
              <a:rPr lang="en-US" sz="2000" dirty="0" smtClean="0"/>
              <a:t> le </a:t>
            </a:r>
            <a:r>
              <a:rPr lang="en-US" sz="2000" dirty="0" err="1" smtClean="0"/>
              <a:t>capacità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sopravvivenza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</a:t>
            </a:r>
            <a:r>
              <a:rPr lang="en-US" sz="2000" noProof="0" dirty="0" smtClean="0"/>
              <a:t>1 </a:t>
            </a:r>
            <a:r>
              <a:rPr lang="en-US" sz="2000" noProof="0" dirty="0" err="1" smtClean="0"/>
              <a:t>quindi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prende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il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sopravvento</a:t>
            </a:r>
            <a:r>
              <a:rPr lang="en-US" sz="2000" noProof="0" dirty="0" smtClean="0"/>
              <a:t> in </a:t>
            </a:r>
            <a:r>
              <a:rPr lang="en-US" sz="2000" noProof="0" dirty="0" err="1" smtClean="0"/>
              <a:t>tutte</a:t>
            </a:r>
            <a:r>
              <a:rPr lang="en-US" sz="2000" noProof="0" dirty="0" smtClean="0"/>
              <a:t> le </a:t>
            </a:r>
            <a:r>
              <a:rPr lang="en-US" sz="2000" noProof="0" dirty="0" err="1" smtClean="0"/>
              <a:t>condizioni</a:t>
            </a:r>
            <a:r>
              <a:rPr lang="en-US" sz="2000" noProof="0" dirty="0" smtClean="0"/>
              <a:t> in cui </a:t>
            </a:r>
            <a:r>
              <a:rPr lang="en-US" sz="2000" noProof="0" dirty="0" err="1" smtClean="0"/>
              <a:t>c’è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bisogno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risposte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veloci</a:t>
            </a:r>
            <a:r>
              <a:rPr lang="en-US" sz="2000" noProof="0" dirty="0" smtClean="0"/>
              <a:t> o </a:t>
            </a:r>
            <a:r>
              <a:rPr lang="en-US" sz="2000" noProof="0" dirty="0" err="1" smtClean="0"/>
              <a:t>semplici</a:t>
            </a:r>
            <a:r>
              <a:rPr lang="en-US" sz="2000" noProof="0" dirty="0" smtClean="0"/>
              <a:t> o in cui non </a:t>
            </a:r>
            <a:r>
              <a:rPr lang="en-US" sz="2000" noProof="0" dirty="0" err="1" smtClean="0"/>
              <a:t>si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sa</a:t>
            </a:r>
            <a:r>
              <a:rPr lang="en-US" sz="2000" noProof="0" dirty="0" smtClean="0"/>
              <a:t> come </a:t>
            </a:r>
            <a:r>
              <a:rPr lang="en-US" sz="2000" noProof="0" dirty="0" err="1" smtClean="0"/>
              <a:t>rispondere</a:t>
            </a:r>
            <a:endParaRPr lang="en-US" sz="20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noProof="0" dirty="0" smtClean="0"/>
              <a:t>AUTO-CONTROLLO</a:t>
            </a:r>
            <a:endParaRPr lang="en-US" sz="2400" b="1" noProof="0" dirty="0" smtClean="0"/>
          </a:p>
          <a:p>
            <a:endParaRPr lang="en-US" sz="1800" noProof="0" dirty="0" smtClean="0"/>
          </a:p>
          <a:p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</a:t>
            </a:r>
            <a:r>
              <a:rPr lang="en-US" sz="2000" noProof="0" dirty="0" smtClean="0"/>
              <a:t>1 </a:t>
            </a:r>
            <a:r>
              <a:rPr lang="en-US" sz="2000" noProof="0" dirty="0" smtClean="0"/>
              <a:t>ha </a:t>
            </a:r>
            <a:r>
              <a:rPr lang="en-US" sz="2000" noProof="0" dirty="0" err="1" smtClean="0"/>
              <a:t>maggiore</a:t>
            </a:r>
            <a:r>
              <a:rPr lang="en-US" sz="2000" noProof="0" dirty="0" smtClean="0"/>
              <a:t> influenza </a:t>
            </a:r>
            <a:r>
              <a:rPr lang="en-US" sz="2000" noProof="0" dirty="0" err="1" smtClean="0"/>
              <a:t>quando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il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2 è </a:t>
            </a:r>
            <a:r>
              <a:rPr lang="en-US" sz="2000" noProof="0" dirty="0" err="1" smtClean="0"/>
              <a:t>occupato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Le </a:t>
            </a:r>
            <a:r>
              <a:rPr lang="en-US" sz="2000" noProof="0" dirty="0" err="1" smtClean="0"/>
              <a:t>persone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che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sono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occupate</a:t>
            </a:r>
            <a:r>
              <a:rPr lang="en-US" sz="2000" noProof="0" dirty="0" smtClean="0"/>
              <a:t> in </a:t>
            </a:r>
            <a:r>
              <a:rPr lang="en-US" sz="2000" noProof="0" dirty="0" err="1" smtClean="0"/>
              <a:t>compiti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mentali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fanno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scelte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più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egoiste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usano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linguaggio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approssimativo</a:t>
            </a:r>
            <a:r>
              <a:rPr lang="en-US" sz="2000" noProof="0" dirty="0" smtClean="0"/>
              <a:t> e rude e </a:t>
            </a:r>
            <a:r>
              <a:rPr lang="en-US" sz="2000" noProof="0" dirty="0" err="1" smtClean="0"/>
              <a:t>elaborano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giudizi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superficiali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nelle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situazioni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sociali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Add-3 </a:t>
            </a:r>
            <a:r>
              <a:rPr lang="en-US" sz="2000" noProof="0" dirty="0" err="1" smtClean="0"/>
              <a:t>allenta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il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controllo</a:t>
            </a:r>
            <a:r>
              <a:rPr lang="en-US" sz="2000" noProof="0" dirty="0" smtClean="0"/>
              <a:t> del </a:t>
            </a:r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2 </a:t>
            </a:r>
            <a:r>
              <a:rPr lang="en-US" sz="2000" noProof="0" dirty="0" err="1" smtClean="0"/>
              <a:t>sul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comportamento</a:t>
            </a:r>
            <a:r>
              <a:rPr lang="en-US" sz="2000" noProof="0" dirty="0" smtClean="0"/>
              <a:t> come </a:t>
            </a:r>
            <a:r>
              <a:rPr lang="en-US" sz="2000" noProof="0" dirty="0" err="1" smtClean="0"/>
              <a:t>bere</a:t>
            </a:r>
            <a:r>
              <a:rPr lang="en-US" sz="2000" noProof="0" dirty="0" smtClean="0"/>
              <a:t> un </a:t>
            </a:r>
            <a:r>
              <a:rPr lang="en-US" sz="2000" noProof="0" dirty="0" err="1" smtClean="0"/>
              <a:t>bicchiere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vino</a:t>
            </a:r>
            <a:r>
              <a:rPr lang="en-US" sz="2000" noProof="0" dirty="0" smtClean="0"/>
              <a:t> o </a:t>
            </a:r>
            <a:r>
              <a:rPr lang="en-US" sz="2000" noProof="0" dirty="0" err="1" smtClean="0"/>
              <a:t>trascorrere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una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notte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insonne</a:t>
            </a:r>
            <a:endParaRPr lang="en-US" sz="2000" dirty="0" smtClean="0"/>
          </a:p>
          <a:p>
            <a:endParaRPr lang="en-US" sz="2000" noProof="0" dirty="0" smtClean="0"/>
          </a:p>
          <a:p>
            <a:r>
              <a:rPr lang="en-US" sz="2000" dirty="0" err="1" smtClean="0"/>
              <a:t>L’autocontrollo</a:t>
            </a:r>
            <a:r>
              <a:rPr lang="en-US" sz="2000" dirty="0" smtClean="0"/>
              <a:t> </a:t>
            </a:r>
            <a:r>
              <a:rPr lang="en-US" sz="2000" dirty="0" err="1" smtClean="0"/>
              <a:t>richiede</a:t>
            </a:r>
            <a:r>
              <a:rPr lang="en-US" sz="2000" dirty="0" smtClean="0"/>
              <a:t> </a:t>
            </a:r>
            <a:r>
              <a:rPr lang="en-US" sz="2000" dirty="0" err="1" smtClean="0"/>
              <a:t>attenzione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sforzo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è un </a:t>
            </a:r>
            <a:r>
              <a:rPr lang="en-US" sz="2000" dirty="0" err="1" smtClean="0"/>
              <a:t>compito</a:t>
            </a:r>
            <a:r>
              <a:rPr lang="en-US" sz="2000" dirty="0" smtClean="0"/>
              <a:t> del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2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sorveglia</a:t>
            </a:r>
            <a:r>
              <a:rPr lang="en-US" sz="2000" dirty="0" smtClean="0"/>
              <a:t> e </a:t>
            </a:r>
            <a:r>
              <a:rPr lang="en-US" sz="2000" dirty="0" err="1" smtClean="0"/>
              <a:t>controlla</a:t>
            </a:r>
            <a:r>
              <a:rPr lang="en-US" sz="2000" dirty="0" smtClean="0"/>
              <a:t> le </a:t>
            </a:r>
            <a:r>
              <a:rPr lang="en-US" sz="2000" dirty="0" err="1" smtClean="0"/>
              <a:t>impressioni</a:t>
            </a:r>
            <a:r>
              <a:rPr lang="en-US" sz="2000" dirty="0" smtClean="0"/>
              <a:t> 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giudizi</a:t>
            </a:r>
            <a:r>
              <a:rPr lang="en-US" sz="2000" dirty="0" smtClean="0"/>
              <a:t> </a:t>
            </a:r>
            <a:r>
              <a:rPr lang="en-US" sz="2000" dirty="0" err="1" smtClean="0"/>
              <a:t>elaborati</a:t>
            </a:r>
            <a:r>
              <a:rPr lang="en-US" sz="2000" dirty="0" smtClean="0"/>
              <a:t> </a:t>
            </a:r>
            <a:r>
              <a:rPr lang="en-US" sz="2000" dirty="0" err="1" smtClean="0"/>
              <a:t>dal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1</a:t>
            </a:r>
            <a:endParaRPr lang="en-US" sz="20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noProof="0" dirty="0" smtClean="0"/>
          </a:p>
          <a:p>
            <a:pPr algn="ctr">
              <a:buNone/>
            </a:pPr>
            <a:r>
              <a:rPr lang="en-US" sz="2400" b="1" noProof="0" dirty="0" smtClean="0"/>
              <a:t>COME NASCONO LE DISTORSIONI</a:t>
            </a:r>
            <a:endParaRPr lang="en-US" sz="2400" b="1" noProof="0" dirty="0" smtClean="0"/>
          </a:p>
          <a:p>
            <a:pPr>
              <a:buNone/>
            </a:pPr>
            <a:endParaRPr lang="en-US" sz="1800" noProof="0" dirty="0" smtClean="0"/>
          </a:p>
          <a:p>
            <a:pPr>
              <a:buNone/>
            </a:pPr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</a:t>
            </a:r>
            <a:r>
              <a:rPr lang="en-US" sz="2000" noProof="0" dirty="0" smtClean="0"/>
              <a:t>1 </a:t>
            </a:r>
            <a:r>
              <a:rPr lang="en-US" sz="2000" noProof="0" dirty="0" err="1" smtClean="0"/>
              <a:t>analizza</a:t>
            </a:r>
            <a:r>
              <a:rPr lang="en-US" sz="2000" noProof="0" dirty="0" smtClean="0"/>
              <a:t> solo </a:t>
            </a:r>
            <a:r>
              <a:rPr lang="en-US" sz="2000" noProof="0" dirty="0" err="1" smtClean="0"/>
              <a:t>relazioni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semplici</a:t>
            </a:r>
            <a:r>
              <a:rPr lang="en-US" sz="2000" noProof="0" dirty="0" smtClean="0"/>
              <a:t> (per </a:t>
            </a:r>
            <a:r>
              <a:rPr lang="en-US" sz="2000" noProof="0" dirty="0" err="1" smtClean="0"/>
              <a:t>es</a:t>
            </a:r>
            <a:r>
              <a:rPr lang="en-US" sz="2000" noProof="0" dirty="0" smtClean="0"/>
              <a:t>. “</a:t>
            </a:r>
            <a:r>
              <a:rPr lang="en-US" sz="2000" noProof="0" dirty="0" err="1" smtClean="0"/>
              <a:t>tutti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gli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italiani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sono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uguali</a:t>
            </a:r>
            <a:r>
              <a:rPr lang="en-US" sz="2000" noProof="0" dirty="0" smtClean="0"/>
              <a:t>”) e </a:t>
            </a:r>
            <a:r>
              <a:rPr lang="en-US" sz="2000" noProof="0" dirty="0" err="1" smtClean="0"/>
              <a:t>integra</a:t>
            </a:r>
            <a:r>
              <a:rPr lang="en-US" sz="2000" noProof="0" dirty="0" smtClean="0"/>
              <a:t> le </a:t>
            </a:r>
            <a:r>
              <a:rPr lang="en-US" sz="2000" noProof="0" dirty="0" err="1" smtClean="0"/>
              <a:t>informazioni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aggiuntive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una</a:t>
            </a:r>
            <a:r>
              <a:rPr lang="en-US" sz="2000" noProof="0" dirty="0" smtClean="0"/>
              <a:t> per </a:t>
            </a:r>
            <a:r>
              <a:rPr lang="en-US" sz="2000" noProof="0" dirty="0" err="1" smtClean="0"/>
              <a:t>volta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senza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essere</a:t>
            </a:r>
            <a:r>
              <a:rPr lang="en-US" sz="2000" noProof="0" dirty="0" smtClean="0"/>
              <a:t> in </a:t>
            </a:r>
            <a:r>
              <a:rPr lang="en-US" sz="2000" noProof="0" dirty="0" err="1" smtClean="0"/>
              <a:t>grado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né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analizzare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problemi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diversi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allo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stesso</a:t>
            </a:r>
            <a:r>
              <a:rPr lang="en-US" sz="2000" noProof="0" dirty="0" smtClean="0"/>
              <a:t> tempo </a:t>
            </a:r>
            <a:r>
              <a:rPr lang="en-US" sz="2000" noProof="0" dirty="0" err="1" smtClean="0"/>
              <a:t>nè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risolvere</a:t>
            </a:r>
            <a:r>
              <a:rPr lang="en-US" sz="2000" noProof="0" dirty="0" smtClean="0"/>
              <a:t> le </a:t>
            </a:r>
            <a:r>
              <a:rPr lang="en-US" sz="2000" noProof="0" dirty="0" err="1" smtClean="0"/>
              <a:t>contraddizioni</a:t>
            </a:r>
            <a:r>
              <a:rPr lang="en-US" sz="2000" noProof="0" dirty="0" smtClean="0"/>
              <a:t>.</a:t>
            </a:r>
            <a:endParaRPr lang="en-US" sz="2000" noProof="0" dirty="0" smtClean="0"/>
          </a:p>
          <a:p>
            <a:endParaRPr lang="en-US" sz="2000" noProof="0" dirty="0" smtClean="0"/>
          </a:p>
          <a:p>
            <a:pPr>
              <a:buNone/>
            </a:pPr>
            <a:r>
              <a:rPr lang="en-US" sz="2000" noProof="0" dirty="0" err="1" smtClean="0"/>
              <a:t>Sistema</a:t>
            </a:r>
            <a:r>
              <a:rPr lang="en-US" sz="2000" noProof="0" dirty="0" smtClean="0"/>
              <a:t> </a:t>
            </a:r>
            <a:r>
              <a:rPr lang="en-US" sz="2000" noProof="0" dirty="0" smtClean="0"/>
              <a:t>2 </a:t>
            </a:r>
            <a:r>
              <a:rPr lang="en-US" sz="2000" dirty="0" smtClean="0"/>
              <a:t>segue </a:t>
            </a:r>
            <a:r>
              <a:rPr lang="en-US" sz="2000" dirty="0" err="1" smtClean="0"/>
              <a:t>regole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ragionamento</a:t>
            </a:r>
            <a:r>
              <a:rPr lang="en-US" sz="2000" noProof="0" dirty="0" smtClean="0"/>
              <a:t>, </a:t>
            </a:r>
            <a:r>
              <a:rPr lang="en-US" sz="2000" noProof="0" dirty="0" err="1" smtClean="0"/>
              <a:t>analizza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problemi</a:t>
            </a:r>
            <a:r>
              <a:rPr lang="en-US" sz="2000" dirty="0" smtClean="0"/>
              <a:t> </a:t>
            </a:r>
            <a:r>
              <a:rPr lang="en-US" sz="2000" noProof="0" dirty="0" err="1" smtClean="0"/>
              <a:t>comparandoli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tra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loro</a:t>
            </a:r>
            <a:r>
              <a:rPr lang="en-US" sz="2000" noProof="0" dirty="0" smtClean="0"/>
              <a:t> e </a:t>
            </a:r>
            <a:r>
              <a:rPr lang="en-US" sz="2000" noProof="0" dirty="0" err="1" smtClean="0"/>
              <a:t>adotta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decisioni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riflettute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cercando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correggere</a:t>
            </a:r>
            <a:r>
              <a:rPr lang="en-US" sz="2000" noProof="0" dirty="0" smtClean="0"/>
              <a:t> le </a:t>
            </a:r>
            <a:r>
              <a:rPr lang="en-US" sz="2000" noProof="0" dirty="0" err="1" smtClean="0"/>
              <a:t>risposte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abituali</a:t>
            </a:r>
            <a:r>
              <a:rPr lang="en-US" sz="2000" noProof="0" dirty="0" smtClean="0"/>
              <a:t> o </a:t>
            </a:r>
            <a:r>
              <a:rPr lang="en-US" sz="2000" noProof="0" dirty="0" err="1" smtClean="0"/>
              <a:t>automatiche</a:t>
            </a:r>
            <a:endParaRPr lang="en-US" sz="2000" noProof="0" dirty="0" smtClean="0"/>
          </a:p>
          <a:p>
            <a:endParaRPr lang="en-US" sz="2000" noProof="0" dirty="0" smtClean="0"/>
          </a:p>
          <a:p>
            <a:pPr>
              <a:buNone/>
            </a:pPr>
            <a:r>
              <a:rPr lang="en-US" sz="2000" noProof="0" dirty="0" smtClean="0"/>
              <a:t>Ma le </a:t>
            </a:r>
            <a:r>
              <a:rPr lang="en-US" sz="2000" noProof="0" dirty="0" err="1" smtClean="0"/>
              <a:t>persone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sono</a:t>
            </a:r>
            <a:r>
              <a:rPr lang="en-US" sz="2000" noProof="0" dirty="0" smtClean="0"/>
              <a:t> </a:t>
            </a:r>
            <a:r>
              <a:rPr lang="en-US" sz="2000" i="1" noProof="0" dirty="0" smtClean="0"/>
              <a:t>overconfident</a:t>
            </a:r>
            <a:r>
              <a:rPr lang="en-US" sz="2000" noProof="0" dirty="0" smtClean="0"/>
              <a:t> e </a:t>
            </a:r>
            <a:r>
              <a:rPr lang="en-US" sz="2000" noProof="0" dirty="0" err="1" smtClean="0"/>
              <a:t>tendono</a:t>
            </a:r>
            <a:r>
              <a:rPr lang="en-US" sz="2000" noProof="0" dirty="0" smtClean="0"/>
              <a:t> a </a:t>
            </a:r>
            <a:r>
              <a:rPr lang="en-US" sz="2000" noProof="0" dirty="0" err="1" smtClean="0"/>
              <a:t>riporre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troppa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fiducia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nelle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loro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intuizioni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principalmente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perché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trovano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gli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sforzi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mentali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accentuati</a:t>
            </a:r>
            <a:r>
              <a:rPr lang="en-US" sz="2000" noProof="0" dirty="0" smtClean="0"/>
              <a:t> e </a:t>
            </a:r>
            <a:r>
              <a:rPr lang="en-US" sz="2000" noProof="0" dirty="0" err="1" smtClean="0"/>
              <a:t>prolungati</a:t>
            </a:r>
            <a:r>
              <a:rPr lang="en-US" sz="2000" noProof="0" dirty="0" smtClean="0"/>
              <a:t> non </a:t>
            </a:r>
            <a:r>
              <a:rPr lang="en-US" sz="2000" noProof="0" dirty="0" err="1" smtClean="0"/>
              <a:t>piacevoli</a:t>
            </a:r>
            <a:r>
              <a:rPr lang="en-US" sz="2000" noProof="0" dirty="0" smtClean="0"/>
              <a:t> e </a:t>
            </a:r>
            <a:r>
              <a:rPr lang="en-US" sz="2000" noProof="0" dirty="0" err="1" smtClean="0"/>
              <a:t>cercano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perciò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evitarli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il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più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possibile</a:t>
            </a:r>
            <a:endParaRPr lang="en-US" sz="20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4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021262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 smtClean="0"/>
              <a:t>                      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Pars </a:t>
            </a:r>
            <a:r>
              <a:rPr lang="en-US" sz="2400" b="1" dirty="0" err="1" smtClean="0"/>
              <a:t>destruens</a:t>
            </a:r>
            <a:endParaRPr lang="en-US" sz="2400" b="1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           Bias </a:t>
            </a:r>
            <a:r>
              <a:rPr lang="en-US" sz="2400" b="1" dirty="0" err="1" smtClean="0"/>
              <a:t>Cognitivi</a:t>
            </a:r>
            <a:r>
              <a:rPr lang="en-US" sz="2400" dirty="0" smtClean="0"/>
              <a:t>                 </a:t>
            </a:r>
            <a:r>
              <a:rPr lang="en-US" sz="2400" b="1" dirty="0" err="1" smtClean="0"/>
              <a:t>Bolle</a:t>
            </a:r>
            <a:r>
              <a:rPr lang="en-US" sz="2400" b="1" dirty="0" smtClean="0"/>
              <a:t> speculative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Decisioni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</a:t>
            </a:r>
            <a:r>
              <a:rPr lang="en-US" sz="2400" dirty="0" smtClean="0"/>
              <a:t>               </a:t>
            </a:r>
            <a:r>
              <a:rPr lang="en-US" sz="2400" dirty="0" err="1" smtClean="0"/>
              <a:t>Mercati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                             Pars </a:t>
            </a:r>
            <a:r>
              <a:rPr lang="en-US" sz="2400" b="1" dirty="0" err="1" smtClean="0"/>
              <a:t>construens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endParaRPr lang="it-IT" sz="24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	    </a:t>
            </a:r>
            <a:r>
              <a:rPr lang="en-US" sz="2400" b="1" dirty="0" err="1" smtClean="0"/>
              <a:t>Teorie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processi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duali</a:t>
            </a:r>
            <a:r>
              <a:rPr lang="en-US" sz="2400" b="1" dirty="0" smtClean="0"/>
              <a:t>               Overconfidence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 err="1" smtClean="0"/>
              <a:t>Elaborazione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dell’informazione</a:t>
            </a:r>
            <a:r>
              <a:rPr lang="en-US" sz="2400" dirty="0" smtClean="0"/>
              <a:t>    </a:t>
            </a:r>
            <a:r>
              <a:rPr lang="en-US" sz="2400" dirty="0" err="1" smtClean="0"/>
              <a:t>Cascate</a:t>
            </a:r>
            <a:r>
              <a:rPr lang="en-US" sz="2400" dirty="0" smtClean="0"/>
              <a:t> informative</a:t>
            </a:r>
            <a:endParaRPr lang="it-IT" sz="24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err="1" smtClean="0">
                <a:solidFill>
                  <a:srgbClr val="002060"/>
                </a:solidFill>
              </a:rPr>
              <a:t>Finanza</a:t>
            </a:r>
            <a:r>
              <a:rPr lang="en-GB" sz="3700" dirty="0" smtClean="0">
                <a:solidFill>
                  <a:srgbClr val="002060"/>
                </a:solidFill>
              </a:rPr>
              <a:t> </a:t>
            </a:r>
            <a:r>
              <a:rPr lang="en-GB" sz="3700" dirty="0" err="1" smtClean="0">
                <a:solidFill>
                  <a:srgbClr val="002060"/>
                </a:solidFill>
              </a:rPr>
              <a:t>comportamentale</a:t>
            </a:r>
            <a:endParaRPr lang="it-IT" sz="3700" dirty="0">
              <a:solidFill>
                <a:srgbClr val="00206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 rot="2309122">
            <a:off x="3371850" y="1760538"/>
            <a:ext cx="431800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9507135">
            <a:off x="5594350" y="1762125"/>
            <a:ext cx="433388" cy="690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2309122">
            <a:off x="3516313" y="3992563"/>
            <a:ext cx="431800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9507135">
            <a:off x="5449888" y="3995738"/>
            <a:ext cx="433387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cap="all" dirty="0" smtClean="0"/>
              <a:t>Excerpts </a:t>
            </a:r>
            <a:r>
              <a:rPr lang="it-IT" sz="2400" b="1" cap="all" dirty="0" err="1" smtClean="0"/>
              <a:t>from</a:t>
            </a:r>
            <a:r>
              <a:rPr lang="it-IT" sz="2400" b="1" cap="all" dirty="0" smtClean="0"/>
              <a:t> </a:t>
            </a:r>
          </a:p>
          <a:p>
            <a:pPr algn="ctr">
              <a:buNone/>
            </a:pPr>
            <a:r>
              <a:rPr lang="it-IT" sz="2400" b="1" i="1" cap="all" dirty="0" err="1" smtClean="0"/>
              <a:t>Thinking</a:t>
            </a:r>
            <a:r>
              <a:rPr lang="it-IT" sz="2400" b="1" i="1" cap="all" dirty="0" smtClean="0"/>
              <a:t>, fast and slow</a:t>
            </a:r>
          </a:p>
          <a:p>
            <a:pPr algn="ctr">
              <a:buNone/>
            </a:pPr>
            <a:endParaRPr lang="it-IT" sz="2400" b="1" cap="all" dirty="0" smtClean="0"/>
          </a:p>
          <a:p>
            <a:r>
              <a:rPr lang="it-IT" sz="1800" dirty="0" smtClean="0"/>
              <a:t>“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natural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System 1 </a:t>
            </a:r>
            <a:r>
              <a:rPr lang="it-IT" sz="1800" dirty="0" err="1" smtClean="0"/>
              <a:t>to</a:t>
            </a:r>
            <a:r>
              <a:rPr lang="it-IT" sz="1800" dirty="0" smtClean="0"/>
              <a:t> generate </a:t>
            </a:r>
            <a:r>
              <a:rPr lang="it-IT" sz="1800" dirty="0" err="1" smtClean="0"/>
              <a:t>overconfidence</a:t>
            </a:r>
            <a:r>
              <a:rPr lang="it-IT" sz="1800" dirty="0" smtClean="0"/>
              <a:t> </a:t>
            </a:r>
            <a:r>
              <a:rPr lang="it-IT" sz="1800" dirty="0" err="1" smtClean="0"/>
              <a:t>judgments</a:t>
            </a:r>
            <a:r>
              <a:rPr lang="it-IT" sz="1800" dirty="0" smtClean="0"/>
              <a:t>, </a:t>
            </a:r>
            <a:r>
              <a:rPr lang="it-IT" sz="1800" dirty="0" err="1" smtClean="0"/>
              <a:t>because</a:t>
            </a:r>
            <a:r>
              <a:rPr lang="it-IT" sz="1800" dirty="0" smtClean="0"/>
              <a:t> </a:t>
            </a:r>
            <a:r>
              <a:rPr lang="it-IT" sz="1800" dirty="0" err="1" smtClean="0"/>
              <a:t>confidence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determined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the </a:t>
            </a:r>
            <a:r>
              <a:rPr lang="it-IT" sz="1800" dirty="0" err="1" smtClean="0"/>
              <a:t>coherence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best story </a:t>
            </a:r>
            <a:r>
              <a:rPr lang="it-IT" sz="1800" dirty="0" err="1" smtClean="0"/>
              <a:t>you</a:t>
            </a:r>
            <a:r>
              <a:rPr lang="it-IT" sz="1800" dirty="0" smtClean="0"/>
              <a:t> can </a:t>
            </a:r>
            <a:r>
              <a:rPr lang="it-IT" sz="1800" dirty="0" err="1" smtClean="0"/>
              <a:t>tell</a:t>
            </a:r>
            <a:r>
              <a:rPr lang="it-IT" sz="1800" dirty="0" smtClean="0"/>
              <a:t> </a:t>
            </a:r>
            <a:r>
              <a:rPr lang="it-IT" sz="1800" dirty="0" err="1" smtClean="0"/>
              <a:t>from</a:t>
            </a:r>
            <a:r>
              <a:rPr lang="it-IT" sz="1800" dirty="0" smtClean="0"/>
              <a:t> the </a:t>
            </a:r>
            <a:r>
              <a:rPr lang="it-IT" sz="1800" dirty="0" err="1" smtClean="0"/>
              <a:t>evidence</a:t>
            </a:r>
            <a:r>
              <a:rPr lang="it-IT" sz="1800" dirty="0" smtClean="0"/>
              <a:t> at </a:t>
            </a:r>
            <a:r>
              <a:rPr lang="it-IT" sz="1800" dirty="0" err="1" smtClean="0"/>
              <a:t>hand</a:t>
            </a:r>
            <a:r>
              <a:rPr lang="it-IT" sz="1800" dirty="0" smtClean="0"/>
              <a:t>.” (p. 194)</a:t>
            </a:r>
          </a:p>
          <a:p>
            <a:endParaRPr lang="it-IT" sz="1800" dirty="0" smtClean="0"/>
          </a:p>
          <a:p>
            <a:r>
              <a:rPr lang="it-IT" sz="1800" dirty="0" smtClean="0"/>
              <a:t>“The </a:t>
            </a:r>
            <a:r>
              <a:rPr lang="it-IT" sz="1800" dirty="0" err="1" smtClean="0"/>
              <a:t>most</a:t>
            </a:r>
            <a:r>
              <a:rPr lang="it-IT" sz="1800" dirty="0" smtClean="0"/>
              <a:t> </a:t>
            </a:r>
            <a:r>
              <a:rPr lang="it-IT" sz="1800" dirty="0" err="1" smtClean="0"/>
              <a:t>coherent</a:t>
            </a:r>
            <a:r>
              <a:rPr lang="it-IT" sz="1800" dirty="0" smtClean="0"/>
              <a:t> </a:t>
            </a:r>
            <a:r>
              <a:rPr lang="it-IT" sz="1800" dirty="0" err="1" smtClean="0"/>
              <a:t>stories</a:t>
            </a:r>
            <a:r>
              <a:rPr lang="it-IT" sz="1800" dirty="0" smtClean="0"/>
              <a:t> are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necessarily</a:t>
            </a:r>
            <a:r>
              <a:rPr lang="it-IT" sz="1800" dirty="0" smtClean="0"/>
              <a:t> the </a:t>
            </a:r>
            <a:r>
              <a:rPr lang="it-IT" sz="1800" dirty="0" err="1" smtClean="0"/>
              <a:t>most</a:t>
            </a:r>
            <a:r>
              <a:rPr lang="it-IT" sz="1800" dirty="0" smtClean="0"/>
              <a:t> </a:t>
            </a:r>
            <a:r>
              <a:rPr lang="it-IT" sz="1800" dirty="0" err="1" smtClean="0"/>
              <a:t>probable</a:t>
            </a:r>
            <a:r>
              <a:rPr lang="it-IT" sz="1800" dirty="0" smtClean="0"/>
              <a:t>, </a:t>
            </a:r>
            <a:r>
              <a:rPr lang="it-IT" sz="1800" dirty="0" err="1" smtClean="0"/>
              <a:t>but</a:t>
            </a:r>
            <a:r>
              <a:rPr lang="it-IT" sz="1800" dirty="0" smtClean="0"/>
              <a:t> </a:t>
            </a:r>
            <a:r>
              <a:rPr lang="it-IT" sz="1800" dirty="0" err="1" smtClean="0"/>
              <a:t>they</a:t>
            </a:r>
            <a:r>
              <a:rPr lang="it-IT" sz="1800" dirty="0" smtClean="0"/>
              <a:t> are </a:t>
            </a:r>
            <a:r>
              <a:rPr lang="it-IT" sz="1800" i="1" dirty="0" err="1" smtClean="0"/>
              <a:t>plausible</a:t>
            </a:r>
            <a:r>
              <a:rPr lang="it-IT" sz="1800" dirty="0" smtClean="0"/>
              <a:t>, and the </a:t>
            </a:r>
            <a:r>
              <a:rPr lang="it-IT" sz="1800" dirty="0" err="1" smtClean="0"/>
              <a:t>notions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coherence</a:t>
            </a:r>
            <a:r>
              <a:rPr lang="it-IT" sz="1800" dirty="0" smtClean="0"/>
              <a:t>, </a:t>
            </a:r>
            <a:r>
              <a:rPr lang="it-IT" sz="1800" dirty="0" err="1" smtClean="0"/>
              <a:t>plausibility</a:t>
            </a:r>
            <a:r>
              <a:rPr lang="it-IT" sz="1800" dirty="0" smtClean="0"/>
              <a:t>, and </a:t>
            </a:r>
            <a:r>
              <a:rPr lang="it-IT" sz="1800" smtClean="0"/>
              <a:t>probability</a:t>
            </a:r>
            <a:r>
              <a:rPr lang="it-IT" sz="1800" dirty="0" smtClean="0"/>
              <a:t> are </a:t>
            </a:r>
            <a:r>
              <a:rPr lang="it-IT" sz="1800" dirty="0" err="1" smtClean="0"/>
              <a:t>easily</a:t>
            </a:r>
            <a:r>
              <a:rPr lang="it-IT" sz="1800" dirty="0" smtClean="0"/>
              <a:t> </a:t>
            </a:r>
            <a:r>
              <a:rPr lang="it-IT" sz="1800" dirty="0" err="1" smtClean="0"/>
              <a:t>confused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the </a:t>
            </a:r>
            <a:r>
              <a:rPr lang="it-IT" sz="1800" dirty="0" err="1" smtClean="0"/>
              <a:t>unwary</a:t>
            </a:r>
            <a:r>
              <a:rPr lang="it-IT" sz="1800" dirty="0" smtClean="0"/>
              <a:t>.” (p. 159)</a:t>
            </a:r>
          </a:p>
          <a:p>
            <a:endParaRPr lang="it-IT" sz="1800" dirty="0" smtClean="0"/>
          </a:p>
          <a:p>
            <a:r>
              <a:rPr lang="it-IT" sz="1800" dirty="0" smtClean="0"/>
              <a:t>“System 2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impressively</a:t>
            </a:r>
            <a:r>
              <a:rPr lang="it-IT" sz="1800" dirty="0" smtClean="0"/>
              <a:t> </a:t>
            </a:r>
            <a:r>
              <a:rPr lang="it-IT" sz="1800" dirty="0" err="1" smtClean="0"/>
              <a:t>alert</a:t>
            </a:r>
            <a:r>
              <a:rPr lang="it-IT" sz="1800" dirty="0" smtClean="0"/>
              <a:t>. (…) </a:t>
            </a:r>
            <a:r>
              <a:rPr lang="it-IT" sz="1800" dirty="0" err="1" smtClean="0"/>
              <a:t>Its</a:t>
            </a:r>
            <a:r>
              <a:rPr lang="it-IT" sz="1800" dirty="0" smtClean="0"/>
              <a:t> </a:t>
            </a:r>
            <a:r>
              <a:rPr lang="it-IT" sz="1800" dirty="0" err="1" smtClean="0"/>
              <a:t>laziness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important</a:t>
            </a:r>
            <a:r>
              <a:rPr lang="it-IT" sz="1800" dirty="0" smtClean="0"/>
              <a:t> </a:t>
            </a:r>
            <a:r>
              <a:rPr lang="it-IT" sz="1800" dirty="0" err="1" smtClean="0"/>
              <a:t>fact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life, and the </a:t>
            </a:r>
            <a:r>
              <a:rPr lang="it-IT" sz="1800" dirty="0" err="1" smtClean="0"/>
              <a:t>observation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representativeness</a:t>
            </a:r>
            <a:r>
              <a:rPr lang="it-IT" sz="1800" dirty="0" smtClean="0"/>
              <a:t> can block the </a:t>
            </a:r>
            <a:r>
              <a:rPr lang="it-IT" sz="1800" dirty="0" err="1" smtClean="0"/>
              <a:t>application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obvious</a:t>
            </a:r>
            <a:r>
              <a:rPr lang="it-IT" sz="1800" dirty="0" smtClean="0"/>
              <a:t> </a:t>
            </a:r>
            <a:r>
              <a:rPr lang="it-IT" sz="1800" dirty="0" err="1" smtClean="0"/>
              <a:t>logical</a:t>
            </a:r>
            <a:r>
              <a:rPr lang="it-IT" sz="1800" dirty="0" smtClean="0"/>
              <a:t> </a:t>
            </a:r>
            <a:r>
              <a:rPr lang="it-IT" sz="1800" dirty="0" err="1" smtClean="0"/>
              <a:t>rule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some interest.” (p. 164)</a:t>
            </a:r>
            <a:endParaRPr lang="it-IT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cap="all" dirty="0" smtClean="0"/>
              <a:t>LA RIVOLUZIONE COGNITIVA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5292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p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9575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9" descr="PET Computer Works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3244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344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Risonanza</a:t>
            </a:r>
            <a:r>
              <a:rPr lang="en-US" dirty="0" smtClean="0"/>
              <a:t> </a:t>
            </a:r>
            <a:r>
              <a:rPr lang="en-US" dirty="0" err="1" smtClean="0"/>
              <a:t>magnetica</a:t>
            </a:r>
            <a:r>
              <a:rPr lang="en-US" dirty="0" smtClean="0"/>
              <a:t> </a:t>
            </a:r>
            <a:r>
              <a:rPr lang="en-US" dirty="0" err="1" smtClean="0"/>
              <a:t>funzionale</a:t>
            </a:r>
            <a:r>
              <a:rPr lang="en-US" dirty="0" smtClean="0"/>
              <a:t> (</a:t>
            </a:r>
            <a:r>
              <a:rPr lang="en-US" dirty="0" err="1" smtClean="0"/>
              <a:t>fMRI</a:t>
            </a:r>
            <a:r>
              <a:rPr lang="en-US" dirty="0" smtClean="0"/>
              <a:t>)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4572000" y="14478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 smtClean="0">
                <a:latin typeface="Garamond" pitchFamily="18" charset="0"/>
              </a:rPr>
              <a:t>Usa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campi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magnetici</a:t>
            </a:r>
            <a:r>
              <a:rPr lang="en-US" sz="2400" dirty="0" smtClean="0">
                <a:latin typeface="Garamond" pitchFamily="18" charset="0"/>
              </a:rPr>
              <a:t> per </a:t>
            </a:r>
            <a:r>
              <a:rPr lang="en-US" sz="2400" dirty="0" err="1" smtClean="0">
                <a:latin typeface="Garamond" pitchFamily="18" charset="0"/>
              </a:rPr>
              <a:t>creare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delle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immagini</a:t>
            </a:r>
            <a:r>
              <a:rPr lang="en-US" sz="2400" dirty="0" smtClean="0">
                <a:latin typeface="Garamond" pitchFamily="18" charset="0"/>
              </a:rPr>
              <a:t> del </a:t>
            </a:r>
            <a:r>
              <a:rPr lang="en-US" sz="2400" dirty="0" err="1" smtClean="0">
                <a:latin typeface="Garamond" pitchFamily="18" charset="0"/>
              </a:rPr>
              <a:t>tessuto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cerebrale</a:t>
            </a:r>
            <a:endParaRPr lang="en-US" sz="2400" dirty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err="1" smtClean="0">
                <a:latin typeface="Garamond" pitchFamily="18" charset="0"/>
              </a:rPr>
              <a:t>misura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segnali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emodinamici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relativi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alla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attività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 err="1" smtClean="0">
                <a:latin typeface="Garamond" pitchFamily="18" charset="0"/>
              </a:rPr>
              <a:t>neuronale</a:t>
            </a:r>
            <a:endParaRPr lang="en-US" sz="2000" dirty="0">
              <a:latin typeface="Garamond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 smtClean="0">
                <a:latin typeface="Garamond" pitchFamily="18" charset="0"/>
              </a:rPr>
              <a:t>Livello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di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ossigenazione</a:t>
            </a:r>
            <a:r>
              <a:rPr lang="en-US" dirty="0" smtClean="0">
                <a:latin typeface="Garamond" pitchFamily="18" charset="0"/>
              </a:rPr>
              <a:t> del </a:t>
            </a:r>
            <a:r>
              <a:rPr lang="en-US" dirty="0" err="1" smtClean="0">
                <a:latin typeface="Garamond" pitchFamily="18" charset="0"/>
              </a:rPr>
              <a:t>sangue</a:t>
            </a:r>
            <a:r>
              <a:rPr lang="en-US" dirty="0" smtClean="0">
                <a:latin typeface="Garamond" pitchFamily="18" charset="0"/>
              </a:rPr>
              <a:t> (</a:t>
            </a:r>
            <a:r>
              <a:rPr lang="en-US" dirty="0">
                <a:latin typeface="Garamond" pitchFamily="18" charset="0"/>
              </a:rPr>
              <a:t>BOLD</a:t>
            </a:r>
            <a:r>
              <a:rPr lang="en-US" dirty="0" smtClean="0">
                <a:latin typeface="Garamond" pitchFamily="18" charset="0"/>
              </a:rPr>
              <a:t>)</a:t>
            </a:r>
            <a:endParaRPr lang="en-US" dirty="0">
              <a:latin typeface="Garamond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Il </a:t>
            </a:r>
            <a:r>
              <a:rPr lang="en-US" dirty="0" err="1" smtClean="0">
                <a:latin typeface="Garamond" pitchFamily="18" charset="0"/>
              </a:rPr>
              <a:t>segnale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di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risonanza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magnetica</a:t>
            </a:r>
            <a:r>
              <a:rPr lang="en-US" dirty="0" smtClean="0">
                <a:latin typeface="Garamond" pitchFamily="18" charset="0"/>
              </a:rPr>
              <a:t> del </a:t>
            </a:r>
            <a:r>
              <a:rPr lang="en-US" dirty="0" err="1" smtClean="0">
                <a:latin typeface="Garamond" pitchFamily="18" charset="0"/>
              </a:rPr>
              <a:t>sangue</a:t>
            </a:r>
            <a:r>
              <a:rPr lang="en-US" dirty="0" smtClean="0">
                <a:latin typeface="Garamond" pitchFamily="18" charset="0"/>
              </a:rPr>
              <a:t> è </a:t>
            </a:r>
            <a:r>
              <a:rPr lang="en-US" dirty="0" err="1" smtClean="0">
                <a:latin typeface="Garamond" pitchFamily="18" charset="0"/>
              </a:rPr>
              <a:t>dipendente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dal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livello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di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ossigenazione</a:t>
            </a:r>
            <a:endParaRPr lang="en-US" dirty="0" smtClean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Garamond" pitchFamily="18" charset="0"/>
              </a:rPr>
              <a:t>Il </a:t>
            </a:r>
            <a:r>
              <a:rPr lang="en-US" sz="2400" dirty="0" err="1" smtClean="0">
                <a:latin typeface="Garamond" pitchFamily="18" charset="0"/>
              </a:rPr>
              <a:t>flusso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sangue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nel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cervello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implica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un’attività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funzionale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609600" y="6400800"/>
            <a:ext cx="3482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Garamond" pitchFamily="18" charset="0"/>
              </a:rPr>
              <a:t>Source: UC Irvine Center for Functional Onco-Imaging</a:t>
            </a:r>
          </a:p>
        </p:txBody>
      </p:sp>
      <p:pic>
        <p:nvPicPr>
          <p:cNvPr id="64517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071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771525"/>
            <a:ext cx="6143625" cy="5057775"/>
          </a:xfrm>
          <a:noFill/>
        </p:spPr>
      </p:pic>
      <p:sp>
        <p:nvSpPr>
          <p:cNvPr id="6758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D7A5C1-1801-4921-89B3-52B35133700E}" type="slidenum">
              <a:rPr lang="it-IT" smtClean="0"/>
              <a:pPr/>
              <a:t>24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29312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umano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primati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neocorteccia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. Il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fatto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molte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strutture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cerebrali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esseri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umani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animali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siano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simili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implica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comportamento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umano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dipende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dall’interazione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regioni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cerebrali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vecchie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” 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quelle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evolutesi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recentemente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884812-B03C-40C5-AE2F-FB27D7403CF7}" type="slidenum">
              <a:rPr lang="it-IT" smtClean="0"/>
              <a:pPr/>
              <a:t>25</a:t>
            </a:fld>
            <a:endParaRPr lang="it-IT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71625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cap="all" dirty="0" smtClean="0"/>
              <a:t>Triune division of brain</a:t>
            </a:r>
          </a:p>
          <a:p>
            <a:pPr algn="ctr">
              <a:buNone/>
            </a:pPr>
            <a:r>
              <a:rPr lang="en-US" sz="1800" b="1" dirty="0" smtClean="0"/>
              <a:t> </a:t>
            </a:r>
            <a:r>
              <a:rPr lang="en-US" sz="1800" dirty="0" smtClean="0"/>
              <a:t>Paul </a:t>
            </a:r>
            <a:r>
              <a:rPr lang="it-IT" sz="1800" dirty="0" err="1" smtClean="0"/>
              <a:t>MacLean</a:t>
            </a:r>
            <a:r>
              <a:rPr lang="it-IT" sz="1800" dirty="0" smtClean="0"/>
              <a:t> (1990)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reptilian brain</a:t>
            </a:r>
            <a:r>
              <a:rPr lang="en-US" sz="2000" dirty="0" smtClean="0"/>
              <a:t>,” which is responsible for basic survival functions, such as breathing, sleeping, eating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mammalian brain</a:t>
            </a:r>
            <a:r>
              <a:rPr lang="en-US" sz="2000" dirty="0" smtClean="0"/>
              <a:t>,” which encompasses neural units associated with social emotions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“</a:t>
            </a:r>
            <a:r>
              <a:rPr lang="en-US" sz="2000" b="1" dirty="0" smtClean="0"/>
              <a:t>hominid</a:t>
            </a:r>
            <a:r>
              <a:rPr lang="en-US" sz="2000" dirty="0" smtClean="0"/>
              <a:t>” brain, which is unique to humans and includes much of our oversized cortex—the thin, folded, layer covering the brain that is responsible for such “higher” functions as language, consciousness and long-term planning</a:t>
            </a:r>
            <a:endParaRPr lang="it-IT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contenuto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GB" sz="1600" b="1" dirty="0" smtClean="0">
                <a:latin typeface="Arial" charset="0"/>
                <a:cs typeface="Arial" charset="0"/>
              </a:rPr>
              <a:t>	Le </a:t>
            </a:r>
            <a:r>
              <a:rPr lang="en-GB" sz="1600" b="1" dirty="0" err="1" smtClean="0">
                <a:latin typeface="Arial" charset="0"/>
                <a:cs typeface="Arial" charset="0"/>
              </a:rPr>
              <a:t>regioni</a:t>
            </a:r>
            <a:r>
              <a:rPr lang="en-GB" sz="1600" b="1" dirty="0" smtClean="0">
                <a:latin typeface="Arial" charset="0"/>
                <a:cs typeface="Arial" charset="0"/>
              </a:rPr>
              <a:t> “</a:t>
            </a:r>
            <a:r>
              <a:rPr lang="en-GB" sz="1600" b="1" dirty="0" err="1" smtClean="0">
                <a:latin typeface="Arial" charset="0"/>
                <a:cs typeface="Arial" charset="0"/>
              </a:rPr>
              <a:t>nuove</a:t>
            </a:r>
            <a:r>
              <a:rPr lang="en-GB" sz="1600" b="1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buFont typeface="Wingdings 3" pitchFamily="18" charset="2"/>
              <a:buNone/>
            </a:pPr>
            <a:endParaRPr lang="en-GB" sz="16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1600" b="1" dirty="0" smtClean="0">
                <a:latin typeface="Arial" charset="0"/>
                <a:cs typeface="Arial" charset="0"/>
              </a:rPr>
              <a:t>	</a:t>
            </a:r>
            <a:r>
              <a:rPr lang="en-GB" sz="1600" b="1" dirty="0" err="1" smtClean="0">
                <a:latin typeface="Arial" charset="0"/>
                <a:cs typeface="Arial" charset="0"/>
              </a:rPr>
              <a:t>Corteccia</a:t>
            </a:r>
            <a:r>
              <a:rPr lang="en-GB" sz="1600" b="1" dirty="0" smtClean="0">
                <a:latin typeface="Arial" charset="0"/>
                <a:cs typeface="Arial" charset="0"/>
              </a:rPr>
              <a:t> </a:t>
            </a:r>
            <a:r>
              <a:rPr lang="en-GB" sz="1600" b="1" dirty="0" err="1" smtClean="0">
                <a:latin typeface="Arial" charset="0"/>
                <a:cs typeface="Arial" charset="0"/>
              </a:rPr>
              <a:t>prefrontale</a:t>
            </a:r>
            <a:r>
              <a:rPr lang="en-GB" sz="1600" dirty="0" smtClean="0">
                <a:latin typeface="Arial" charset="0"/>
                <a:cs typeface="Arial" charset="0"/>
              </a:rPr>
              <a:t>– la </a:t>
            </a:r>
            <a:r>
              <a:rPr lang="en-GB" sz="1600" dirty="0" err="1" smtClean="0">
                <a:latin typeface="Arial" charset="0"/>
                <a:cs typeface="Arial" charset="0"/>
              </a:rPr>
              <a:t>regione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cerebrale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esecutiva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che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elabora</a:t>
            </a:r>
            <a:r>
              <a:rPr lang="en-GB" sz="1600" dirty="0" smtClean="0">
                <a:latin typeface="Arial" charset="0"/>
                <a:cs typeface="Arial" charset="0"/>
              </a:rPr>
              <a:t> inputs </a:t>
            </a:r>
            <a:r>
              <a:rPr lang="en-GB" sz="1600" dirty="0" err="1" smtClean="0">
                <a:latin typeface="Arial" charset="0"/>
                <a:cs typeface="Arial" charset="0"/>
              </a:rPr>
              <a:t>provenienti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da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molte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altre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regioni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cerebrali</a:t>
            </a:r>
            <a:r>
              <a:rPr lang="en-GB" sz="1600" dirty="0" smtClean="0">
                <a:latin typeface="Arial" charset="0"/>
                <a:cs typeface="Arial" charset="0"/>
              </a:rPr>
              <a:t> e </a:t>
            </a:r>
            <a:r>
              <a:rPr lang="en-GB" sz="1600" dirty="0" err="1" smtClean="0">
                <a:latin typeface="Arial" charset="0"/>
                <a:cs typeface="Arial" charset="0"/>
              </a:rPr>
              <a:t>regola</a:t>
            </a:r>
            <a:r>
              <a:rPr lang="en-GB" sz="1600" dirty="0" smtClean="0">
                <a:latin typeface="Arial" charset="0"/>
                <a:cs typeface="Arial" charset="0"/>
              </a:rPr>
              <a:t> la </a:t>
            </a:r>
            <a:r>
              <a:rPr lang="en-GB" sz="1600" dirty="0" err="1" smtClean="0">
                <a:latin typeface="Arial" charset="0"/>
                <a:cs typeface="Arial" charset="0"/>
              </a:rPr>
              <a:t>pianificazione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dei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comportamento</a:t>
            </a:r>
            <a:r>
              <a:rPr lang="en-GB" sz="1600" dirty="0" smtClean="0">
                <a:latin typeface="Arial" charset="0"/>
                <a:cs typeface="Arial" charset="0"/>
              </a:rPr>
              <a:t>. La </a:t>
            </a:r>
            <a:r>
              <a:rPr lang="en-GB" sz="1600" dirty="0" err="1" smtClean="0">
                <a:latin typeface="Arial" charset="0"/>
                <a:cs typeface="Arial" charset="0"/>
              </a:rPr>
              <a:t>corteccia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prefrontale</a:t>
            </a:r>
            <a:r>
              <a:rPr lang="en-GB" sz="1600" dirty="0" smtClean="0">
                <a:latin typeface="Arial" charset="0"/>
                <a:cs typeface="Arial" charset="0"/>
              </a:rPr>
              <a:t> è la </a:t>
            </a:r>
            <a:r>
              <a:rPr lang="en-GB" sz="1600" dirty="0" err="1" smtClean="0">
                <a:latin typeface="Arial" charset="0"/>
                <a:cs typeface="Arial" charset="0"/>
              </a:rPr>
              <a:t>regione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maggiormente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cresciuta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nel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corso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dell’evoluzione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umana</a:t>
            </a:r>
            <a:r>
              <a:rPr lang="en-GB" sz="1600" dirty="0" smtClean="0">
                <a:latin typeface="Arial" charset="0"/>
                <a:cs typeface="Arial" charset="0"/>
              </a:rPr>
              <a:t> e </a:t>
            </a:r>
            <a:r>
              <a:rPr lang="en-GB" sz="1600" dirty="0" err="1" smtClean="0">
                <a:latin typeface="Arial" charset="0"/>
                <a:cs typeface="Arial" charset="0"/>
              </a:rPr>
              <a:t>che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quindi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differenzia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maggiormente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dai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primati</a:t>
            </a:r>
            <a:r>
              <a:rPr lang="en-GB" sz="1600" dirty="0" smtClean="0">
                <a:latin typeface="Arial" charset="0"/>
                <a:cs typeface="Arial" charset="0"/>
              </a:rPr>
              <a:t>.</a:t>
            </a:r>
            <a:endParaRPr lang="it-IT" sz="1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1600" dirty="0" smtClean="0">
                <a:latin typeface="Arial" charset="0"/>
                <a:cs typeface="Arial" charset="0"/>
              </a:rPr>
              <a:t> 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1600" dirty="0" smtClean="0">
                <a:latin typeface="Arial" charset="0"/>
                <a:cs typeface="Arial" charset="0"/>
              </a:rPr>
              <a:t>	</a:t>
            </a:r>
            <a:r>
              <a:rPr lang="en-GB" sz="1600" b="1" dirty="0" smtClean="0">
                <a:latin typeface="Arial" charset="0"/>
                <a:cs typeface="Arial" charset="0"/>
              </a:rPr>
              <a:t>Le </a:t>
            </a:r>
            <a:r>
              <a:rPr lang="en-GB" sz="1600" b="1" dirty="0" err="1" smtClean="0">
                <a:latin typeface="Arial" charset="0"/>
                <a:cs typeface="Arial" charset="0"/>
              </a:rPr>
              <a:t>regioni</a:t>
            </a:r>
            <a:r>
              <a:rPr lang="en-GB" sz="1600" b="1" dirty="0" smtClean="0">
                <a:latin typeface="Arial" charset="0"/>
                <a:cs typeface="Arial" charset="0"/>
              </a:rPr>
              <a:t> “</a:t>
            </a:r>
            <a:r>
              <a:rPr lang="en-GB" sz="1600" b="1" dirty="0" err="1" smtClean="0">
                <a:latin typeface="Arial" charset="0"/>
                <a:cs typeface="Arial" charset="0"/>
              </a:rPr>
              <a:t>vecchie</a:t>
            </a:r>
            <a:r>
              <a:rPr lang="en-GB" sz="1600" b="1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buFont typeface="Wingdings 3" pitchFamily="18" charset="2"/>
              <a:buNone/>
            </a:pPr>
            <a:endParaRPr lang="en-GB" sz="16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1600" b="1" dirty="0" smtClean="0">
                <a:latin typeface="Arial" charset="0"/>
                <a:cs typeface="Arial" charset="0"/>
              </a:rPr>
              <a:t>	</a:t>
            </a:r>
            <a:r>
              <a:rPr lang="en-GB" sz="1600" b="1" dirty="0" err="1" smtClean="0">
                <a:latin typeface="Arial" charset="0"/>
                <a:cs typeface="Arial" charset="0"/>
              </a:rPr>
              <a:t>Sistema</a:t>
            </a:r>
            <a:r>
              <a:rPr lang="en-GB" sz="1600" b="1" dirty="0" smtClean="0">
                <a:latin typeface="Arial" charset="0"/>
                <a:cs typeface="Arial" charset="0"/>
              </a:rPr>
              <a:t> </a:t>
            </a:r>
            <a:r>
              <a:rPr lang="en-GB" sz="1600" b="1" dirty="0" err="1" smtClean="0">
                <a:latin typeface="Arial" charset="0"/>
                <a:cs typeface="Arial" charset="0"/>
              </a:rPr>
              <a:t>limbico</a:t>
            </a:r>
            <a:r>
              <a:rPr lang="en-GB" sz="1600" b="1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che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rappresenta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l’area</a:t>
            </a:r>
            <a:r>
              <a:rPr lang="en-GB" sz="1600" dirty="0" smtClean="0">
                <a:latin typeface="Arial" charset="0"/>
                <a:cs typeface="Arial" charset="0"/>
              </a:rPr>
              <a:t> dove </a:t>
            </a:r>
            <a:r>
              <a:rPr lang="en-GB" sz="1600" dirty="0" err="1" smtClean="0">
                <a:latin typeface="Arial" charset="0"/>
                <a:cs typeface="Arial" charset="0"/>
              </a:rPr>
              <a:t>si</a:t>
            </a:r>
            <a:r>
              <a:rPr lang="en-GB" sz="1600" dirty="0" smtClean="0">
                <a:latin typeface="Arial" charset="0"/>
                <a:cs typeface="Arial" charset="0"/>
              </a:rPr>
              <a:t> </a:t>
            </a:r>
            <a:r>
              <a:rPr lang="en-GB" sz="1600" dirty="0" err="1" smtClean="0">
                <a:latin typeface="Arial" charset="0"/>
                <a:cs typeface="Arial" charset="0"/>
              </a:rPr>
              <a:t>generano</a:t>
            </a:r>
            <a:r>
              <a:rPr lang="en-GB" sz="1600" dirty="0" smtClean="0">
                <a:latin typeface="Arial" charset="0"/>
                <a:cs typeface="Arial" charset="0"/>
              </a:rPr>
              <a:t> le </a:t>
            </a:r>
            <a:r>
              <a:rPr lang="en-GB" sz="1600" dirty="0" err="1" smtClean="0">
                <a:latin typeface="Arial" charset="0"/>
                <a:cs typeface="Arial" charset="0"/>
              </a:rPr>
              <a:t>emozioni</a:t>
            </a:r>
            <a:endParaRPr lang="en-GB" sz="16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b="1" dirty="0" err="1" smtClean="0">
                <a:latin typeface="Arial" charset="0"/>
                <a:cs typeface="Arial" charset="0"/>
              </a:rPr>
              <a:t>Amygdala</a:t>
            </a:r>
            <a:r>
              <a:rPr lang="en-US" sz="1600" b="1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svolge</a:t>
            </a:r>
            <a:r>
              <a:rPr lang="en-US" sz="1600" dirty="0" smtClean="0">
                <a:latin typeface="Arial" charset="0"/>
                <a:cs typeface="Arial" charset="0"/>
              </a:rPr>
              <a:t> un </a:t>
            </a:r>
            <a:r>
              <a:rPr lang="en-US" sz="1600" dirty="0" err="1" smtClean="0">
                <a:latin typeface="Arial" charset="0"/>
                <a:cs typeface="Arial" charset="0"/>
              </a:rPr>
              <a:t>ruolo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importante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nella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mediazione</a:t>
            </a:r>
            <a:r>
              <a:rPr lang="en-US" sz="1600" dirty="0" smtClean="0">
                <a:latin typeface="Arial" charset="0"/>
                <a:cs typeface="Arial" charset="0"/>
              </a:rPr>
              <a:t> e </a:t>
            </a:r>
            <a:r>
              <a:rPr lang="en-US" sz="1600" dirty="0" err="1" smtClean="0">
                <a:latin typeface="Arial" charset="0"/>
                <a:cs typeface="Arial" charset="0"/>
              </a:rPr>
              <a:t>nel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controllo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delle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più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importanti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attività</a:t>
            </a:r>
            <a:r>
              <a:rPr lang="en-US" sz="1600" dirty="0" smtClean="0">
                <a:latin typeface="Arial" charset="0"/>
                <a:cs typeface="Arial" charset="0"/>
              </a:rPr>
              <a:t> emotive </a:t>
            </a:r>
            <a:r>
              <a:rPr lang="en-US" sz="1600" dirty="0" err="1" smtClean="0">
                <a:latin typeface="Arial" charset="0"/>
                <a:cs typeface="Arial" charset="0"/>
              </a:rPr>
              <a:t>quali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l’amicizia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l’amore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l’affetto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l’espressione</a:t>
            </a:r>
            <a:r>
              <a:rPr lang="en-US" sz="1600" dirty="0" smtClean="0">
                <a:latin typeface="Arial" charset="0"/>
                <a:cs typeface="Arial" charset="0"/>
              </a:rPr>
              <a:t> e </a:t>
            </a:r>
            <a:r>
              <a:rPr lang="en-US" sz="1600" dirty="0" err="1" smtClean="0">
                <a:latin typeface="Arial" charset="0"/>
                <a:cs typeface="Arial" charset="0"/>
              </a:rPr>
              <a:t>soprattutto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nella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paura</a:t>
            </a:r>
            <a:r>
              <a:rPr lang="en-US" sz="1600" dirty="0" smtClean="0">
                <a:latin typeface="Arial" charset="0"/>
                <a:cs typeface="Arial" charset="0"/>
              </a:rPr>
              <a:t>, la </a:t>
            </a:r>
            <a:r>
              <a:rPr lang="en-US" sz="1600" dirty="0" err="1" smtClean="0">
                <a:latin typeface="Arial" charset="0"/>
                <a:cs typeface="Arial" charset="0"/>
              </a:rPr>
              <a:t>rabbia</a:t>
            </a:r>
            <a:r>
              <a:rPr lang="en-US" sz="1600" dirty="0" smtClean="0">
                <a:latin typeface="Arial" charset="0"/>
                <a:cs typeface="Arial" charset="0"/>
              </a:rPr>
              <a:t> e </a:t>
            </a:r>
            <a:r>
              <a:rPr lang="en-US" sz="1600" dirty="0" err="1" smtClean="0">
                <a:latin typeface="Arial" charset="0"/>
                <a:cs typeface="Arial" charset="0"/>
              </a:rPr>
              <a:t>l’aggressività</a:t>
            </a:r>
            <a:r>
              <a:rPr lang="en-US" sz="1600" dirty="0" smtClean="0">
                <a:latin typeface="Arial" charset="0"/>
                <a:cs typeface="Arial" charset="0"/>
              </a:rPr>
              <a:t>. E’ </a:t>
            </a:r>
            <a:r>
              <a:rPr lang="en-US" sz="1600" dirty="0" err="1" smtClean="0">
                <a:latin typeface="Arial" charset="0"/>
                <a:cs typeface="Arial" charset="0"/>
              </a:rPr>
              <a:t>anche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un’area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cerebrale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importante</a:t>
            </a:r>
            <a:r>
              <a:rPr lang="en-US" sz="1600" dirty="0" smtClean="0">
                <a:latin typeface="Arial" charset="0"/>
                <a:cs typeface="Arial" charset="0"/>
              </a:rPr>
              <a:t> per </a:t>
            </a:r>
            <a:r>
              <a:rPr lang="en-US" sz="1600" dirty="0" err="1" smtClean="0">
                <a:latin typeface="Arial" charset="0"/>
                <a:cs typeface="Arial" charset="0"/>
              </a:rPr>
              <a:t>l’identificazione</a:t>
            </a:r>
            <a:r>
              <a:rPr lang="en-US" sz="1600" dirty="0" smtClean="0">
                <a:latin typeface="Arial" charset="0"/>
                <a:cs typeface="Arial" charset="0"/>
              </a:rPr>
              <a:t> del </a:t>
            </a:r>
            <a:r>
              <a:rPr lang="en-US" sz="1600" dirty="0" err="1" smtClean="0">
                <a:latin typeface="Arial" charset="0"/>
                <a:cs typeface="Arial" charset="0"/>
              </a:rPr>
              <a:t>pericolo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b="1" dirty="0" smtClean="0">
                <a:latin typeface="Arial" charset="0"/>
                <a:cs typeface="Arial" charset="0"/>
              </a:rPr>
              <a:t>Hippocampus</a:t>
            </a:r>
            <a:r>
              <a:rPr lang="en-US" sz="1600" dirty="0" smtClean="0">
                <a:latin typeface="Arial" charset="0"/>
                <a:cs typeface="Arial" charset="0"/>
              </a:rPr>
              <a:t> è </a:t>
            </a:r>
            <a:r>
              <a:rPr lang="en-US" sz="1600" dirty="0" err="1" smtClean="0">
                <a:latin typeface="Arial" charset="0"/>
                <a:cs typeface="Arial" charset="0"/>
              </a:rPr>
              <a:t>coinvolto</a:t>
            </a:r>
            <a:r>
              <a:rPr lang="en-US" sz="1600" dirty="0" smtClean="0">
                <a:latin typeface="Arial" charset="0"/>
                <a:cs typeface="Arial" charset="0"/>
              </a:rPr>
              <a:t> in </a:t>
            </a:r>
            <a:r>
              <a:rPr lang="en-US" sz="1600" dirty="0" err="1" smtClean="0">
                <a:latin typeface="Arial" charset="0"/>
                <a:cs typeface="Arial" charset="0"/>
              </a:rPr>
              <a:t>particolare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nelle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attività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della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memoria</a:t>
            </a:r>
            <a:r>
              <a:rPr lang="en-US" sz="1600" dirty="0" smtClean="0">
                <a:latin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cs typeface="Arial" charset="0"/>
              </a:rPr>
              <a:t>lungo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termine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b="1" dirty="0" smtClean="0">
                <a:latin typeface="Arial" charset="0"/>
                <a:cs typeface="Arial" charset="0"/>
              </a:rPr>
              <a:t>Hypothalamus </a:t>
            </a:r>
            <a:r>
              <a:rPr lang="en-US" sz="1600" dirty="0" smtClean="0">
                <a:latin typeface="Arial" charset="0"/>
                <a:cs typeface="Arial" charset="0"/>
              </a:rPr>
              <a:t>è </a:t>
            </a:r>
            <a:r>
              <a:rPr lang="en-US" sz="1600" dirty="0" err="1" smtClean="0">
                <a:latin typeface="Arial" charset="0"/>
                <a:cs typeface="Arial" charset="0"/>
              </a:rPr>
              <a:t>rilevante</a:t>
            </a:r>
            <a:r>
              <a:rPr lang="en-US" sz="1600" dirty="0" smtClean="0">
                <a:latin typeface="Arial" charset="0"/>
                <a:cs typeface="Arial" charset="0"/>
              </a:rPr>
              <a:t> per </a:t>
            </a:r>
            <a:r>
              <a:rPr lang="en-US" sz="1600" dirty="0" err="1" smtClean="0">
                <a:latin typeface="Arial" charset="0"/>
                <a:cs typeface="Arial" charset="0"/>
              </a:rPr>
              <a:t>il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comportamento</a:t>
            </a:r>
            <a:r>
              <a:rPr lang="en-US" sz="1600" dirty="0" smtClean="0">
                <a:latin typeface="Arial" charset="0"/>
                <a:cs typeface="Arial" charset="0"/>
              </a:rPr>
              <a:t> “</a:t>
            </a:r>
            <a:r>
              <a:rPr lang="en-US" sz="1600" dirty="0" err="1" smtClean="0">
                <a:latin typeface="Arial" charset="0"/>
                <a:cs typeface="Arial" charset="0"/>
              </a:rPr>
              <a:t>motivato</a:t>
            </a:r>
            <a:r>
              <a:rPr lang="en-US" sz="1600" dirty="0" smtClean="0">
                <a:latin typeface="Arial" charset="0"/>
                <a:cs typeface="Arial" charset="0"/>
              </a:rPr>
              <a:t>” </a:t>
            </a:r>
            <a:r>
              <a:rPr lang="en-US" sz="1600" dirty="0" err="1" smtClean="0">
                <a:latin typeface="Arial" charset="0"/>
                <a:cs typeface="Arial" charset="0"/>
              </a:rPr>
              <a:t>quale</a:t>
            </a:r>
            <a:r>
              <a:rPr lang="en-US" sz="1600" dirty="0" smtClean="0">
                <a:latin typeface="Arial" charset="0"/>
                <a:cs typeface="Arial" charset="0"/>
              </a:rPr>
              <a:t> la </a:t>
            </a:r>
            <a:r>
              <a:rPr lang="en-US" sz="1600" dirty="0" err="1" smtClean="0">
                <a:latin typeface="Arial" charset="0"/>
                <a:cs typeface="Arial" charset="0"/>
              </a:rPr>
              <a:t>regolazione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termica</a:t>
            </a:r>
            <a:r>
              <a:rPr lang="en-US" sz="1600" dirty="0" smtClean="0">
                <a:latin typeface="Arial" charset="0"/>
                <a:cs typeface="Arial" charset="0"/>
              </a:rPr>
              <a:t>, la </a:t>
            </a:r>
            <a:r>
              <a:rPr lang="en-US" sz="1600" dirty="0" err="1" smtClean="0">
                <a:latin typeface="Arial" charset="0"/>
                <a:cs typeface="Arial" charset="0"/>
              </a:rPr>
              <a:t>sessualità</a:t>
            </a:r>
            <a:r>
              <a:rPr lang="en-US" sz="1600" dirty="0" smtClean="0">
                <a:latin typeface="Arial" charset="0"/>
                <a:cs typeface="Arial" charset="0"/>
              </a:rPr>
              <a:t>, la </a:t>
            </a:r>
            <a:r>
              <a:rPr lang="en-US" sz="1600" dirty="0" err="1" smtClean="0">
                <a:latin typeface="Arial" charset="0"/>
                <a:cs typeface="Arial" charset="0"/>
              </a:rPr>
              <a:t>combattività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l’appetito</a:t>
            </a:r>
            <a:r>
              <a:rPr lang="en-US" sz="1600" dirty="0" smtClean="0">
                <a:latin typeface="Arial" charset="0"/>
                <a:cs typeface="Arial" charset="0"/>
              </a:rPr>
              <a:t> e la </a:t>
            </a:r>
            <a:r>
              <a:rPr lang="en-US" sz="1600" dirty="0" err="1" smtClean="0">
                <a:latin typeface="Arial" charset="0"/>
                <a:cs typeface="Arial" charset="0"/>
              </a:rPr>
              <a:t>sete</a:t>
            </a:r>
            <a:r>
              <a:rPr lang="en-US" sz="1600" dirty="0" smtClean="0">
                <a:latin typeface="Arial" charset="0"/>
                <a:cs typeface="Arial" charset="0"/>
              </a:rPr>
              <a:t> e </a:t>
            </a:r>
            <a:r>
              <a:rPr lang="en-US" sz="1600" dirty="0" err="1" smtClean="0">
                <a:latin typeface="Arial" charset="0"/>
                <a:cs typeface="Arial" charset="0"/>
              </a:rPr>
              <a:t>nei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comportamenti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emotivi</a:t>
            </a:r>
            <a:r>
              <a:rPr lang="en-US" sz="1600" dirty="0" smtClean="0">
                <a:latin typeface="Arial" charset="0"/>
                <a:cs typeface="Arial" charset="0"/>
              </a:rPr>
              <a:t> in </a:t>
            </a:r>
            <a:r>
              <a:rPr lang="en-US" sz="1600" dirty="0" err="1" smtClean="0">
                <a:latin typeface="Arial" charset="0"/>
                <a:cs typeface="Arial" charset="0"/>
              </a:rPr>
              <a:t>generale</a:t>
            </a:r>
            <a:r>
              <a:rPr lang="en-US" sz="16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/>
            <a:endParaRPr lang="it-IT" dirty="0" smtClean="0"/>
          </a:p>
        </p:txBody>
      </p:sp>
      <p:sp>
        <p:nvSpPr>
          <p:cNvPr id="6963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316DCCC-45C8-42E3-821F-FF20D668639C}" type="slidenum">
              <a:rPr lang="it-IT" smtClean="0"/>
              <a:pPr/>
              <a:t>27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brai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8338" y="600075"/>
            <a:ext cx="7546975" cy="5472113"/>
          </a:xfrm>
          <a:noFill/>
        </p:spPr>
      </p:pic>
      <p:sp>
        <p:nvSpPr>
          <p:cNvPr id="7065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16D4A61-5CCE-49DD-B8EA-9E5E2892CA55}" type="slidenum">
              <a:rPr lang="it-IT" smtClean="0"/>
              <a:pPr/>
              <a:t>28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j0321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58863"/>
            <a:ext cx="74676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Line 5"/>
          <p:cNvSpPr>
            <a:spLocks noChangeShapeType="1"/>
          </p:cNvSpPr>
          <p:nvPr/>
        </p:nvSpPr>
        <p:spPr bwMode="auto">
          <a:xfrm flipH="1">
            <a:off x="5105400" y="1447800"/>
            <a:ext cx="2057400" cy="1447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4" name="Line 6"/>
          <p:cNvSpPr>
            <a:spLocks noChangeShapeType="1"/>
          </p:cNvSpPr>
          <p:nvPr/>
        </p:nvSpPr>
        <p:spPr bwMode="auto">
          <a:xfrm>
            <a:off x="2971800" y="1524000"/>
            <a:ext cx="1752600" cy="1981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 flipH="1" flipV="1">
            <a:off x="4953000" y="3733800"/>
            <a:ext cx="19050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6" name="Line 8"/>
          <p:cNvSpPr>
            <a:spLocks noChangeShapeType="1"/>
          </p:cNvSpPr>
          <p:nvPr/>
        </p:nvSpPr>
        <p:spPr bwMode="auto">
          <a:xfrm flipH="1" flipV="1">
            <a:off x="4876800" y="4686300"/>
            <a:ext cx="1828800" cy="2667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 flipV="1">
            <a:off x="2209800" y="4953000"/>
            <a:ext cx="152400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8" name="Line 10"/>
          <p:cNvSpPr>
            <a:spLocks noChangeShapeType="1"/>
          </p:cNvSpPr>
          <p:nvPr/>
        </p:nvSpPr>
        <p:spPr bwMode="auto">
          <a:xfrm flipH="1" flipV="1">
            <a:off x="4343400" y="5562600"/>
            <a:ext cx="1143000" cy="76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89" name="Line 11"/>
          <p:cNvSpPr>
            <a:spLocks noChangeShapeType="1"/>
          </p:cNvSpPr>
          <p:nvPr/>
        </p:nvSpPr>
        <p:spPr bwMode="auto">
          <a:xfrm flipV="1">
            <a:off x="2057400" y="3810000"/>
            <a:ext cx="205740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2133600" y="2209800"/>
            <a:ext cx="1981200" cy="14478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6629400" y="4724400"/>
            <a:ext cx="914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Pons</a:t>
            </a:r>
          </a:p>
        </p:txBody>
      </p:sp>
      <p:sp>
        <p:nvSpPr>
          <p:cNvPr id="71692" name="Text Box 14"/>
          <p:cNvSpPr txBox="1">
            <a:spLocks noChangeArrowheads="1"/>
          </p:cNvSpPr>
          <p:nvPr/>
        </p:nvSpPr>
        <p:spPr bwMode="auto">
          <a:xfrm>
            <a:off x="5486400" y="548640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Spinal Cord</a:t>
            </a:r>
          </a:p>
        </p:txBody>
      </p:sp>
      <p:sp>
        <p:nvSpPr>
          <p:cNvPr id="71693" name="Text Box 15"/>
          <p:cNvSpPr txBox="1">
            <a:spLocks noChangeArrowheads="1"/>
          </p:cNvSpPr>
          <p:nvPr/>
        </p:nvSpPr>
        <p:spPr bwMode="auto">
          <a:xfrm>
            <a:off x="914400" y="5257800"/>
            <a:ext cx="1333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Cerebellum</a:t>
            </a:r>
          </a:p>
        </p:txBody>
      </p:sp>
      <p:sp>
        <p:nvSpPr>
          <p:cNvPr id="71694" name="Text Box 16"/>
          <p:cNvSpPr txBox="1">
            <a:spLocks noChangeArrowheads="1"/>
          </p:cNvSpPr>
          <p:nvPr/>
        </p:nvSpPr>
        <p:spPr bwMode="auto">
          <a:xfrm>
            <a:off x="990600" y="4114800"/>
            <a:ext cx="1181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Amygdala</a:t>
            </a:r>
          </a:p>
        </p:txBody>
      </p:sp>
      <p:sp>
        <p:nvSpPr>
          <p:cNvPr id="71695" name="Text Box 17"/>
          <p:cNvSpPr txBox="1">
            <a:spLocks noChangeArrowheads="1"/>
          </p:cNvSpPr>
          <p:nvPr/>
        </p:nvSpPr>
        <p:spPr bwMode="auto">
          <a:xfrm>
            <a:off x="2209800" y="1295400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Thalamus</a:t>
            </a:r>
          </a:p>
        </p:txBody>
      </p:sp>
      <p:sp>
        <p:nvSpPr>
          <p:cNvPr id="71696" name="Text Box 18"/>
          <p:cNvSpPr txBox="1">
            <a:spLocks noChangeArrowheads="1"/>
          </p:cNvSpPr>
          <p:nvPr/>
        </p:nvSpPr>
        <p:spPr bwMode="auto">
          <a:xfrm>
            <a:off x="6629400" y="3657600"/>
            <a:ext cx="1524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Hypothalamus</a:t>
            </a:r>
          </a:p>
        </p:txBody>
      </p:sp>
      <p:sp>
        <p:nvSpPr>
          <p:cNvPr id="71697" name="Line 19"/>
          <p:cNvSpPr>
            <a:spLocks noChangeShapeType="1"/>
          </p:cNvSpPr>
          <p:nvPr/>
        </p:nvSpPr>
        <p:spPr bwMode="auto">
          <a:xfrm flipH="1">
            <a:off x="4648200" y="1524000"/>
            <a:ext cx="304800" cy="9906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698" name="Text Box 20"/>
          <p:cNvSpPr txBox="1">
            <a:spLocks noChangeArrowheads="1"/>
          </p:cNvSpPr>
          <p:nvPr/>
        </p:nvSpPr>
        <p:spPr bwMode="auto">
          <a:xfrm>
            <a:off x="914400" y="1828800"/>
            <a:ext cx="1524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Garamond" pitchFamily="18" charset="0"/>
              </a:rPr>
              <a:t>Hippocampal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Garamond" pitchFamily="18" charset="0"/>
              </a:rPr>
              <a:t>Formation</a:t>
            </a:r>
          </a:p>
        </p:txBody>
      </p:sp>
      <p:sp>
        <p:nvSpPr>
          <p:cNvPr id="71699" name="Text Box 21"/>
          <p:cNvSpPr txBox="1">
            <a:spLocks noChangeArrowheads="1"/>
          </p:cNvSpPr>
          <p:nvPr/>
        </p:nvSpPr>
        <p:spPr bwMode="auto">
          <a:xfrm>
            <a:off x="7010400" y="2057400"/>
            <a:ext cx="1219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Corpus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Callosum</a:t>
            </a:r>
          </a:p>
        </p:txBody>
      </p:sp>
      <p:sp>
        <p:nvSpPr>
          <p:cNvPr id="71700" name="Text Box 22"/>
          <p:cNvSpPr txBox="1">
            <a:spLocks noChangeArrowheads="1"/>
          </p:cNvSpPr>
          <p:nvPr/>
        </p:nvSpPr>
        <p:spPr bwMode="auto">
          <a:xfrm>
            <a:off x="4357688" y="1214438"/>
            <a:ext cx="1905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Cingulate Gyrus</a:t>
            </a:r>
          </a:p>
        </p:txBody>
      </p:sp>
      <p:sp>
        <p:nvSpPr>
          <p:cNvPr id="71701" name="Text Box 23"/>
          <p:cNvSpPr txBox="1">
            <a:spLocks noChangeArrowheads="1"/>
          </p:cNvSpPr>
          <p:nvPr/>
        </p:nvSpPr>
        <p:spPr bwMode="auto">
          <a:xfrm>
            <a:off x="7010400" y="12192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Garamond" pitchFamily="18" charset="0"/>
              </a:rPr>
              <a:t>Striatum</a:t>
            </a:r>
          </a:p>
        </p:txBody>
      </p:sp>
      <p:sp>
        <p:nvSpPr>
          <p:cNvPr id="71702" name="Line 24"/>
          <p:cNvSpPr>
            <a:spLocks noChangeShapeType="1"/>
          </p:cNvSpPr>
          <p:nvPr/>
        </p:nvSpPr>
        <p:spPr bwMode="auto">
          <a:xfrm flipH="1">
            <a:off x="5486400" y="2286000"/>
            <a:ext cx="1600200" cy="7318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1703" name="Rectangle 25"/>
          <p:cNvSpPr>
            <a:spLocks noChangeArrowheads="1"/>
          </p:cNvSpPr>
          <p:nvPr/>
        </p:nvSpPr>
        <p:spPr bwMode="auto">
          <a:xfrm>
            <a:off x="457200" y="214313"/>
            <a:ext cx="822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Sistema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limbico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4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184576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it-IT" sz="2400" b="1" dirty="0" smtClean="0"/>
          </a:p>
          <a:p>
            <a:pPr>
              <a:spcBef>
                <a:spcPct val="0"/>
              </a:spcBef>
            </a:pPr>
            <a:r>
              <a:rPr lang="it-IT" sz="2400" b="1" dirty="0" smtClean="0"/>
              <a:t>Disponibilità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Availability</a:t>
            </a:r>
            <a:r>
              <a:rPr lang="it-IT" sz="2400" b="1" dirty="0" smtClean="0"/>
              <a:t>)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Gli investitori stimano la probabilità di eventi futuri sulla base di eventi simili accaduti nel </a:t>
            </a:r>
            <a:r>
              <a:rPr lang="it-IT" sz="2400" dirty="0" smtClean="0"/>
              <a:t>passato</a:t>
            </a:r>
          </a:p>
          <a:p>
            <a:r>
              <a:rPr lang="it-IT" sz="2400" b="1" dirty="0" smtClean="0"/>
              <a:t>Rappresentatività (</a:t>
            </a:r>
            <a:r>
              <a:rPr lang="it-IT" sz="2400" b="1" dirty="0" err="1" smtClean="0"/>
              <a:t>Representiveness</a:t>
            </a:r>
            <a:r>
              <a:rPr lang="it-IT" sz="2400" b="1" dirty="0" smtClean="0"/>
              <a:t>)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Gli investitori fanno congetture e prendono decisioni sulla base di analogie e stereotipi</a:t>
            </a:r>
          </a:p>
          <a:p>
            <a:r>
              <a:rPr lang="it-IT" sz="2400" b="1" dirty="0" smtClean="0"/>
              <a:t>Ancoraggio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Anchoring</a:t>
            </a:r>
            <a:r>
              <a:rPr lang="it-IT" sz="2400" b="1" dirty="0" smtClean="0"/>
              <a:t>)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Gli investitori costruiscono le proprie stime sulla base di punti di riferimento iniziali</a:t>
            </a:r>
          </a:p>
          <a:p>
            <a:r>
              <a:rPr lang="en-US" sz="2400" b="1" dirty="0" err="1" smtClean="0"/>
              <a:t>Eccesso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fiducia</a:t>
            </a:r>
            <a:r>
              <a:rPr lang="en-US" sz="2400" b="1" dirty="0" smtClean="0"/>
              <a:t> (Overconfidence)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investitori</a:t>
            </a:r>
            <a:r>
              <a:rPr lang="en-US" sz="2400" dirty="0" smtClean="0"/>
              <a:t> </a:t>
            </a:r>
            <a:r>
              <a:rPr lang="en-US" sz="2400" dirty="0" err="1" smtClean="0"/>
              <a:t>sovrastimano</a:t>
            </a:r>
            <a:r>
              <a:rPr lang="en-US" sz="2400" dirty="0" smtClean="0"/>
              <a:t> </a:t>
            </a:r>
            <a:r>
              <a:rPr lang="en-US" sz="2400" dirty="0" err="1" smtClean="0"/>
              <a:t>l’informazione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privata</a:t>
            </a:r>
            <a:endParaRPr lang="it-IT" sz="24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smtClean="0">
                <a:solidFill>
                  <a:srgbClr val="002060"/>
                </a:solidFill>
              </a:rPr>
              <a:t>Pars </a:t>
            </a:r>
            <a:r>
              <a:rPr lang="en-GB" sz="3700" dirty="0" err="1" smtClean="0">
                <a:solidFill>
                  <a:srgbClr val="002060"/>
                </a:solidFill>
              </a:rPr>
              <a:t>Destruens</a:t>
            </a:r>
            <a:r>
              <a:rPr lang="en-GB" sz="3700" dirty="0" smtClean="0">
                <a:solidFill>
                  <a:srgbClr val="002060"/>
                </a:solidFill>
              </a:rPr>
              <a:t> – Le </a:t>
            </a:r>
            <a:r>
              <a:rPr lang="en-GB" sz="3700" dirty="0" err="1" smtClean="0">
                <a:solidFill>
                  <a:srgbClr val="002060"/>
                </a:solidFill>
              </a:rPr>
              <a:t>Euristiche</a:t>
            </a:r>
            <a:endParaRPr lang="it-IT" sz="3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idx="1"/>
          </p:nvPr>
        </p:nvSpPr>
        <p:spPr>
          <a:xfrm>
            <a:off x="571500" y="4138950"/>
            <a:ext cx="8072438" cy="2031325"/>
          </a:xfrm>
        </p:spPr>
        <p:txBody>
          <a:bodyPr anchor="ctr">
            <a:spAutoFit/>
          </a:bodyPr>
          <a:lstStyle/>
          <a:p>
            <a:pPr marL="0"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Quadrante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 I –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decidere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se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stipulare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un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muto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per la casa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paragonando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rate future e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anticipi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presenti</a:t>
            </a:r>
            <a:endParaRPr lang="it-IT" sz="11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Quadrante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II –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fingere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un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comportamento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per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evocare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un’emozione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(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usato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dagli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attori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)</a:t>
            </a:r>
            <a:endParaRPr lang="it-IT" sz="11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Quadrant III –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governa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il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movimento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automatico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degli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occhi</a:t>
            </a:r>
            <a:endParaRPr lang="en-GB" sz="1800" dirty="0" smtClean="0"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marL="0"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Quadrant IV –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spiega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le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reazioni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difesa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fisica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di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fronte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a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una</a:t>
            </a:r>
            <a:r>
              <a:rPr lang="en-GB" sz="1800" dirty="0" smtClean="0"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imes New Roman" pitchFamily="18" charset="0"/>
                <a:cs typeface="Arial" charset="0"/>
              </a:rPr>
              <a:t>minaccia</a:t>
            </a:r>
            <a:endParaRPr lang="en-GB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342900" eaLnBrk="1" hangingPunct="1">
              <a:spcBef>
                <a:spcPct val="0"/>
              </a:spcBef>
              <a:buFontTx/>
              <a:buNone/>
            </a:pPr>
            <a:endParaRPr lang="en-GB" sz="18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270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522C731-ADBA-4AC9-B6D7-9CD951E6A8A8}" type="slidenum">
              <a:rPr lang="it-IT" smtClean="0"/>
              <a:pPr/>
              <a:t>30</a:t>
            </a:fld>
            <a:endParaRPr lang="it-IT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000125" y="785813"/>
          <a:ext cx="6715171" cy="3048000"/>
        </p:xfrm>
        <a:graphic>
          <a:graphicData uri="http://schemas.openxmlformats.org/drawingml/2006/table">
            <a:tbl>
              <a:tblPr/>
              <a:tblGrid>
                <a:gridCol w="2470419"/>
                <a:gridCol w="2006362"/>
                <a:gridCol w="2238390"/>
              </a:tblGrid>
              <a:tr h="3168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Processi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cognitivi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Processi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emotivi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Processi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/>
                          <a:ea typeface="Times New Roman"/>
                        </a:rPr>
                        <a:t>controllati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seriali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faticosi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deliberati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coscienti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II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Processi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automatici</a:t>
                      </a:r>
                      <a:endParaRPr lang="it-IT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paralleli</a:t>
                      </a:r>
                      <a:endParaRPr lang="it-IT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non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faticosi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riflessivi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68580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non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disponibili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all’introspezione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III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IV</a:t>
                      </a:r>
                      <a:endParaRPr lang="it-I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53844"/>
          </a:xfrm>
        </p:spPr>
        <p:txBody>
          <a:bodyPr rtlCol="0"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800" b="1" dirty="0" err="1" smtClean="0">
                <a:cs typeface="Arial" pitchFamily="34" charset="0"/>
              </a:rPr>
              <a:t>Processi</a:t>
            </a:r>
            <a:r>
              <a:rPr lang="en-GB" sz="1800" b="1" dirty="0" smtClean="0">
                <a:cs typeface="Arial" pitchFamily="34" charset="0"/>
              </a:rPr>
              <a:t> </a:t>
            </a:r>
            <a:r>
              <a:rPr lang="en-GB" sz="1800" b="1" dirty="0" err="1" smtClean="0">
                <a:cs typeface="Arial" pitchFamily="34" charset="0"/>
              </a:rPr>
              <a:t>controllati</a:t>
            </a:r>
            <a:endParaRPr lang="it-IT" sz="1800" b="1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coscienti</a:t>
            </a:r>
            <a:r>
              <a:rPr lang="en-GB" sz="1800" dirty="0" smtClean="0">
                <a:cs typeface="Arial" pitchFamily="34" charset="0"/>
              </a:rPr>
              <a:t> e </a:t>
            </a:r>
            <a:r>
              <a:rPr lang="en-GB" sz="1800" dirty="0" err="1" smtClean="0">
                <a:cs typeface="Arial" pitchFamily="34" charset="0"/>
              </a:rPr>
              <a:t>accessibili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introspettivamente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tendono</a:t>
            </a:r>
            <a:r>
              <a:rPr lang="en-GB" sz="1800" dirty="0" smtClean="0">
                <a:cs typeface="Arial" pitchFamily="34" charset="0"/>
              </a:rPr>
              <a:t> a </a:t>
            </a:r>
            <a:r>
              <a:rPr lang="en-GB" sz="1800" dirty="0" err="1" smtClean="0">
                <a:cs typeface="Arial" pitchFamily="34" charset="0"/>
              </a:rPr>
              <a:t>essere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seriali</a:t>
            </a:r>
            <a:r>
              <a:rPr lang="en-GB" sz="1800" dirty="0" smtClean="0">
                <a:cs typeface="Arial" pitchFamily="34" charset="0"/>
              </a:rPr>
              <a:t> e </a:t>
            </a:r>
            <a:r>
              <a:rPr lang="en-GB" sz="1800" dirty="0" err="1" smtClean="0">
                <a:cs typeface="Arial" pitchFamily="34" charset="0"/>
              </a:rPr>
              <a:t>utilizzano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una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logica</a:t>
            </a:r>
            <a:r>
              <a:rPr lang="en-GB" sz="1800" dirty="0" smtClean="0">
                <a:cs typeface="Arial" pitchFamily="34" charset="0"/>
              </a:rPr>
              <a:t> step </a:t>
            </a:r>
            <a:r>
              <a:rPr lang="en-GB" sz="1800" dirty="0" smtClean="0">
                <a:cs typeface="Arial" pitchFamily="34" charset="0"/>
              </a:rPr>
              <a:t>by step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tendono</a:t>
            </a:r>
            <a:r>
              <a:rPr lang="en-GB" sz="1800" dirty="0" smtClean="0">
                <a:cs typeface="Arial" pitchFamily="34" charset="0"/>
              </a:rPr>
              <a:t> a </a:t>
            </a:r>
            <a:r>
              <a:rPr lang="en-GB" sz="1800" dirty="0" err="1" smtClean="0">
                <a:cs typeface="Arial" pitchFamily="34" charset="0"/>
              </a:rPr>
              <a:t>essere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invocati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deliberatamente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dalle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persone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fronte</a:t>
            </a:r>
            <a:r>
              <a:rPr lang="en-GB" sz="1800" dirty="0" smtClean="0">
                <a:cs typeface="Arial" pitchFamily="34" charset="0"/>
              </a:rPr>
              <a:t> ad </a:t>
            </a:r>
            <a:r>
              <a:rPr lang="en-GB" sz="1800" dirty="0" err="1" smtClean="0">
                <a:cs typeface="Arial" pitchFamily="34" charset="0"/>
              </a:rPr>
              <a:t>una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sfida</a:t>
            </a:r>
            <a:r>
              <a:rPr lang="en-GB" sz="1800" dirty="0" smtClean="0">
                <a:cs typeface="Arial" pitchFamily="34" charset="0"/>
              </a:rPr>
              <a:t> o ad </a:t>
            </a:r>
            <a:r>
              <a:rPr lang="en-GB" sz="1800" dirty="0" err="1" smtClean="0">
                <a:cs typeface="Arial" pitchFamily="34" charset="0"/>
              </a:rPr>
              <a:t>una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sorpresa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sono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associati</a:t>
            </a:r>
            <a:r>
              <a:rPr lang="en-GB" sz="1800" dirty="0" smtClean="0">
                <a:cs typeface="Arial" pitchFamily="34" charset="0"/>
              </a:rPr>
              <a:t> ad </a:t>
            </a:r>
            <a:r>
              <a:rPr lang="en-GB" sz="1800" dirty="0" err="1" smtClean="0">
                <a:cs typeface="Arial" pitchFamily="34" charset="0"/>
              </a:rPr>
              <a:t>una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sensazione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soggettiva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sforzo</a:t>
            </a:r>
            <a:endParaRPr lang="it-IT" sz="1800" dirty="0" smtClean="0">
              <a:cs typeface="Arial" pitchFamily="34" charset="0"/>
            </a:endParaRPr>
          </a:p>
          <a:p>
            <a:pPr marL="365760" indent="-256032" algn="ctr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b="1" dirty="0" err="1" smtClean="0">
                <a:cs typeface="Arial" pitchFamily="34" charset="0"/>
              </a:rPr>
              <a:t>Processi</a:t>
            </a:r>
            <a:r>
              <a:rPr lang="en-GB" sz="1800" b="1" dirty="0" smtClean="0">
                <a:cs typeface="Arial" pitchFamily="34" charset="0"/>
              </a:rPr>
              <a:t> </a:t>
            </a:r>
            <a:r>
              <a:rPr lang="en-GB" sz="1800" b="1" dirty="0" err="1" smtClean="0">
                <a:cs typeface="Arial" pitchFamily="34" charset="0"/>
              </a:rPr>
              <a:t>automatici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si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attivano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senza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controllo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consapevole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tendono</a:t>
            </a:r>
            <a:r>
              <a:rPr lang="en-GB" sz="1800" dirty="0" smtClean="0">
                <a:cs typeface="Arial" pitchFamily="34" charset="0"/>
              </a:rPr>
              <a:t> ad </a:t>
            </a:r>
            <a:r>
              <a:rPr lang="en-GB" sz="1800" dirty="0" err="1" smtClean="0">
                <a:cs typeface="Arial" pitchFamily="34" charset="0"/>
              </a:rPr>
              <a:t>attivarsi</a:t>
            </a:r>
            <a:r>
              <a:rPr lang="en-GB" sz="1800" dirty="0" smtClean="0">
                <a:cs typeface="Arial" pitchFamily="34" charset="0"/>
              </a:rPr>
              <a:t> in </a:t>
            </a:r>
            <a:r>
              <a:rPr lang="en-GB" sz="1800" dirty="0" err="1" smtClean="0">
                <a:cs typeface="Arial" pitchFamily="34" charset="0"/>
              </a:rPr>
              <a:t>parallelo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cs typeface="Arial" pitchFamily="34" charset="0"/>
              </a:rPr>
              <a:t>non </a:t>
            </a:r>
            <a:r>
              <a:rPr lang="en-GB" sz="1800" dirty="0" err="1" smtClean="0">
                <a:cs typeface="Arial" pitchFamily="34" charset="0"/>
              </a:rPr>
              <a:t>sono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solitamente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associati</a:t>
            </a:r>
            <a:r>
              <a:rPr lang="en-GB" sz="1800" dirty="0" smtClean="0">
                <a:cs typeface="Arial" pitchFamily="34" charset="0"/>
              </a:rPr>
              <a:t> ad </a:t>
            </a:r>
            <a:r>
              <a:rPr lang="en-GB" sz="1800" dirty="0" err="1" smtClean="0">
                <a:cs typeface="Arial" pitchFamily="34" charset="0"/>
              </a:rPr>
              <a:t>una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sensazione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sforzo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cs typeface="Arial" pitchFamily="34" charset="0"/>
              </a:rPr>
              <a:t>non </a:t>
            </a:r>
            <a:r>
              <a:rPr lang="en-GB" sz="1800" dirty="0" err="1" smtClean="0">
                <a:cs typeface="Arial" pitchFamily="34" charset="0"/>
              </a:rPr>
              <a:t>sono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rilevabili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dall’introspezione</a:t>
            </a:r>
            <a:r>
              <a:rPr lang="en-GB" sz="1800" dirty="0" smtClean="0">
                <a:cs typeface="Arial" pitchFamily="34" charset="0"/>
              </a:rPr>
              <a:t> </a:t>
            </a:r>
          </a:p>
          <a:p>
            <a:pPr marL="365760" indent="-256032" algn="ctr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b="1" dirty="0" err="1" smtClean="0">
                <a:cs typeface="Arial" pitchFamily="34" charset="0"/>
              </a:rPr>
              <a:t>Processi</a:t>
            </a:r>
            <a:r>
              <a:rPr lang="en-GB" sz="1800" b="1" dirty="0" smtClean="0">
                <a:cs typeface="Arial" pitchFamily="34" charset="0"/>
              </a:rPr>
              <a:t> </a:t>
            </a:r>
            <a:r>
              <a:rPr lang="en-GB" sz="1800" b="1" dirty="0" err="1" smtClean="0">
                <a:cs typeface="Arial" pitchFamily="34" charset="0"/>
              </a:rPr>
              <a:t>cognitivi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quelli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che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rispondono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alla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domanda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vero</a:t>
            </a:r>
            <a:r>
              <a:rPr lang="en-GB" sz="1800" dirty="0" smtClean="0">
                <a:cs typeface="Arial" pitchFamily="34" charset="0"/>
              </a:rPr>
              <a:t> o </a:t>
            </a:r>
            <a:r>
              <a:rPr lang="en-GB" sz="1800" dirty="0" err="1" smtClean="0">
                <a:cs typeface="Arial" pitchFamily="34" charset="0"/>
              </a:rPr>
              <a:t>falso</a:t>
            </a:r>
            <a:r>
              <a:rPr lang="en-GB" sz="1800" dirty="0" smtClean="0">
                <a:cs typeface="Arial" pitchFamily="34" charset="0"/>
              </a:rPr>
              <a:t>?  </a:t>
            </a:r>
            <a:endParaRPr lang="it-IT" sz="1800" dirty="0" smtClean="0">
              <a:cs typeface="Arial" pitchFamily="34" charset="0"/>
            </a:endParaRPr>
          </a:p>
          <a:p>
            <a:pPr marL="365760" indent="-256032" algn="ctr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b="1" dirty="0" err="1" smtClean="0">
                <a:cs typeface="Arial" pitchFamily="34" charset="0"/>
              </a:rPr>
              <a:t>Processi</a:t>
            </a:r>
            <a:r>
              <a:rPr lang="en-GB" sz="1800" b="1" dirty="0" smtClean="0">
                <a:cs typeface="Arial" pitchFamily="34" charset="0"/>
              </a:rPr>
              <a:t> </a:t>
            </a:r>
            <a:r>
              <a:rPr lang="en-GB" sz="1800" b="1" dirty="0" err="1" smtClean="0">
                <a:cs typeface="Arial" pitchFamily="34" charset="0"/>
              </a:rPr>
              <a:t>emotivi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quelli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che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motivano</a:t>
            </a:r>
            <a:r>
              <a:rPr lang="en-GB" sz="1800" dirty="0" smtClean="0">
                <a:cs typeface="Arial" pitchFamily="34" charset="0"/>
              </a:rPr>
              <a:t> le </a:t>
            </a:r>
            <a:r>
              <a:rPr lang="en-GB" sz="1800" dirty="0" err="1" smtClean="0">
                <a:cs typeface="Arial" pitchFamily="34" charset="0"/>
              </a:rPr>
              <a:t>sensazioni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simpatia/antipatia</a:t>
            </a:r>
            <a:r>
              <a:rPr lang="en-GB" sz="1800" dirty="0" smtClean="0">
                <a:cs typeface="Arial" pitchFamily="34" charset="0"/>
              </a:rPr>
              <a:t>.  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err="1" smtClean="0">
                <a:cs typeface="Arial" pitchFamily="34" charset="0"/>
              </a:rPr>
              <a:t>includono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emozioni</a:t>
            </a:r>
            <a:r>
              <a:rPr lang="en-GB" sz="1800" dirty="0" smtClean="0">
                <a:cs typeface="Arial" pitchFamily="34" charset="0"/>
              </a:rPr>
              <a:t> come la </a:t>
            </a:r>
            <a:r>
              <a:rPr lang="en-GB" sz="1800" dirty="0" err="1" smtClean="0">
                <a:cs typeface="Arial" pitchFamily="34" charset="0"/>
              </a:rPr>
              <a:t>rabbia</a:t>
            </a:r>
            <a:r>
              <a:rPr lang="en-GB" sz="1800" dirty="0" smtClean="0">
                <a:cs typeface="Arial" pitchFamily="34" charset="0"/>
              </a:rPr>
              <a:t>, la </a:t>
            </a:r>
            <a:r>
              <a:rPr lang="en-GB" sz="1800" dirty="0" err="1" smtClean="0">
                <a:cs typeface="Arial" pitchFamily="34" charset="0"/>
              </a:rPr>
              <a:t>tristezza</a:t>
            </a:r>
            <a:r>
              <a:rPr lang="en-GB" sz="1800" dirty="0" smtClean="0">
                <a:cs typeface="Arial" pitchFamily="34" charset="0"/>
              </a:rPr>
              <a:t>, la </a:t>
            </a:r>
            <a:r>
              <a:rPr lang="en-GB" sz="1800" dirty="0" err="1" smtClean="0">
                <a:cs typeface="Arial" pitchFamily="34" charset="0"/>
              </a:rPr>
              <a:t>vergogna</a:t>
            </a:r>
            <a:r>
              <a:rPr lang="en-GB" sz="1800" dirty="0" smtClean="0">
                <a:cs typeface="Arial" pitchFamily="34" charset="0"/>
              </a:rPr>
              <a:t>, </a:t>
            </a:r>
            <a:r>
              <a:rPr lang="en-GB" sz="1800" dirty="0" err="1" smtClean="0">
                <a:cs typeface="Arial" pitchFamily="34" charset="0"/>
              </a:rPr>
              <a:t>così</a:t>
            </a:r>
            <a:r>
              <a:rPr lang="en-GB" sz="1800" dirty="0" smtClean="0">
                <a:cs typeface="Arial" pitchFamily="34" charset="0"/>
              </a:rPr>
              <a:t> come “</a:t>
            </a:r>
            <a:r>
              <a:rPr lang="en-GB" sz="1800" dirty="0" err="1" smtClean="0">
                <a:cs typeface="Arial" pitchFamily="34" charset="0"/>
              </a:rPr>
              <a:t>emozioni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biologiche</a:t>
            </a:r>
            <a:r>
              <a:rPr lang="en-GB" sz="1800" dirty="0" smtClean="0">
                <a:cs typeface="Arial" pitchFamily="34" charset="0"/>
              </a:rPr>
              <a:t>” </a:t>
            </a:r>
            <a:r>
              <a:rPr lang="en-GB" sz="1800" dirty="0" err="1" smtClean="0">
                <a:cs typeface="Arial" pitchFamily="34" charset="0"/>
              </a:rPr>
              <a:t>quali</a:t>
            </a:r>
            <a:r>
              <a:rPr lang="en-GB" sz="1800" dirty="0" smtClean="0">
                <a:cs typeface="Arial" pitchFamily="34" charset="0"/>
              </a:rPr>
              <a:t> la fame, </a:t>
            </a:r>
            <a:r>
              <a:rPr lang="en-GB" sz="1800" dirty="0" err="1" smtClean="0">
                <a:cs typeface="Arial" pitchFamily="34" charset="0"/>
              </a:rPr>
              <a:t>il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dolore</a:t>
            </a:r>
            <a:r>
              <a:rPr lang="en-GB" sz="1800" dirty="0" smtClean="0">
                <a:cs typeface="Arial" pitchFamily="34" charset="0"/>
              </a:rPr>
              <a:t> e </a:t>
            </a:r>
            <a:r>
              <a:rPr lang="en-GB" sz="1800" dirty="0" err="1" smtClean="0">
                <a:cs typeface="Arial" pitchFamily="34" charset="0"/>
              </a:rPr>
              <a:t>l’attrazione</a:t>
            </a:r>
            <a:r>
              <a:rPr lang="en-GB" sz="1800" dirty="0" smtClean="0">
                <a:cs typeface="Arial" pitchFamily="34" charset="0"/>
              </a:rPr>
              <a:t> </a:t>
            </a:r>
            <a:r>
              <a:rPr lang="en-GB" sz="1800" dirty="0" err="1" smtClean="0">
                <a:cs typeface="Arial" pitchFamily="34" charset="0"/>
              </a:rPr>
              <a:t>sessuale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3541E68-5C5C-4A56-BB86-42FD851BD42B}" type="slidenum">
              <a:rPr lang="it-IT" smtClean="0"/>
              <a:pPr/>
              <a:t>31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automatici</a:t>
            </a:r>
            <a:endParaRPr lang="it-IT" sz="1600" b="1" i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Principi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chiave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Parallelismo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gran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parte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elaborazioni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mentali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coinvolgono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svolgono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parallelo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cui non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siamo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consapevoli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Plasticità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configurazione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modifica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continuamente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seguito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questo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tipo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attraverso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rafforzamento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connessioni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neuroni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o la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modifica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funzioni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svolte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dalle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varie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aree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 I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cognitivi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apprendimento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quindi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reversibili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ma “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dipendenti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dal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sentiero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Modularità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funzioni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svolte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dal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attivate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contemporaneamente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molte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aree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logica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“a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moduli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senza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esista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un’area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svolga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funzione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supervisione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Specializzazione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quando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cervello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confronta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 un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nuovo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utilizza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moduli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diversi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compresi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quelli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attivati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nella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corteccia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prefrontale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ma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passare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del tempo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l’attività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concentra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moduli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specializzano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nella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soluzione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0D87F4-CC72-49D1-BF51-EFBDE89A7DC2}" type="slidenum">
              <a:rPr lang="it-IT" smtClean="0"/>
              <a:pPr/>
              <a:t>32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emotivi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Principi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chiave</a:t>
            </a: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Omeostasi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emotivo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include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rilevatori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monitorano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diverge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 “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punto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riferimento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ristabiliscono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l’equilibrio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quando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questa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divergenza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viene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rilevata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reagisce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quindi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cambiamenti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negli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stimoli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esterni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piuttosto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livelli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stimoli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 Gran parte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questi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richiedono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azioni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deliberate 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accesso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introspettivo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Motivazione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persone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solitamente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interpretano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loro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comportamento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come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ricerca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piacere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 Le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scienze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cognitive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mostrano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motivazione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intraprendere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certa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azione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non è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legata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ad un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calcolo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edonista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liking vs. wanting 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duality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Competizione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Il sistema emotivo si comporta spesso come se colui che prende le decisioni avesse “ due menti”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: le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emozioni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spingono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verso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certa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decisione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mentre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cognitivi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verso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un’altra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decisione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Errore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i="1" dirty="0" err="1" smtClean="0">
                <a:latin typeface="Arial" pitchFamily="34" charset="0"/>
                <a:cs typeface="Arial" pitchFamily="34" charset="0"/>
              </a:rPr>
              <a:t>giustificazione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Poiché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Quadrante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I non ha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accesso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diretto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alle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funzioni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altri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quadranti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esso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tende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attribuire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comportamenti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 le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decisioni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adottate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sé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stesso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quindi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ad un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processo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decisione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deliberato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consapevole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1600" b="1" cap="small" dirty="0" smtClean="0"/>
              <a:t/>
            </a:r>
            <a:br>
              <a:rPr lang="en-GB" sz="1600" b="1" cap="small" dirty="0" smtClean="0"/>
            </a:br>
            <a:r>
              <a:rPr lang="en-GB" sz="1600" b="1" cap="small" dirty="0" smtClean="0"/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FEEF84-F408-4877-8C50-6F27BA0BDB41}" type="slidenum">
              <a:rPr lang="it-IT" smtClean="0"/>
              <a:pPr/>
              <a:t>33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 rtlCol="0"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800" b="1" dirty="0" smtClean="0">
                <a:cs typeface="Arial" pitchFamily="34" charset="0"/>
              </a:rPr>
              <a:t>CONSEQUENZE PER LE DECISIONI DI TIPO FINANZIARIO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err="1" smtClean="0">
                <a:cs typeface="Arial" pitchFamily="34" charset="0"/>
              </a:rPr>
              <a:t>Una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decisione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tipo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finanziario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b="1" dirty="0" smtClean="0">
                <a:cs typeface="Arial" pitchFamily="34" charset="0"/>
              </a:rPr>
              <a:t>NON E’ UN PROCESSO UNITARIO </a:t>
            </a:r>
            <a:r>
              <a:rPr lang="en-US" sz="1800" dirty="0" smtClean="0">
                <a:cs typeface="Arial" pitchFamily="34" charset="0"/>
              </a:rPr>
              <a:t>— </a:t>
            </a:r>
            <a:r>
              <a:rPr lang="en-US" sz="1800" dirty="0" err="1" smtClean="0">
                <a:cs typeface="Arial" pitchFamily="34" charset="0"/>
              </a:rPr>
              <a:t>una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semplice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questione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massimizzazione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dell’utilità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coerente</a:t>
            </a:r>
            <a:r>
              <a:rPr lang="en-US" sz="1800" dirty="0" smtClean="0">
                <a:cs typeface="Arial" pitchFamily="34" charset="0"/>
              </a:rPr>
              <a:t> e </a:t>
            </a:r>
            <a:r>
              <a:rPr lang="en-US" sz="1800" dirty="0" err="1" smtClean="0">
                <a:cs typeface="Arial" pitchFamily="34" charset="0"/>
              </a:rPr>
              <a:t>integrata</a:t>
            </a:r>
            <a:r>
              <a:rPr lang="en-US" sz="1800" dirty="0" smtClean="0">
                <a:cs typeface="Arial" pitchFamily="34" charset="0"/>
              </a:rPr>
              <a:t> —  in </a:t>
            </a:r>
            <a:r>
              <a:rPr lang="en-US" sz="1800" dirty="0" err="1" smtClean="0">
                <a:cs typeface="Arial" pitchFamily="34" charset="0"/>
              </a:rPr>
              <a:t>quanto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dipende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dall’interazione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tra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processi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automatici</a:t>
            </a:r>
            <a:r>
              <a:rPr lang="en-US" sz="1800" dirty="0" smtClean="0">
                <a:cs typeface="Arial" pitchFamily="34" charset="0"/>
              </a:rPr>
              <a:t> e </a:t>
            </a:r>
            <a:r>
              <a:rPr lang="en-US" sz="1800" dirty="0" err="1" smtClean="0">
                <a:cs typeface="Arial" pitchFamily="34" charset="0"/>
              </a:rPr>
              <a:t>controllati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>
                <a:cs typeface="Arial" pitchFamily="34" charset="0"/>
              </a:rPr>
              <a:t>Le </a:t>
            </a:r>
            <a:r>
              <a:rPr lang="en-US" sz="1800" dirty="0" err="1" smtClean="0">
                <a:cs typeface="Arial" pitchFamily="34" charset="0"/>
              </a:rPr>
              <a:t>scelte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intertemporali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sono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generati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b="1" dirty="0" smtClean="0">
                <a:cs typeface="Arial" pitchFamily="34" charset="0"/>
              </a:rPr>
              <a:t>SISTEMI MULTIPLI CON PRIORITA’ IN CONFLITTO TRA LORO </a:t>
            </a:r>
            <a:r>
              <a:rPr lang="en-US" sz="1800" dirty="0" err="1" smtClean="0">
                <a:cs typeface="Arial" pitchFamily="34" charset="0"/>
              </a:rPr>
              <a:t>che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spiegano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l’incoerenza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delle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scelte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nel</a:t>
            </a:r>
            <a:r>
              <a:rPr lang="en-US" sz="1800" dirty="0" smtClean="0">
                <a:cs typeface="Arial" pitchFamily="34" charset="0"/>
              </a:rPr>
              <a:t> tempo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>
                <a:cs typeface="Arial" pitchFamily="34" charset="0"/>
              </a:rPr>
              <a:t>Le </a:t>
            </a:r>
            <a:r>
              <a:rPr lang="en-US" sz="1800" dirty="0" err="1" smtClean="0">
                <a:cs typeface="Arial" pitchFamily="34" charset="0"/>
              </a:rPr>
              <a:t>stesse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preferenze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sociali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dipendono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da</a:t>
            </a:r>
            <a:r>
              <a:rPr lang="en-US" sz="1800" dirty="0" smtClean="0">
                <a:cs typeface="Arial" pitchFamily="34" charset="0"/>
              </a:rPr>
              <a:t> un </a:t>
            </a:r>
            <a:r>
              <a:rPr lang="en-US" sz="1800" dirty="0" err="1" smtClean="0">
                <a:cs typeface="Arial" pitchFamily="34" charset="0"/>
              </a:rPr>
              <a:t>cervello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che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funziona</a:t>
            </a:r>
            <a:r>
              <a:rPr lang="en-US" sz="1800" dirty="0" smtClean="0">
                <a:cs typeface="Arial" pitchFamily="34" charset="0"/>
              </a:rPr>
              <a:t> come un </a:t>
            </a:r>
            <a:r>
              <a:rPr lang="en-US" sz="1800" b="1" dirty="0" smtClean="0">
                <a:cs typeface="Arial" pitchFamily="34" charset="0"/>
              </a:rPr>
              <a:t>SISTEMA DUALE </a:t>
            </a:r>
            <a:r>
              <a:rPr lang="en-US" sz="1800" dirty="0" err="1" smtClean="0">
                <a:cs typeface="Arial" pitchFamily="34" charset="0"/>
              </a:rPr>
              <a:t>caratterizzato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da</a:t>
            </a:r>
            <a:r>
              <a:rPr lang="en-US" sz="1800" dirty="0" smtClean="0">
                <a:cs typeface="Arial" pitchFamily="34" charset="0"/>
              </a:rPr>
              <a:t>  un continuo </a:t>
            </a:r>
            <a:r>
              <a:rPr lang="en-US" sz="1800" dirty="0" err="1" smtClean="0">
                <a:cs typeface="Arial" pitchFamily="34" charset="0"/>
              </a:rPr>
              <a:t>conflitto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tra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interesse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egoistico</a:t>
            </a:r>
            <a:r>
              <a:rPr lang="en-US" sz="1800" dirty="0" smtClean="0">
                <a:cs typeface="Arial" pitchFamily="34" charset="0"/>
              </a:rPr>
              <a:t> e </a:t>
            </a:r>
            <a:r>
              <a:rPr lang="en-US" sz="1800" dirty="0" err="1" smtClean="0">
                <a:cs typeface="Arial" pitchFamily="34" charset="0"/>
              </a:rPr>
              <a:t>interesse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altruistico</a:t>
            </a:r>
            <a:r>
              <a:rPr lang="en-US" sz="1800" dirty="0" smtClean="0">
                <a:cs typeface="Arial" pitchFamily="34" charset="0"/>
              </a:rPr>
              <a:t> o </a:t>
            </a:r>
            <a:r>
              <a:rPr lang="en-US" sz="1800" dirty="0" err="1" smtClean="0">
                <a:cs typeface="Arial" pitchFamily="34" charset="0"/>
              </a:rPr>
              <a:t>collettivo</a:t>
            </a:r>
            <a:endParaRPr lang="en-US" sz="1800" b="1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>
                <a:cs typeface="Arial" pitchFamily="34" charset="0"/>
              </a:rPr>
              <a:t>La </a:t>
            </a:r>
            <a:r>
              <a:rPr lang="en-US" sz="1800" dirty="0" err="1" smtClean="0">
                <a:cs typeface="Arial" pitchFamily="34" charset="0"/>
              </a:rPr>
              <a:t>questione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centrale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della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finanza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comportamentale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diventa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quella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comprendere</a:t>
            </a:r>
            <a:r>
              <a:rPr lang="en-US" sz="1800" dirty="0" smtClean="0">
                <a:cs typeface="Arial" pitchFamily="34" charset="0"/>
              </a:rPr>
              <a:t> se </a:t>
            </a:r>
            <a:r>
              <a:rPr lang="en-US" sz="1800" dirty="0" err="1" smtClean="0">
                <a:cs typeface="Arial" pitchFamily="34" charset="0"/>
              </a:rPr>
              <a:t>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sistemi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multipli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si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attivano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b="1" dirty="0" smtClean="0">
                <a:cs typeface="Arial" pitchFamily="34" charset="0"/>
              </a:rPr>
              <a:t>IN SEQUENZA O IN PARALLELO </a:t>
            </a:r>
            <a:r>
              <a:rPr lang="en-US" sz="1800" dirty="0" err="1" smtClean="0">
                <a:cs typeface="Arial" pitchFamily="34" charset="0"/>
              </a:rPr>
              <a:t>quando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determinano</a:t>
            </a:r>
            <a:r>
              <a:rPr lang="en-US" sz="1800" dirty="0" smtClean="0">
                <a:cs typeface="Arial" pitchFamily="34" charset="0"/>
              </a:rPr>
              <a:t> le </a:t>
            </a:r>
            <a:r>
              <a:rPr lang="en-US" sz="1800" dirty="0" err="1" smtClean="0">
                <a:cs typeface="Arial" pitchFamily="34" charset="0"/>
              </a:rPr>
              <a:t>scelte</a:t>
            </a:r>
            <a:r>
              <a:rPr lang="en-US" sz="1800" dirty="0" smtClean="0">
                <a:cs typeface="Arial" pitchFamily="34" charset="0"/>
              </a:rPr>
              <a:t> </a:t>
            </a:r>
            <a:r>
              <a:rPr lang="en-US" sz="1800" dirty="0" err="1" smtClean="0">
                <a:cs typeface="Arial" pitchFamily="34" charset="0"/>
              </a:rPr>
              <a:t>finanziarie</a:t>
            </a:r>
            <a:endParaRPr lang="it-IT" sz="1800" dirty="0" smtClean="0"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 </a:t>
            </a:r>
            <a:endParaRPr lang="it-IT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36FB1A-D46B-4D00-A6C0-5B0985D9E9EC}" type="slidenum">
              <a:rPr lang="it-IT" smtClean="0"/>
              <a:pPr/>
              <a:t>34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cap="all" dirty="0" smtClean="0"/>
              <a:t>PRINCIPALE </a:t>
            </a:r>
            <a:r>
              <a:rPr lang="en-US" sz="1800" b="1" cap="all" dirty="0" err="1" smtClean="0"/>
              <a:t>argOmento</a:t>
            </a:r>
            <a:r>
              <a:rPr lang="en-US" sz="1800" b="1" cap="all" dirty="0" smtClean="0"/>
              <a:t> “</a:t>
            </a:r>
            <a:r>
              <a:rPr lang="en-US" sz="1800" b="1" cap="all" dirty="0" smtClean="0"/>
              <a:t>non-behavioral</a:t>
            </a:r>
            <a:r>
              <a:rPr lang="en-US" sz="1800" b="1" cap="all" dirty="0" smtClean="0"/>
              <a:t>”</a:t>
            </a:r>
            <a:endParaRPr lang="en-US" sz="1800" b="1" cap="all" dirty="0" smtClean="0"/>
          </a:p>
          <a:p>
            <a:pPr algn="ctr">
              <a:buNone/>
            </a:pPr>
            <a:endParaRPr lang="en-US" sz="1800" b="1" cap="all" dirty="0" smtClean="0"/>
          </a:p>
          <a:p>
            <a:pPr>
              <a:buNone/>
            </a:pPr>
            <a:r>
              <a:rPr lang="en-US" sz="1800" dirty="0" err="1" smtClean="0"/>
              <a:t>Gli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individui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compiono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sistematicamente</a:t>
            </a:r>
            <a:r>
              <a:rPr lang="en-US" sz="1800" dirty="0" smtClean="0"/>
              <a:t> e </a:t>
            </a:r>
            <a:r>
              <a:rPr lang="en-US" sz="1800" dirty="0" err="1" smtClean="0"/>
              <a:t>ripetutamente</a:t>
            </a:r>
            <a:r>
              <a:rPr lang="en-US" sz="1800" dirty="0" smtClean="0"/>
              <a:t> </a:t>
            </a:r>
            <a:r>
              <a:rPr lang="en-US" sz="1800" dirty="0" smtClean="0"/>
              <a:t>lo </a:t>
            </a:r>
            <a:r>
              <a:rPr lang="en-US" sz="1800" dirty="0" err="1" smtClean="0"/>
              <a:t>stesso</a:t>
            </a:r>
            <a:r>
              <a:rPr lang="en-US" sz="1800" dirty="0" smtClean="0"/>
              <a:t> </a:t>
            </a:r>
            <a:r>
              <a:rPr lang="en-US" sz="1800" dirty="0" err="1" smtClean="0"/>
              <a:t>errore</a:t>
            </a:r>
            <a:r>
              <a:rPr lang="en-US" sz="1800" dirty="0" smtClean="0"/>
              <a:t> prima o poi </a:t>
            </a:r>
            <a:r>
              <a:rPr lang="en-US" sz="1800" dirty="0" err="1" smtClean="0"/>
              <a:t>apprendono</a:t>
            </a:r>
            <a:r>
              <a:rPr lang="en-US" sz="1800" dirty="0" smtClean="0"/>
              <a:t> come </a:t>
            </a:r>
            <a:r>
              <a:rPr lang="en-US" sz="1800" dirty="0" err="1" smtClean="0"/>
              <a:t>evitarlo</a:t>
            </a:r>
            <a:endParaRPr lang="it-IT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  <a:endParaRPr lang="it-IT" sz="1800" dirty="0" smtClean="0"/>
          </a:p>
          <a:p>
            <a:pPr>
              <a:buNone/>
            </a:pPr>
            <a:r>
              <a:rPr lang="en-US" sz="1800" dirty="0" smtClean="0"/>
              <a:t>Replica </a:t>
            </a:r>
            <a:endParaRPr lang="it-IT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  <a:endParaRPr lang="en-US" sz="1800" dirty="0" smtClean="0"/>
          </a:p>
          <a:p>
            <a:r>
              <a:rPr lang="en-US" sz="1800" dirty="0" smtClean="0"/>
              <a:t>Le </a:t>
            </a:r>
            <a:r>
              <a:rPr lang="en-US" sz="1800" dirty="0" err="1" smtClean="0"/>
              <a:t>persone</a:t>
            </a:r>
            <a:r>
              <a:rPr lang="en-US" sz="1800" dirty="0" smtClean="0"/>
              <a:t> </a:t>
            </a:r>
            <a:r>
              <a:rPr lang="en-US" sz="1800" dirty="0" err="1" smtClean="0"/>
              <a:t>razionalizzano</a:t>
            </a:r>
            <a:r>
              <a:rPr lang="en-US" sz="1800" dirty="0" smtClean="0"/>
              <a:t> ex-post I </a:t>
            </a:r>
            <a:r>
              <a:rPr lang="en-US" sz="1800" dirty="0" err="1" smtClean="0"/>
              <a:t>propri</a:t>
            </a:r>
            <a:r>
              <a:rPr lang="en-US" sz="1800" dirty="0" smtClean="0"/>
              <a:t> </a:t>
            </a:r>
            <a:r>
              <a:rPr lang="en-US" sz="1800" dirty="0" err="1" smtClean="0"/>
              <a:t>errori</a:t>
            </a:r>
            <a:r>
              <a:rPr lang="en-US" sz="1800" dirty="0" smtClean="0"/>
              <a:t> </a:t>
            </a:r>
            <a:r>
              <a:rPr lang="en-US" sz="1800" dirty="0" err="1" smtClean="0"/>
              <a:t>evitando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ammettere</a:t>
            </a:r>
            <a:r>
              <a:rPr lang="en-US" sz="1800" dirty="0" smtClean="0"/>
              <a:t> a </a:t>
            </a:r>
            <a:r>
              <a:rPr lang="en-US" sz="1800" dirty="0" err="1" smtClean="0"/>
              <a:t>sé</a:t>
            </a:r>
            <a:r>
              <a:rPr lang="en-US" sz="1800" dirty="0" smtClean="0"/>
              <a:t> </a:t>
            </a:r>
            <a:r>
              <a:rPr lang="en-US" sz="1800" dirty="0" err="1" smtClean="0"/>
              <a:t>stessi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averli</a:t>
            </a:r>
            <a:r>
              <a:rPr lang="en-US" sz="1800" dirty="0" smtClean="0"/>
              <a:t> </a:t>
            </a:r>
            <a:r>
              <a:rPr lang="en-US" sz="1800" dirty="0" err="1" smtClean="0"/>
              <a:t>causati</a:t>
            </a:r>
            <a:endParaRPr lang="it-IT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Nella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in cui </a:t>
            </a:r>
            <a:r>
              <a:rPr lang="en-US" sz="1800" dirty="0" err="1" smtClean="0"/>
              <a:t>ci</a:t>
            </a:r>
            <a:r>
              <a:rPr lang="en-US" sz="1800" dirty="0" smtClean="0"/>
              <a:t>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costi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apprendimento</a:t>
            </a:r>
            <a:r>
              <a:rPr lang="en-US" sz="1800" dirty="0" smtClean="0"/>
              <a:t> o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sperimentazione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nuova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strategia</a:t>
            </a:r>
            <a:r>
              <a:rPr lang="en-US" sz="1800" dirty="0" smtClean="0"/>
              <a:t>, </a:t>
            </a:r>
            <a:r>
              <a:rPr lang="en-US" sz="1800" dirty="0" err="1" smtClean="0"/>
              <a:t>anche</a:t>
            </a:r>
            <a:r>
              <a:rPr lang="en-US" sz="1800" dirty="0" smtClean="0"/>
              <a:t> un </a:t>
            </a:r>
            <a:r>
              <a:rPr lang="en-US" sz="1800" dirty="0" err="1" smtClean="0"/>
              <a:t>individuo</a:t>
            </a:r>
            <a:r>
              <a:rPr lang="en-US" sz="1800" dirty="0" smtClean="0"/>
              <a:t> </a:t>
            </a:r>
            <a:r>
              <a:rPr lang="en-US" sz="1800" dirty="0" err="1" smtClean="0"/>
              <a:t>razionale</a:t>
            </a:r>
            <a:r>
              <a:rPr lang="en-US" sz="1800" dirty="0" smtClean="0"/>
              <a:t> </a:t>
            </a:r>
            <a:r>
              <a:rPr lang="en-US" sz="1800" dirty="0" err="1" smtClean="0"/>
              <a:t>può</a:t>
            </a:r>
            <a:r>
              <a:rPr lang="en-US" sz="1800" dirty="0" smtClean="0"/>
              <a:t> </a:t>
            </a:r>
            <a:r>
              <a:rPr lang="en-US" sz="1800" dirty="0" err="1" smtClean="0"/>
              <a:t>decidere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gli</a:t>
            </a:r>
            <a:r>
              <a:rPr lang="en-US" sz="1800" dirty="0" smtClean="0"/>
              <a:t> </a:t>
            </a:r>
            <a:r>
              <a:rPr lang="en-US" sz="1800" dirty="0" err="1" smtClean="0"/>
              <a:t>conviene</a:t>
            </a:r>
            <a:r>
              <a:rPr lang="en-US" sz="1800" dirty="0" smtClean="0"/>
              <a:t> non </a:t>
            </a:r>
            <a:r>
              <a:rPr lang="en-US" sz="1800" dirty="0" err="1" smtClean="0"/>
              <a:t>apprendere</a:t>
            </a:r>
            <a:endParaRPr lang="en-US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en-US" sz="1800" dirty="0" smtClean="0"/>
              <a:t>Il tempo </a:t>
            </a:r>
            <a:r>
              <a:rPr lang="en-US" sz="1800" dirty="0" err="1" smtClean="0"/>
              <a:t>richiesto</a:t>
            </a:r>
            <a:r>
              <a:rPr lang="en-US" sz="1800" dirty="0" smtClean="0"/>
              <a:t> per </a:t>
            </a:r>
            <a:r>
              <a:rPr lang="en-US" sz="1800" dirty="0" err="1" smtClean="0"/>
              <a:t>appprendere</a:t>
            </a:r>
            <a:r>
              <a:rPr lang="en-US" sz="1800" dirty="0" smtClean="0"/>
              <a:t> </a:t>
            </a:r>
            <a:r>
              <a:rPr lang="en-US" sz="1800" dirty="0" err="1" smtClean="0"/>
              <a:t>può</a:t>
            </a:r>
            <a:r>
              <a:rPr lang="en-US" sz="1800" dirty="0" smtClean="0"/>
              <a:t> </a:t>
            </a:r>
            <a:r>
              <a:rPr lang="en-US" sz="1800" dirty="0" err="1" smtClean="0"/>
              <a:t>essere</a:t>
            </a:r>
            <a:r>
              <a:rPr lang="en-US" sz="1800" dirty="0" smtClean="0"/>
              <a:t> molto </a:t>
            </a:r>
            <a:r>
              <a:rPr lang="en-US" sz="1800" dirty="0" err="1" smtClean="0"/>
              <a:t>lungo</a:t>
            </a:r>
            <a:r>
              <a:rPr lang="en-US" sz="1800" dirty="0" smtClean="0"/>
              <a:t> e “</a:t>
            </a:r>
            <a:r>
              <a:rPr lang="en-US" sz="1800" dirty="0" smtClean="0"/>
              <a:t>in the long run we’re all dead” (Keynes, Letter to Duncan Grant 1917)</a:t>
            </a:r>
            <a:endParaRPr lang="it-IT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  <a:endParaRPr lang="it-IT" sz="1800" dirty="0" smtClean="0"/>
          </a:p>
          <a:p>
            <a:pPr lvl="0">
              <a:buNone/>
            </a:pPr>
            <a:endParaRPr lang="it-IT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268413"/>
            <a:ext cx="7786688" cy="4968875"/>
          </a:xfrm>
        </p:spPr>
        <p:txBody>
          <a:bodyPr>
            <a:normAutofit fontScale="4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4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en-US" sz="6000" dirty="0" smtClean="0">
                <a:solidFill>
                  <a:srgbClr val="002060"/>
                </a:solidFill>
              </a:rPr>
              <a:t>1. “Gaze Bias Parallels Decision Making in Binary Choices under Uncertainty”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it-IT" sz="4000" dirty="0" smtClean="0"/>
              <a:t>in collaborazione con Alessandra  </a:t>
            </a:r>
            <a:r>
              <a:rPr lang="it-IT" sz="4000" dirty="0" err="1" smtClean="0"/>
              <a:t>Rufa</a:t>
            </a:r>
            <a:r>
              <a:rPr lang="it-IT" sz="4000" dirty="0" smtClean="0"/>
              <a:t>, Francesco </a:t>
            </a:r>
            <a:r>
              <a:rPr lang="it-IT" sz="4000" dirty="0" err="1" smtClean="0"/>
              <a:t>Fargnoli</a:t>
            </a:r>
            <a:r>
              <a:rPr lang="it-IT" sz="4000" dirty="0" smtClean="0"/>
              <a:t>, Piero </a:t>
            </a:r>
            <a:r>
              <a:rPr lang="it-IT" sz="4000" dirty="0" err="1" smtClean="0"/>
              <a:t>Piu</a:t>
            </a:r>
            <a:r>
              <a:rPr lang="it-IT" sz="4000" dirty="0" smtClean="0"/>
              <a:t>, Elena </a:t>
            </a:r>
            <a:r>
              <a:rPr lang="it-IT" sz="4000" dirty="0" err="1" smtClean="0"/>
              <a:t>Pretegiani</a:t>
            </a:r>
            <a:r>
              <a:rPr lang="it-IT" sz="4000" dirty="0" smtClean="0"/>
              <a:t>, Antonio  Federico  (</a:t>
            </a:r>
            <a:r>
              <a:rPr lang="en-US" sz="4000" dirty="0" smtClean="0">
                <a:ea typeface="ＭＳ Ｐゴシック" pitchFamily="-110" charset="-128"/>
              </a:rPr>
              <a:t>Eye-Tracking &amp; Vision Applications EVA Lab)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56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en-US" sz="6000" dirty="0" smtClean="0">
                <a:solidFill>
                  <a:srgbClr val="002060"/>
                </a:solidFill>
              </a:rPr>
              <a:t>2. “The Importance of Betting Early”</a:t>
            </a:r>
            <a:endParaRPr lang="it-IT" sz="6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000" dirty="0" smtClean="0"/>
              <a:t>in </a:t>
            </a:r>
            <a:r>
              <a:rPr lang="en-US" sz="4000" dirty="0" err="1" smtClean="0"/>
              <a:t>collaborazione</a:t>
            </a:r>
            <a:r>
              <a:rPr lang="en-US" sz="4000" dirty="0" smtClean="0"/>
              <a:t> con </a:t>
            </a:r>
            <a:r>
              <a:rPr lang="it-IT" sz="4000" dirty="0" smtClean="0"/>
              <a:t>Tommaso </a:t>
            </a:r>
            <a:r>
              <a:rPr lang="it-IT" sz="4000" dirty="0" err="1" smtClean="0"/>
              <a:t>Nannicini</a:t>
            </a:r>
            <a:r>
              <a:rPr lang="it-IT" sz="4000" dirty="0" smtClean="0"/>
              <a:t> (Università Bocconi, IGIER, IZA) e Roberto Ricciuti (</a:t>
            </a:r>
            <a:r>
              <a:rPr lang="en-US" sz="4000" dirty="0" err="1" smtClean="0"/>
              <a:t>Università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Verona, </a:t>
            </a:r>
            <a:r>
              <a:rPr lang="en-US" sz="4000" dirty="0" err="1" smtClean="0"/>
              <a:t>LabSi</a:t>
            </a:r>
            <a:r>
              <a:rPr lang="en-US" sz="40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en-US" sz="6000" dirty="0" smtClean="0">
                <a:solidFill>
                  <a:srgbClr val="002060"/>
                </a:solidFill>
              </a:rPr>
              <a:t>3. “Intra-Day Anomalies in the Relationship between U.S. Futures and European Stock Indexes”</a:t>
            </a:r>
            <a:endParaRPr lang="it-IT" sz="6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000" dirty="0" smtClean="0"/>
              <a:t>in </a:t>
            </a:r>
            <a:r>
              <a:rPr lang="en-US" sz="4000" dirty="0" err="1" smtClean="0"/>
              <a:t>collaborazione</a:t>
            </a:r>
            <a:r>
              <a:rPr lang="en-US" sz="4000" dirty="0" smtClean="0"/>
              <a:t> con Pier </a:t>
            </a:r>
            <a:r>
              <a:rPr lang="en-US" sz="4000" dirty="0" err="1" smtClean="0"/>
              <a:t>Malpenga</a:t>
            </a:r>
            <a:r>
              <a:rPr lang="en-US" sz="4000" dirty="0" smtClean="0"/>
              <a:t> (Leo Fund Managers), Lorenzo </a:t>
            </a:r>
            <a:r>
              <a:rPr lang="en-US" sz="4000" dirty="0" err="1" smtClean="0"/>
              <a:t>Menconi</a:t>
            </a:r>
            <a:r>
              <a:rPr lang="en-US" sz="4000" dirty="0" smtClean="0"/>
              <a:t> (</a:t>
            </a:r>
            <a:r>
              <a:rPr lang="it-IT" sz="4000" dirty="0" smtClean="0"/>
              <a:t>Corte dei Conti, Università di Siena, </a:t>
            </a:r>
            <a:r>
              <a:rPr lang="it-IT" sz="4000" dirty="0" err="1" smtClean="0"/>
              <a:t>Befinlab</a:t>
            </a:r>
            <a:r>
              <a:rPr lang="it-IT" sz="4000" dirty="0" smtClean="0"/>
              <a:t>) e</a:t>
            </a:r>
            <a:r>
              <a:rPr lang="en-US" sz="4000" dirty="0" smtClean="0"/>
              <a:t> Alessandro </a:t>
            </a:r>
            <a:r>
              <a:rPr lang="en-US" sz="4000" dirty="0" err="1" smtClean="0"/>
              <a:t>Santoni</a:t>
            </a:r>
            <a:r>
              <a:rPr lang="en-US" sz="4000" dirty="0" smtClean="0"/>
              <a:t> (Monte </a:t>
            </a:r>
            <a:r>
              <a:rPr lang="en-US" sz="4000" dirty="0" err="1" smtClean="0"/>
              <a:t>dei</a:t>
            </a:r>
            <a:r>
              <a:rPr lang="en-US" sz="4000" dirty="0" smtClean="0"/>
              <a:t> </a:t>
            </a:r>
            <a:r>
              <a:rPr lang="en-US" sz="4000" dirty="0" err="1" smtClean="0"/>
              <a:t>Paschi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Siena, </a:t>
            </a:r>
            <a:r>
              <a:rPr lang="it-IT" sz="4000" dirty="0" err="1" smtClean="0"/>
              <a:t>Befinlab</a:t>
            </a:r>
            <a:r>
              <a:rPr lang="it-IT" sz="4000" dirty="0" smtClean="0"/>
              <a:t>, Università di Siena)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it-IT" sz="40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GB" sz="24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err="1" smtClean="0">
                <a:solidFill>
                  <a:srgbClr val="002060"/>
                </a:solidFill>
              </a:rPr>
              <a:t>Evidenza</a:t>
            </a: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empirica</a:t>
            </a:r>
            <a:r>
              <a:rPr lang="en-US" sz="3700" dirty="0" smtClean="0">
                <a:solidFill>
                  <a:srgbClr val="002060"/>
                </a:solidFill>
              </a:rPr>
              <a:t> e </a:t>
            </a:r>
            <a:r>
              <a:rPr lang="en-US" sz="3700" dirty="0" err="1" smtClean="0">
                <a:solidFill>
                  <a:srgbClr val="002060"/>
                </a:solidFill>
              </a:rPr>
              <a:t>sperimentale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500188"/>
            <a:ext cx="7786688" cy="407193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200" dirty="0" smtClean="0"/>
          </a:p>
          <a:p>
            <a:pPr>
              <a:defRPr/>
            </a:pPr>
            <a:r>
              <a:rPr lang="en-GB" sz="2800" dirty="0" err="1" smtClean="0">
                <a:latin typeface="+mj-lt"/>
              </a:rPr>
              <a:t>Attenzione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selettiva</a:t>
            </a:r>
            <a:r>
              <a:rPr lang="en-GB" sz="2800" dirty="0" smtClean="0">
                <a:latin typeface="+mj-lt"/>
              </a:rPr>
              <a:t> e </a:t>
            </a:r>
            <a:r>
              <a:rPr lang="en-GB" sz="2800" dirty="0" err="1" smtClean="0">
                <a:latin typeface="+mj-lt"/>
              </a:rPr>
              <a:t>direzione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dello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sguardo</a:t>
            </a:r>
            <a:r>
              <a:rPr lang="en-GB" sz="2800" dirty="0" smtClean="0">
                <a:latin typeface="+mj-lt"/>
              </a:rPr>
              <a:t> </a:t>
            </a:r>
          </a:p>
          <a:p>
            <a:pPr>
              <a:defRPr/>
            </a:pPr>
            <a:endParaRPr lang="en-GB" sz="2800" dirty="0" smtClean="0">
              <a:latin typeface="+mj-lt"/>
            </a:endParaRPr>
          </a:p>
          <a:p>
            <a:pPr>
              <a:defRPr/>
            </a:pPr>
            <a:r>
              <a:rPr lang="en-GB" sz="2800" dirty="0" smtClean="0">
                <a:latin typeface="+mj-lt"/>
              </a:rPr>
              <a:t>Eye-tracking x </a:t>
            </a:r>
            <a:r>
              <a:rPr lang="en-GB" sz="2800" dirty="0" err="1" smtClean="0">
                <a:latin typeface="+mj-lt"/>
              </a:rPr>
              <a:t>studiare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interazione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tra</a:t>
            </a:r>
            <a:r>
              <a:rPr lang="en-GB" sz="2800" dirty="0" smtClean="0">
                <a:latin typeface="+mj-lt"/>
              </a:rPr>
              <a:t>  </a:t>
            </a:r>
            <a:r>
              <a:rPr lang="en-GB" sz="2800" dirty="0" err="1" smtClean="0">
                <a:latin typeface="+mj-lt"/>
              </a:rPr>
              <a:t>Sistema</a:t>
            </a:r>
            <a:r>
              <a:rPr lang="en-GB" sz="2800" dirty="0" smtClean="0">
                <a:latin typeface="+mj-lt"/>
              </a:rPr>
              <a:t> 1 e </a:t>
            </a:r>
            <a:r>
              <a:rPr lang="en-GB" sz="2800" dirty="0" err="1" smtClean="0">
                <a:latin typeface="+mj-lt"/>
              </a:rPr>
              <a:t>Sistema</a:t>
            </a:r>
            <a:r>
              <a:rPr lang="en-GB" sz="2800" dirty="0" smtClean="0">
                <a:latin typeface="+mj-lt"/>
              </a:rPr>
              <a:t> 2</a:t>
            </a:r>
          </a:p>
          <a:p>
            <a:pPr>
              <a:defRPr/>
            </a:pPr>
            <a:endParaRPr lang="en-GB" sz="2800" dirty="0" smtClean="0">
              <a:latin typeface="+mj-lt"/>
            </a:endParaRPr>
          </a:p>
          <a:p>
            <a:pPr>
              <a:defRPr/>
            </a:pPr>
            <a:r>
              <a:rPr lang="en-GB" sz="2800" b="1" dirty="0" smtClean="0">
                <a:latin typeface="+mj-lt"/>
              </a:rPr>
              <a:t>Gaze Cascade Effect </a:t>
            </a:r>
          </a:p>
          <a:p>
            <a:pPr>
              <a:defRPr/>
            </a:pPr>
            <a:endParaRPr lang="en-GB" sz="2800" dirty="0" smtClean="0">
              <a:latin typeface="+mj-lt"/>
            </a:endParaRPr>
          </a:p>
          <a:p>
            <a:pPr>
              <a:defRPr/>
            </a:pPr>
            <a:r>
              <a:rPr lang="en-GB" sz="2800" dirty="0" err="1" smtClean="0">
                <a:latin typeface="+mj-lt"/>
              </a:rPr>
              <a:t>Cascate</a:t>
            </a:r>
            <a:r>
              <a:rPr lang="en-GB" sz="2800" dirty="0" smtClean="0">
                <a:latin typeface="+mj-lt"/>
              </a:rPr>
              <a:t> informative</a:t>
            </a: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rgbClr val="002060"/>
                </a:solidFill>
              </a:rPr>
              <a:t>1. Eye-tracking e Overconfidence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2843213" y="4221163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2/3</a:t>
            </a: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2843213" y="5516563"/>
            <a:ext cx="719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Palatino Linotype" pitchFamily="18" charset="0"/>
              </a:rPr>
              <a:t>1/3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8027988" y="5502275"/>
            <a:ext cx="719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Palatino Linotype" pitchFamily="18" charset="0"/>
              </a:rPr>
              <a:t>1/3</a:t>
            </a: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8027988" y="4221163"/>
            <a:ext cx="792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Palatino Linotype" pitchFamily="18" charset="0"/>
              </a:rPr>
              <a:t>2/3</a:t>
            </a:r>
          </a:p>
        </p:txBody>
      </p:sp>
      <p:sp>
        <p:nvSpPr>
          <p:cNvPr id="21510" name="AutoShape 20"/>
          <p:cNvSpPr>
            <a:spLocks noChangeArrowheads="1"/>
          </p:cNvSpPr>
          <p:nvPr/>
        </p:nvSpPr>
        <p:spPr bwMode="auto">
          <a:xfrm>
            <a:off x="3995738" y="3213100"/>
            <a:ext cx="931862" cy="863600"/>
          </a:xfrm>
          <a:prstGeom prst="cube">
            <a:avLst>
              <a:gd name="adj" fmla="val 25000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4067175" y="3325813"/>
            <a:ext cx="528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10" charset="0"/>
              </a:rPr>
              <a:t>?</a:t>
            </a:r>
          </a:p>
        </p:txBody>
      </p:sp>
      <p:sp>
        <p:nvSpPr>
          <p:cNvPr id="21512" name="Line 22"/>
          <p:cNvSpPr>
            <a:spLocks noChangeShapeType="1"/>
          </p:cNvSpPr>
          <p:nvPr/>
        </p:nvSpPr>
        <p:spPr bwMode="auto">
          <a:xfrm flipH="1">
            <a:off x="5435600" y="2565400"/>
            <a:ext cx="936625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Line 23"/>
          <p:cNvSpPr>
            <a:spLocks noChangeShapeType="1"/>
          </p:cNvSpPr>
          <p:nvPr/>
        </p:nvSpPr>
        <p:spPr bwMode="auto">
          <a:xfrm>
            <a:off x="2771775" y="2492375"/>
            <a:ext cx="1008063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4" name="Line 24"/>
          <p:cNvSpPr>
            <a:spLocks noChangeShapeType="1"/>
          </p:cNvSpPr>
          <p:nvPr/>
        </p:nvSpPr>
        <p:spPr bwMode="auto">
          <a:xfrm>
            <a:off x="4427538" y="4364038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21515" name="Picture 25" descr="logouni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50825" y="115888"/>
            <a:ext cx="661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 descr="DownloadedFile-1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836613"/>
            <a:ext cx="21050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Oval 18"/>
          <p:cNvSpPr>
            <a:spLocks noChangeArrowheads="1"/>
          </p:cNvSpPr>
          <p:nvPr/>
        </p:nvSpPr>
        <p:spPr bwMode="auto">
          <a:xfrm>
            <a:off x="1476375" y="1196975"/>
            <a:ext cx="576263" cy="576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21518" name="Picture 4" descr="DownloadedFile-1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36613"/>
            <a:ext cx="2103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7235825" y="1196975"/>
            <a:ext cx="503238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21520" name="Content Placeholder 3" descr="DownloadedFile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-47144" r="-47144"/>
          <a:stretch>
            <a:fillRect/>
          </a:stretch>
        </p:blipFill>
        <p:spPr>
          <a:xfrm>
            <a:off x="3635375" y="2133600"/>
            <a:ext cx="1635125" cy="1031875"/>
          </a:xfrm>
        </p:spPr>
      </p:pic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1692275" y="4221163"/>
            <a:ext cx="576263" cy="576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611188" y="4221163"/>
            <a:ext cx="576262" cy="576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1523" name="Oval 18"/>
          <p:cNvSpPr>
            <a:spLocks noChangeArrowheads="1"/>
          </p:cNvSpPr>
          <p:nvPr/>
        </p:nvSpPr>
        <p:spPr bwMode="auto">
          <a:xfrm>
            <a:off x="6443663" y="5445125"/>
            <a:ext cx="576262" cy="576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1189038" y="5516563"/>
            <a:ext cx="503237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7092950" y="4221163"/>
            <a:ext cx="503238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5795963" y="4221163"/>
            <a:ext cx="503237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716463" y="3389313"/>
          <a:ext cx="4332287" cy="3711575"/>
        </p:xfrm>
        <a:graphic>
          <a:graphicData uri="http://schemas.openxmlformats.org/presentationml/2006/ole">
            <p:oleObj spid="_x0000_s1026" name="Documento" r:id="rId4" imgW="6113928" imgH="5242003" progId="Word.Documen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-36513" y="-85725"/>
          <a:ext cx="3492501" cy="2867025"/>
        </p:xfrm>
        <a:graphic>
          <a:graphicData uri="http://schemas.openxmlformats.org/presentationml/2006/ole">
            <p:oleObj spid="_x0000_s1027" name="Documento" r:id="rId5" imgW="6113928" imgH="5026179" progId="Word.Document.8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474788" y="1673225"/>
          <a:ext cx="3889375" cy="3195638"/>
        </p:xfrm>
        <a:graphic>
          <a:graphicData uri="http://schemas.openxmlformats.org/presentationml/2006/ole">
            <p:oleObj spid="_x0000_s1028" name="Documento" r:id="rId6" imgW="6125669" imgH="5047176" progId="Word.Document.8">
              <p:embed/>
            </p:oleObj>
          </a:graphicData>
        </a:graphic>
      </p:graphicFrame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116013" y="5084763"/>
            <a:ext cx="3095625" cy="12239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 rot="1376286">
            <a:off x="2265363" y="565785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Book Antiqua" pitchFamily="18" charset="0"/>
              </a:rPr>
              <a:t>2</a:t>
            </a:r>
            <a:r>
              <a:rPr lang="en-US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Book Antiqua" pitchFamily="18" charset="0"/>
              </a:rPr>
              <a:t>sec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95963" y="1052513"/>
            <a:ext cx="2952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Private draw- PD (right)</a:t>
            </a:r>
          </a:p>
          <a:p>
            <a:endParaRPr lang="en-US">
              <a:solidFill>
                <a:srgbClr val="000099"/>
              </a:solidFill>
            </a:endParaRPr>
          </a:p>
          <a:p>
            <a:r>
              <a:rPr lang="en-US">
                <a:solidFill>
                  <a:srgbClr val="000099"/>
                </a:solidFill>
              </a:rPr>
              <a:t>Previous choice-PC (left</a:t>
            </a:r>
            <a:r>
              <a:rPr lang="en-US"/>
              <a:t>)</a:t>
            </a: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5580063" y="1125538"/>
            <a:ext cx="215900" cy="215900"/>
          </a:xfrm>
          <a:prstGeom prst="diamond">
            <a:avLst/>
          </a:prstGeom>
          <a:gradFill rotWithShape="1">
            <a:gsLst>
              <a:gs pos="0">
                <a:srgbClr val="CC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utoShape 11"/>
          <p:cNvSpPr>
            <a:spLocks noChangeArrowheads="1"/>
          </p:cNvSpPr>
          <p:nvPr/>
        </p:nvSpPr>
        <p:spPr bwMode="auto">
          <a:xfrm>
            <a:off x="5580063" y="1628775"/>
            <a:ext cx="215900" cy="215900"/>
          </a:xfrm>
          <a:prstGeom prst="diamond">
            <a:avLst/>
          </a:prstGeom>
          <a:gradFill rotWithShape="1">
            <a:gsLst>
              <a:gs pos="0">
                <a:srgbClr val="CC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8" name="Picture 7" descr="kahneman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3524"/>
            <a:ext cx="9144000" cy="60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5"/>
          <p:cNvSpPr>
            <a:spLocks noChangeShapeType="1"/>
          </p:cNvSpPr>
          <p:nvPr/>
        </p:nvSpPr>
        <p:spPr bwMode="auto">
          <a:xfrm flipV="1">
            <a:off x="4427538" y="3068638"/>
            <a:ext cx="3960812" cy="34559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235825" y="2198688"/>
            <a:ext cx="151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mic Sans MS" pitchFamily="66" charset="0"/>
              </a:rPr>
              <a:t>5000 m sec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55650" y="476250"/>
            <a:ext cx="3168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 Linotype" pitchFamily="18" charset="0"/>
              </a:rPr>
              <a:t>Private signal- PD (left)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Palatino Linotype" pitchFamily="18" charset="0"/>
              </a:rPr>
              <a:t>Previous choice-PC (right)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21509" name="Picture 44" descr="Drawing1.bmp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42988" y="4797425"/>
            <a:ext cx="1374775" cy="1824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uppo 44"/>
          <p:cNvGrpSpPr>
            <a:grpSpLocks/>
          </p:cNvGrpSpPr>
          <p:nvPr/>
        </p:nvGrpSpPr>
        <p:grpSpPr bwMode="auto">
          <a:xfrm>
            <a:off x="4716016" y="648072"/>
            <a:ext cx="2880320" cy="1988840"/>
            <a:chOff x="0" y="0"/>
            <a:chExt cx="9144000" cy="6858000"/>
          </a:xfrm>
          <a:scene3d>
            <a:camera prst="isometricLeftDown"/>
            <a:lightRig rig="threePt" dir="t"/>
          </a:scene3d>
        </p:grpSpPr>
        <p:sp>
          <p:nvSpPr>
            <p:cNvPr id="46" name="Rettangolo 4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21518" name="Connettore 1 46"/>
            <p:cNvCxnSpPr>
              <a:cxnSpLocks noChangeShapeType="1"/>
            </p:cNvCxnSpPr>
            <p:nvPr/>
          </p:nvCxnSpPr>
          <p:spPr bwMode="auto">
            <a:xfrm rot="5400000">
              <a:off x="1143000" y="3429000"/>
              <a:ext cx="6858000" cy="0"/>
            </a:xfrm>
            <a:prstGeom prst="line">
              <a:avLst/>
            </a:prstGeom>
            <a:noFill/>
            <a:ln w="9525" algn="ctr">
              <a:solidFill>
                <a:srgbClr val="A6A6A6"/>
              </a:solidFill>
              <a:round/>
              <a:headEnd/>
              <a:tailEnd/>
            </a:ln>
          </p:spPr>
        </p:cxnSp>
        <p:sp>
          <p:nvSpPr>
            <p:cNvPr id="48" name="Ovale 47"/>
            <p:cNvSpPr/>
            <p:nvPr/>
          </p:nvSpPr>
          <p:spPr>
            <a:xfrm>
              <a:off x="1257036" y="2278537"/>
              <a:ext cx="2089754" cy="20154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5797213" y="2278537"/>
              <a:ext cx="2089754" cy="201541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5722958" y="2278537"/>
              <a:ext cx="2089754" cy="201541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867400" y="37798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mic Sans MS" pitchFamily="66" charset="0"/>
              </a:rPr>
              <a:t>1000 msec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4284663" y="4932363"/>
            <a:ext cx="151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mic Sans MS" pitchFamily="66" charset="0"/>
              </a:rPr>
              <a:t>1000 msec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3708400" y="55102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mic Sans MS" pitchFamily="66" charset="0"/>
              </a:rPr>
              <a:t>500 msec</a:t>
            </a:r>
          </a:p>
        </p:txBody>
      </p:sp>
      <p:cxnSp>
        <p:nvCxnSpPr>
          <p:cNvPr id="22538" name="Connettore 2 41"/>
          <p:cNvCxnSpPr>
            <a:cxnSpLocks noChangeShapeType="1"/>
          </p:cNvCxnSpPr>
          <p:nvPr/>
        </p:nvCxnSpPr>
        <p:spPr bwMode="auto">
          <a:xfrm rot="10800000" flipH="1">
            <a:off x="6011863" y="3068638"/>
            <a:ext cx="1223962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3" name="Gruppo 55"/>
          <p:cNvGrpSpPr/>
          <p:nvPr/>
        </p:nvGrpSpPr>
        <p:grpSpPr>
          <a:xfrm>
            <a:off x="3419872" y="1700808"/>
            <a:ext cx="2952328" cy="1944216"/>
            <a:chOff x="-457200" y="508000"/>
            <a:chExt cx="9144000" cy="6858000"/>
          </a:xfrm>
          <a:scene3d>
            <a:camera prst="isometricLeftDown"/>
            <a:lightRig rig="threePt" dir="t"/>
          </a:scene3d>
        </p:grpSpPr>
        <p:sp>
          <p:nvSpPr>
            <p:cNvPr id="57" name="Rettangolo 56"/>
            <p:cNvSpPr/>
            <p:nvPr/>
          </p:nvSpPr>
          <p:spPr>
            <a:xfrm>
              <a:off x="-457200" y="508000"/>
              <a:ext cx="9144000" cy="68580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grpSp>
          <p:nvGrpSpPr>
            <p:cNvPr id="4" name="Gruppo 5"/>
            <p:cNvGrpSpPr/>
            <p:nvPr/>
          </p:nvGrpSpPr>
          <p:grpSpPr>
            <a:xfrm>
              <a:off x="4449335" y="508000"/>
              <a:ext cx="3435033" cy="6858000"/>
              <a:chOff x="4449335" y="508000"/>
              <a:chExt cx="3435033" cy="6858000"/>
            </a:xfrm>
          </p:grpSpPr>
          <p:cxnSp>
            <p:nvCxnSpPr>
              <p:cNvPr id="59" name="Connettore 1 58"/>
              <p:cNvCxnSpPr/>
              <p:nvPr/>
            </p:nvCxnSpPr>
            <p:spPr>
              <a:xfrm rot="5400000">
                <a:off x="1020335" y="3937000"/>
                <a:ext cx="6858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sp>
            <p:nvSpPr>
              <p:cNvPr id="60" name="Ovale 59"/>
              <p:cNvSpPr/>
              <p:nvPr/>
            </p:nvSpPr>
            <p:spPr>
              <a:xfrm>
                <a:off x="5796136" y="2276872"/>
                <a:ext cx="2088232" cy="2016224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1" name="CasellaDiTesto 60"/>
              <p:cNvSpPr txBox="1"/>
              <p:nvPr/>
            </p:nvSpPr>
            <p:spPr>
              <a:xfrm>
                <a:off x="6172201" y="2032000"/>
                <a:ext cx="1378302" cy="24969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4000" b="1" kern="0" dirty="0">
                    <a:solidFill>
                      <a:sysClr val="windowText" lastClr="000000"/>
                    </a:solidFill>
                    <a:latin typeface="+mn-lt"/>
                    <a:cs typeface="Times New Roman" pitchFamily="18" charset="0"/>
                  </a:rPr>
                  <a:t>2</a:t>
                </a:r>
              </a:p>
            </p:txBody>
          </p:sp>
        </p:grpSp>
      </p:grpSp>
      <p:grpSp>
        <p:nvGrpSpPr>
          <p:cNvPr id="5" name="Gruppo 33"/>
          <p:cNvGrpSpPr>
            <a:grpSpLocks/>
          </p:cNvGrpSpPr>
          <p:nvPr/>
        </p:nvGrpSpPr>
        <p:grpSpPr bwMode="auto">
          <a:xfrm>
            <a:off x="2627784" y="2348880"/>
            <a:ext cx="3096344" cy="2016224"/>
            <a:chOff x="-930139" y="1524000"/>
            <a:chExt cx="10647414" cy="6858000"/>
          </a:xfrm>
          <a:scene3d>
            <a:camera prst="isometricLeftDown"/>
            <a:lightRig rig="threePt" dir="t"/>
          </a:scene3d>
        </p:grpSpPr>
        <p:sp>
          <p:nvSpPr>
            <p:cNvPr id="35" name="Rettangolo 34"/>
            <p:cNvSpPr/>
            <p:nvPr/>
          </p:nvSpPr>
          <p:spPr>
            <a:xfrm>
              <a:off x="-930139" y="1524000"/>
              <a:ext cx="9144510" cy="685800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21523" name="Connettore 1 35"/>
            <p:cNvCxnSpPr>
              <a:cxnSpLocks noChangeShapeType="1"/>
            </p:cNvCxnSpPr>
            <p:nvPr/>
          </p:nvCxnSpPr>
          <p:spPr bwMode="auto">
            <a:xfrm rot="5400000">
              <a:off x="274619" y="4953000"/>
              <a:ext cx="6858000" cy="0"/>
            </a:xfrm>
            <a:prstGeom prst="line">
              <a:avLst/>
            </a:prstGeom>
            <a:noFill/>
            <a:ln w="9525" algn="ctr">
              <a:solidFill>
                <a:srgbClr val="A6A6A6"/>
              </a:solidFill>
              <a:round/>
              <a:headEnd/>
              <a:tailEnd/>
            </a:ln>
          </p:spPr>
        </p:cxnSp>
        <p:sp>
          <p:nvSpPr>
            <p:cNvPr id="37" name="Rettangolo 36"/>
            <p:cNvSpPr/>
            <p:nvPr/>
          </p:nvSpPr>
          <p:spPr>
            <a:xfrm>
              <a:off x="4954395" y="3556209"/>
              <a:ext cx="2088595" cy="2015412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 rot="10800000" flipV="1">
              <a:off x="5263817" y="3522618"/>
              <a:ext cx="4453458" cy="20657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200" b="1" kern="0" dirty="0">
                  <a:solidFill>
                    <a:sysClr val="windowText" lastClr="000000"/>
                  </a:solidFill>
                  <a:latin typeface="+mn-lt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" name="Gruppo 19"/>
          <p:cNvGrpSpPr>
            <a:grpSpLocks/>
          </p:cNvGrpSpPr>
          <p:nvPr/>
        </p:nvGrpSpPr>
        <p:grpSpPr bwMode="auto">
          <a:xfrm>
            <a:off x="1979712" y="2852936"/>
            <a:ext cx="2664296" cy="1944216"/>
            <a:chOff x="0" y="0"/>
            <a:chExt cx="9144000" cy="6858000"/>
          </a:xfrm>
          <a:scene3d>
            <a:camera prst="isometricLeftDown"/>
            <a:lightRig rig="threePt" dir="t"/>
          </a:scene3d>
        </p:grpSpPr>
        <p:sp>
          <p:nvSpPr>
            <p:cNvPr id="21" name="Rettangolo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22" name="Connettore 1 21"/>
            <p:cNvCxnSpPr/>
            <p:nvPr/>
          </p:nvCxnSpPr>
          <p:spPr>
            <a:xfrm rot="5400000">
              <a:off x="1145762" y="3429000"/>
              <a:ext cx="6858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e 22"/>
            <p:cNvSpPr/>
            <p:nvPr/>
          </p:nvSpPr>
          <p:spPr>
            <a:xfrm>
              <a:off x="1331545" y="2276540"/>
              <a:ext cx="2088478" cy="20153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7" name="Gruppo 50"/>
          <p:cNvGrpSpPr>
            <a:grpSpLocks/>
          </p:cNvGrpSpPr>
          <p:nvPr/>
        </p:nvGrpSpPr>
        <p:grpSpPr bwMode="auto">
          <a:xfrm>
            <a:off x="1403648" y="3645025"/>
            <a:ext cx="2592288" cy="1800200"/>
            <a:chOff x="0" y="0"/>
            <a:chExt cx="9144000" cy="6858000"/>
          </a:xfrm>
          <a:scene3d>
            <a:camera prst="isometricLeftDown"/>
            <a:lightRig rig="threePt" dir="t"/>
          </a:scene3d>
        </p:grpSpPr>
        <p:sp>
          <p:nvSpPr>
            <p:cNvPr id="52" name="Rettangolo 5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53" name="Connettore 1 52"/>
            <p:cNvCxnSpPr/>
            <p:nvPr/>
          </p:nvCxnSpPr>
          <p:spPr>
            <a:xfrm rot="5400000">
              <a:off x="4211168" y="3213582"/>
              <a:ext cx="5724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4210107" y="3210630"/>
              <a:ext cx="5801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3" name="Text Box 6"/>
          <p:cNvSpPr txBox="1">
            <a:spLocks noChangeArrowheads="1"/>
          </p:cNvSpPr>
          <p:nvPr/>
        </p:nvSpPr>
        <p:spPr bwMode="auto">
          <a:xfrm>
            <a:off x="4932363" y="4356100"/>
            <a:ext cx="151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mic Sans MS" pitchFamily="66" charset="0"/>
              </a:rPr>
              <a:t>1000 msec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43" name="Group 63"/>
          <p:cNvGraphicFramePr>
            <a:graphicFrameLocks noGrp="1"/>
          </p:cNvGraphicFramePr>
          <p:nvPr/>
        </p:nvGraphicFramePr>
        <p:xfrm>
          <a:off x="0" y="2370138"/>
          <a:ext cx="9036051" cy="3287894"/>
        </p:xfrm>
        <a:graphic>
          <a:graphicData uri="http://schemas.openxmlformats.org/drawingml/2006/table">
            <a:tbl>
              <a:tblPr/>
              <a:tblGrid>
                <a:gridCol w="2051720"/>
                <a:gridCol w="1224136"/>
                <a:gridCol w="1440160"/>
                <a:gridCol w="864097"/>
                <a:gridCol w="1440159"/>
                <a:gridCol w="864097"/>
                <a:gridCol w="1151682"/>
              </a:tblGrid>
              <a:tr h="576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Informazione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privata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estrazione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individuale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Informazioni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pubbliche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scelte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precedenti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Latenza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prima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fissazione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prime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fissazioni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%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N. prime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fissazioni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%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Durata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media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fissazioni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4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NON-OVERCONFIDENT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0.306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27  (13L+14R)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52.9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24 (13L+11R)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47.1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0.838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4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OVERCONFIDENT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0.412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13  (6L+7R)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81.2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3   (1L+2R)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18.8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0.523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4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ALTRI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0.191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3  (2L+1R)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60.0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  2   (0L+2R)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40.0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0.835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49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Total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0.321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43  (21L+22R)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46.8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25 (14L+15R)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53.2</a:t>
                      </a:r>
                    </a:p>
                  </a:txBody>
                  <a:tcPr marL="36000" marR="36000" marT="72000" marB="720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0.775 sec</a:t>
                      </a: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0" name="Rectangle 59"/>
          <p:cNvSpPr>
            <a:spLocks noChangeArrowheads="1"/>
          </p:cNvSpPr>
          <p:nvPr/>
        </p:nvSpPr>
        <p:spPr bwMode="auto">
          <a:xfrm>
            <a:off x="1646238" y="1404938"/>
            <a:ext cx="553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 b="1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GB" sz="2000" b="1">
                <a:latin typeface="Lucida Sans Unicode" pitchFamily="34" charset="0"/>
              </a:rPr>
              <a:t>Initial allocation of attention (first fixation)</a:t>
            </a:r>
            <a:endParaRPr lang="en-GB" sz="2000">
              <a:latin typeface="Lucida Sans Unicode" pitchFamily="34" charset="0"/>
            </a:endParaRPr>
          </a:p>
        </p:txBody>
      </p:sp>
      <p:sp>
        <p:nvSpPr>
          <p:cNvPr id="23611" name="Rectangle 60"/>
          <p:cNvSpPr>
            <a:spLocks noChangeArrowheads="1"/>
          </p:cNvSpPr>
          <p:nvPr/>
        </p:nvSpPr>
        <p:spPr bwMode="auto">
          <a:xfrm>
            <a:off x="446088" y="444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800">
                <a:solidFill>
                  <a:srgbClr val="000066"/>
                </a:solidFill>
                <a:latin typeface="Palatino Linotype" pitchFamily="18" charset="0"/>
              </a:rPr>
              <a:t>  </a:t>
            </a:r>
            <a:br>
              <a:rPr lang="it-IT" sz="3800">
                <a:solidFill>
                  <a:srgbClr val="000066"/>
                </a:solidFill>
                <a:latin typeface="Palatino Linotype" pitchFamily="18" charset="0"/>
              </a:rPr>
            </a:br>
            <a:r>
              <a:rPr lang="it-IT" sz="380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it-IT" sz="3800">
                <a:solidFill>
                  <a:srgbClr val="000066"/>
                </a:solidFill>
                <a:latin typeface="Lucida Sans Unicode" pitchFamily="34" charset="0"/>
              </a:rPr>
              <a:t>Results</a:t>
            </a:r>
          </a:p>
        </p:txBody>
      </p:sp>
      <p:sp>
        <p:nvSpPr>
          <p:cNvPr id="23612" name="Line 61"/>
          <p:cNvSpPr>
            <a:spLocks noChangeShapeType="1"/>
          </p:cNvSpPr>
          <p:nvPr/>
        </p:nvSpPr>
        <p:spPr bwMode="auto">
          <a:xfrm>
            <a:off x="250825" y="981075"/>
            <a:ext cx="8642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613" name="Line 62"/>
          <p:cNvSpPr>
            <a:spLocks noChangeShapeType="1"/>
          </p:cNvSpPr>
          <p:nvPr/>
        </p:nvSpPr>
        <p:spPr bwMode="auto">
          <a:xfrm>
            <a:off x="250825" y="5876925"/>
            <a:ext cx="864235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8653658-CA5E-4549-9F1A-E599573001DD}" type="datetime1">
              <a:rPr lang="it-IT" smtClean="0"/>
              <a:pPr/>
              <a:t>30/04/2014</a:t>
            </a:fld>
            <a:endParaRPr lang="it-IT" smtClean="0"/>
          </a:p>
        </p:txBody>
      </p:sp>
      <p:sp>
        <p:nvSpPr>
          <p:cNvPr id="24579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www.evalab.unisi.it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DAD2F1-6272-4CEE-88DA-9AEB2732BAD9}" type="slidenum">
              <a:rPr lang="it-IT" smtClean="0"/>
              <a:pPr/>
              <a:t>42</a:t>
            </a:fld>
            <a:endParaRPr lang="it-IT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4813"/>
            <a:ext cx="741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asellaDiTesto 9"/>
          <p:cNvSpPr txBox="1">
            <a:spLocks noChangeArrowheads="1"/>
          </p:cNvSpPr>
          <p:nvPr/>
        </p:nvSpPr>
        <p:spPr bwMode="auto">
          <a:xfrm>
            <a:off x="1857375" y="571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008C"/>
                </a:solidFill>
                <a:latin typeface="Book Antiqua" pitchFamily="18" charset="0"/>
              </a:rPr>
              <a:t>OC</a:t>
            </a:r>
          </a:p>
        </p:txBody>
      </p:sp>
      <p:sp>
        <p:nvSpPr>
          <p:cNvPr id="24583" name="CasellaDiTesto 10"/>
          <p:cNvSpPr txBox="1">
            <a:spLocks noChangeArrowheads="1"/>
          </p:cNvSpPr>
          <p:nvPr/>
        </p:nvSpPr>
        <p:spPr bwMode="auto">
          <a:xfrm>
            <a:off x="2000250" y="32861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008C"/>
                </a:solidFill>
                <a:latin typeface="Book Antiqua" pitchFamily="18" charset="0"/>
              </a:rPr>
              <a:t>NOC</a:t>
            </a:r>
          </a:p>
        </p:txBody>
      </p:sp>
      <p:sp>
        <p:nvSpPr>
          <p:cNvPr id="24584" name="Rettangolo 8"/>
          <p:cNvSpPr>
            <a:spLocks noChangeArrowheads="1"/>
          </p:cNvSpPr>
          <p:nvPr/>
        </p:nvSpPr>
        <p:spPr bwMode="auto">
          <a:xfrm>
            <a:off x="539750" y="458152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Book Antiqua" pitchFamily="18" charset="0"/>
              </a:rPr>
              <a:t>Gaze Clustering.  </a:t>
            </a:r>
          </a:p>
          <a:p>
            <a:pPr>
              <a:buFont typeface="Arial" charset="0"/>
              <a:buChar char="•"/>
            </a:pPr>
            <a:r>
              <a:rPr lang="it-IT" b="1">
                <a:latin typeface="Book Antiqua" pitchFamily="18" charset="0"/>
              </a:rPr>
              <a:t>Cluster I= Early DM (heuristic)</a:t>
            </a:r>
          </a:p>
          <a:p>
            <a:pPr>
              <a:buFont typeface="Arial" charset="0"/>
              <a:buChar char="•"/>
            </a:pPr>
            <a:r>
              <a:rPr lang="it-IT" b="1">
                <a:latin typeface="Book Antiqua" pitchFamily="18" charset="0"/>
              </a:rPr>
              <a:t>Cluster II= Late DM (DM modulators elaboration , reinforcement)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Book Antiqua" pitchFamily="18" charset="0"/>
              </a:rPr>
              <a:t>Overconfidents could make decision erlier and then reinforce it 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500188"/>
            <a:ext cx="7786688" cy="4071937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200" dirty="0" smtClean="0"/>
          </a:p>
          <a:p>
            <a:pPr>
              <a:defRPr/>
            </a:pPr>
            <a:r>
              <a:rPr lang="it-IT" sz="9600" dirty="0" err="1" smtClean="0"/>
              <a:t>Dataset</a:t>
            </a:r>
            <a:r>
              <a:rPr lang="it-IT" sz="9600" dirty="0" smtClean="0"/>
              <a:t> 1.205.000 scommesse sul campionato Serie A (gennaio 2004-novembre 2004)</a:t>
            </a:r>
          </a:p>
          <a:p>
            <a:pPr>
              <a:buFont typeface="Wingdings 3" pitchFamily="18" charset="2"/>
              <a:buNone/>
              <a:defRPr/>
            </a:pPr>
            <a:r>
              <a:rPr lang="it-IT" sz="9600" dirty="0" smtClean="0"/>
              <a:t> </a:t>
            </a:r>
          </a:p>
          <a:p>
            <a:pPr>
              <a:defRPr/>
            </a:pPr>
            <a:r>
              <a:rPr lang="it-IT" sz="9600" dirty="0" smtClean="0"/>
              <a:t>Piccoli scommettitori che fanno prevalentemente scommesse multiple (su più partite contemporaneamente). </a:t>
            </a:r>
          </a:p>
          <a:p>
            <a:pPr>
              <a:buFont typeface="Wingdings 3" pitchFamily="18" charset="2"/>
              <a:buNone/>
              <a:defRPr/>
            </a:pPr>
            <a:endParaRPr lang="it-IT" sz="9600" dirty="0" smtClean="0"/>
          </a:p>
          <a:p>
            <a:pPr>
              <a:defRPr/>
            </a:pPr>
            <a:r>
              <a:rPr lang="it-IT" sz="9600" dirty="0" smtClean="0"/>
              <a:t>Quota media di ogni singolo evento 2.49</a:t>
            </a:r>
          </a:p>
          <a:p>
            <a:pPr>
              <a:buFont typeface="Wingdings 3" pitchFamily="18" charset="2"/>
              <a:buNone/>
              <a:defRPr/>
            </a:pPr>
            <a:endParaRPr lang="it-IT" sz="9600" dirty="0" smtClean="0"/>
          </a:p>
          <a:p>
            <a:pPr>
              <a:defRPr/>
            </a:pPr>
            <a:r>
              <a:rPr lang="it-IT" sz="9600" dirty="0" smtClean="0"/>
              <a:t>Popolazione di maschi quasi esclusivamente del Sud Italia che ha tra 18 e 30 anni e che gioca in media 5 euro</a:t>
            </a:r>
          </a:p>
          <a:p>
            <a:pPr>
              <a:buFont typeface="Wingdings 3" pitchFamily="18" charset="2"/>
              <a:buNone/>
              <a:defRPr/>
            </a:pPr>
            <a:endParaRPr lang="en-GB" sz="96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r>
              <a:rPr lang="en-US" sz="3700" dirty="0" smtClean="0">
                <a:solidFill>
                  <a:srgbClr val="002060"/>
                </a:solidFill>
              </a:rPr>
              <a:t>2. </a:t>
            </a:r>
            <a:r>
              <a:rPr lang="en-US" sz="3700" dirty="0" err="1" smtClean="0">
                <a:solidFill>
                  <a:srgbClr val="002060"/>
                </a:solidFill>
              </a:rPr>
              <a:t>Effetto</a:t>
            </a: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dell’informazione</a:t>
            </a:r>
            <a:r>
              <a:rPr lang="en-US" sz="3700" dirty="0" smtClean="0">
                <a:solidFill>
                  <a:srgbClr val="002060"/>
                </a:solidFill>
              </a:rPr>
              <a:t> “</a:t>
            </a:r>
            <a:r>
              <a:rPr lang="en-US" sz="3700" dirty="0" err="1" smtClean="0">
                <a:solidFill>
                  <a:srgbClr val="002060"/>
                </a:solidFill>
              </a:rPr>
              <a:t>rumorosa</a:t>
            </a:r>
            <a:r>
              <a:rPr lang="en-US" sz="3700" dirty="0" smtClean="0">
                <a:solidFill>
                  <a:srgbClr val="00206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404813"/>
            <a:ext cx="7786688" cy="51673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200" dirty="0" smtClean="0"/>
          </a:p>
          <a:p>
            <a:pPr>
              <a:buFont typeface="Wingdings 3" pitchFamily="18" charset="2"/>
              <a:buNone/>
              <a:defRPr/>
            </a:pPr>
            <a:endParaRPr lang="en-GB" sz="24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9388" y="188913"/>
          <a:ext cx="12673012" cy="5832475"/>
        </p:xfrm>
        <a:graphic>
          <a:graphicData uri="http://schemas.openxmlformats.org/presentationml/2006/ole">
            <p:oleObj spid="_x0000_s2050" name="Documento" r:id="rId4" imgW="9179970" imgH="43854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341438"/>
            <a:ext cx="7786688" cy="460851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600" dirty="0" err="1" smtClean="0"/>
              <a:t>Nessun</a:t>
            </a:r>
            <a:r>
              <a:rPr lang="en-US" sz="9600" dirty="0" smtClean="0"/>
              <a:t> </a:t>
            </a:r>
            <a:r>
              <a:rPr lang="en-US" sz="9600" dirty="0" err="1" smtClean="0"/>
              <a:t>apprendimento</a:t>
            </a:r>
            <a:r>
              <a:rPr lang="en-US" sz="9600" dirty="0" smtClean="0"/>
              <a:t> </a:t>
            </a:r>
            <a:r>
              <a:rPr lang="en-US" sz="9600" dirty="0" err="1" smtClean="0"/>
              <a:t>durante</a:t>
            </a:r>
            <a:r>
              <a:rPr lang="en-US" sz="9600" dirty="0" smtClean="0"/>
              <a:t> la </a:t>
            </a:r>
            <a:r>
              <a:rPr lang="en-US" sz="9600" dirty="0" err="1" smtClean="0"/>
              <a:t>stagione</a:t>
            </a:r>
            <a:endParaRPr lang="en-US" sz="9600" dirty="0" smtClean="0"/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9600" dirty="0" err="1" smtClean="0"/>
              <a:t>Differenza</a:t>
            </a:r>
            <a:r>
              <a:rPr lang="en-US" sz="9600" dirty="0" smtClean="0"/>
              <a:t> </a:t>
            </a:r>
            <a:r>
              <a:rPr lang="en-US" sz="9600" dirty="0" err="1" smtClean="0"/>
              <a:t>significativa</a:t>
            </a:r>
            <a:r>
              <a:rPr lang="en-US" sz="9600" dirty="0" smtClean="0"/>
              <a:t> </a:t>
            </a:r>
            <a:r>
              <a:rPr lang="en-US" sz="9600" dirty="0" err="1" smtClean="0"/>
              <a:t>tra</a:t>
            </a:r>
            <a:r>
              <a:rPr lang="en-US" sz="9600" dirty="0" smtClean="0"/>
              <a:t> chi </a:t>
            </a:r>
            <a:r>
              <a:rPr lang="en-US" sz="9600" dirty="0" err="1" smtClean="0"/>
              <a:t>scommette</a:t>
            </a:r>
            <a:r>
              <a:rPr lang="en-US" sz="9600" dirty="0" smtClean="0"/>
              <a:t> prima </a:t>
            </a:r>
            <a:r>
              <a:rPr lang="en-US" sz="9600" dirty="0" err="1" smtClean="0"/>
              <a:t>dell’ultimo</a:t>
            </a:r>
            <a:r>
              <a:rPr lang="en-US" sz="9600" dirty="0" smtClean="0"/>
              <a:t> </a:t>
            </a:r>
            <a:r>
              <a:rPr lang="en-US" sz="9600" dirty="0" err="1" smtClean="0"/>
              <a:t>giorno</a:t>
            </a:r>
            <a:r>
              <a:rPr lang="en-US" sz="9600" dirty="0" smtClean="0"/>
              <a:t> e chi </a:t>
            </a:r>
            <a:r>
              <a:rPr lang="en-US" sz="9600" dirty="0" err="1" smtClean="0"/>
              <a:t>scommette</a:t>
            </a:r>
            <a:r>
              <a:rPr lang="en-US" sz="9600" dirty="0" smtClean="0"/>
              <a:t> </a:t>
            </a:r>
            <a:r>
              <a:rPr lang="en-US" sz="9600" dirty="0" err="1" smtClean="0"/>
              <a:t>il</a:t>
            </a:r>
            <a:r>
              <a:rPr lang="en-US" sz="9600" dirty="0" smtClean="0"/>
              <a:t> </a:t>
            </a:r>
            <a:r>
              <a:rPr lang="en-US" sz="9600" dirty="0" err="1" smtClean="0"/>
              <a:t>giorno</a:t>
            </a:r>
            <a:r>
              <a:rPr lang="en-US" sz="9600" dirty="0" smtClean="0"/>
              <a:t> </a:t>
            </a:r>
            <a:r>
              <a:rPr lang="en-US" sz="9600" dirty="0" err="1" smtClean="0"/>
              <a:t>stesso</a:t>
            </a:r>
            <a:r>
              <a:rPr lang="en-US" sz="9600" dirty="0" smtClean="0"/>
              <a:t> </a:t>
            </a:r>
            <a:r>
              <a:rPr lang="en-US" sz="9600" dirty="0" err="1" smtClean="0"/>
              <a:t>delle</a:t>
            </a:r>
            <a:r>
              <a:rPr lang="en-US" sz="9600" dirty="0" smtClean="0"/>
              <a:t> partite</a:t>
            </a:r>
          </a:p>
          <a:p>
            <a:pPr>
              <a:defRPr/>
            </a:pPr>
            <a:endParaRPr lang="en-GB" sz="9600" dirty="0" smtClean="0"/>
          </a:p>
          <a:p>
            <a:pPr>
              <a:defRPr/>
            </a:pPr>
            <a:r>
              <a:rPr lang="en-GB" sz="9600" dirty="0" smtClean="0"/>
              <a:t>La </a:t>
            </a:r>
            <a:r>
              <a:rPr lang="en-GB" sz="9600" dirty="0" err="1" smtClean="0"/>
              <a:t>presenza</a:t>
            </a:r>
            <a:r>
              <a:rPr lang="en-GB" sz="9600" dirty="0" smtClean="0"/>
              <a:t> </a:t>
            </a:r>
            <a:r>
              <a:rPr lang="en-GB" sz="9600" dirty="0" err="1" smtClean="0"/>
              <a:t>di</a:t>
            </a:r>
            <a:r>
              <a:rPr lang="en-GB" sz="9600" dirty="0" smtClean="0"/>
              <a:t> </a:t>
            </a:r>
            <a:r>
              <a:rPr lang="en-GB" sz="9600" b="1" dirty="0" smtClean="0"/>
              <a:t>noisy and redundant information </a:t>
            </a:r>
            <a:r>
              <a:rPr lang="en-GB" sz="9600" dirty="0" err="1" smtClean="0"/>
              <a:t>ostacola</a:t>
            </a:r>
            <a:r>
              <a:rPr lang="en-GB" sz="9600" dirty="0" smtClean="0"/>
              <a:t> </a:t>
            </a:r>
            <a:r>
              <a:rPr lang="en-GB" sz="9600" dirty="0" err="1" smtClean="0"/>
              <a:t>l’utilizzo</a:t>
            </a:r>
            <a:r>
              <a:rPr lang="en-GB" sz="9600" dirty="0" smtClean="0"/>
              <a:t> </a:t>
            </a:r>
            <a:r>
              <a:rPr lang="en-GB" sz="9600" dirty="0" err="1" smtClean="0"/>
              <a:t>di</a:t>
            </a:r>
            <a:r>
              <a:rPr lang="en-GB" sz="9600" dirty="0" smtClean="0"/>
              <a:t> </a:t>
            </a:r>
            <a:r>
              <a:rPr lang="en-GB" sz="9600" dirty="0" err="1" smtClean="0"/>
              <a:t>semplici</a:t>
            </a:r>
            <a:r>
              <a:rPr lang="en-GB" sz="9600" dirty="0" smtClean="0"/>
              <a:t> </a:t>
            </a:r>
            <a:r>
              <a:rPr lang="en-GB" sz="9600" dirty="0" err="1" smtClean="0"/>
              <a:t>euristiche</a:t>
            </a:r>
            <a:r>
              <a:rPr lang="en-GB" sz="9600" dirty="0" smtClean="0"/>
              <a:t> come </a:t>
            </a:r>
            <a:r>
              <a:rPr lang="en-GB" sz="9600" dirty="0" err="1" smtClean="0"/>
              <a:t>l’ordinamento</a:t>
            </a:r>
            <a:r>
              <a:rPr lang="en-GB" sz="9600" dirty="0" smtClean="0"/>
              <a:t> in </a:t>
            </a:r>
            <a:r>
              <a:rPr lang="en-GB" sz="9600" dirty="0" err="1" smtClean="0"/>
              <a:t>classifica</a:t>
            </a:r>
            <a:r>
              <a:rPr lang="en-GB" sz="9600" dirty="0" smtClean="0"/>
              <a:t> o </a:t>
            </a:r>
            <a:r>
              <a:rPr lang="en-GB" sz="9600" dirty="0" err="1" smtClean="0"/>
              <a:t>vince</a:t>
            </a:r>
            <a:r>
              <a:rPr lang="en-GB" sz="9600" dirty="0" smtClean="0"/>
              <a:t> la </a:t>
            </a:r>
            <a:r>
              <a:rPr lang="en-GB" sz="9600" dirty="0" err="1" smtClean="0"/>
              <a:t>squadra</a:t>
            </a:r>
            <a:r>
              <a:rPr lang="en-GB" sz="9600" dirty="0" smtClean="0"/>
              <a:t> </a:t>
            </a:r>
            <a:r>
              <a:rPr lang="en-GB" sz="9600" dirty="0" err="1" smtClean="0"/>
              <a:t>di</a:t>
            </a:r>
            <a:r>
              <a:rPr lang="en-GB" sz="9600" dirty="0" smtClean="0"/>
              <a:t> casa</a:t>
            </a:r>
          </a:p>
          <a:p>
            <a:pPr>
              <a:defRPr/>
            </a:pPr>
            <a:endParaRPr lang="en-GB" sz="9600" dirty="0" smtClean="0"/>
          </a:p>
          <a:p>
            <a:pPr>
              <a:defRPr/>
            </a:pPr>
            <a:r>
              <a:rPr lang="en-GB" sz="9600" dirty="0" smtClean="0"/>
              <a:t>Solo </a:t>
            </a:r>
            <a:r>
              <a:rPr lang="en-GB" sz="9600" dirty="0" err="1" smtClean="0"/>
              <a:t>gli</a:t>
            </a:r>
            <a:r>
              <a:rPr lang="en-GB" sz="9600" dirty="0" smtClean="0"/>
              <a:t> </a:t>
            </a:r>
            <a:r>
              <a:rPr lang="en-GB" sz="9600" b="1" dirty="0" smtClean="0"/>
              <a:t>early bettors </a:t>
            </a:r>
            <a:r>
              <a:rPr lang="en-GB" sz="9600" dirty="0" err="1" smtClean="0"/>
              <a:t>possono</a:t>
            </a:r>
            <a:r>
              <a:rPr lang="en-GB" sz="9600" dirty="0" smtClean="0"/>
              <a:t> </a:t>
            </a:r>
            <a:r>
              <a:rPr lang="en-GB" sz="9600" dirty="0" err="1" smtClean="0"/>
              <a:t>adottare</a:t>
            </a:r>
            <a:r>
              <a:rPr lang="en-GB" sz="9600" dirty="0" smtClean="0"/>
              <a:t> </a:t>
            </a:r>
            <a:r>
              <a:rPr lang="en-GB" sz="9600" dirty="0" err="1" smtClean="0"/>
              <a:t>euristiche</a:t>
            </a:r>
            <a:r>
              <a:rPr lang="en-GB" sz="9600" dirty="0" smtClean="0"/>
              <a:t> </a:t>
            </a:r>
            <a:r>
              <a:rPr lang="en-GB" sz="9600" b="1" dirty="0" smtClean="0"/>
              <a:t>fast and frugal </a:t>
            </a:r>
            <a:r>
              <a:rPr lang="en-GB" sz="9600" dirty="0" smtClean="0"/>
              <a:t>à la </a:t>
            </a:r>
            <a:r>
              <a:rPr lang="en-GB" sz="9600" dirty="0" err="1" smtClean="0"/>
              <a:t>Gigerenzer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GB" sz="96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Risultati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4"/>
          <p:cNvSpPr>
            <a:spLocks noGrp="1"/>
          </p:cNvSpPr>
          <p:nvPr>
            <p:ph idx="1"/>
          </p:nvPr>
        </p:nvSpPr>
        <p:spPr>
          <a:xfrm>
            <a:off x="714375" y="1500188"/>
            <a:ext cx="7786688" cy="4881562"/>
          </a:xfrm>
        </p:spPr>
        <p:txBody>
          <a:bodyPr/>
          <a:lstStyle/>
          <a:p>
            <a:r>
              <a:rPr lang="en-GB" sz="2400" smtClean="0"/>
              <a:t>In generale, la stretta correlazione tra stock e futures dovrebbe prevenire forme di arbitraggio speculativo </a:t>
            </a:r>
          </a:p>
          <a:p>
            <a:endParaRPr lang="en-GB" sz="2400" smtClean="0"/>
          </a:p>
          <a:p>
            <a:r>
              <a:rPr lang="en-GB" sz="2400" smtClean="0"/>
              <a:t>Ampia evidenza empirica che vi sono ritardi (pur brevi) nell’adeguamento dei prezzi e che l’integrazione </a:t>
            </a:r>
            <a:r>
              <a:rPr lang="en-GB" sz="2400" i="1" smtClean="0"/>
              <a:t>cross-country</a:t>
            </a:r>
            <a:r>
              <a:rPr lang="en-GB" sz="2400" smtClean="0"/>
              <a:t> è imperfetta</a:t>
            </a:r>
          </a:p>
          <a:p>
            <a:endParaRPr lang="en-GB" sz="2400" smtClean="0"/>
          </a:p>
          <a:p>
            <a:r>
              <a:rPr lang="en-GB" sz="2400" smtClean="0"/>
              <a:t>Analisi correlazione intraday tra </a:t>
            </a:r>
            <a:r>
              <a:rPr lang="en-US" sz="2400" smtClean="0"/>
              <a:t>S&amp;P 500 index futures statunitense e i tre maggiori  indici azionari europei (CAC 40, DAX, FTSE 100) nel periodo </a:t>
            </a:r>
            <a:r>
              <a:rPr lang="en-GB" sz="2400" smtClean="0"/>
              <a:t>febbraio-aprile 2010</a:t>
            </a:r>
            <a:r>
              <a:rPr lang="en-US" sz="2400" smtClean="0"/>
              <a:t>.</a:t>
            </a:r>
            <a:endParaRPr lang="en-GB" sz="240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r>
              <a:rPr lang="en-US" sz="3700" dirty="0" smtClean="0">
                <a:solidFill>
                  <a:srgbClr val="002060"/>
                </a:solidFill>
              </a:rPr>
              <a:t>3. U.S. Futures vs. European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500188"/>
            <a:ext cx="7786688" cy="407193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Forte </a:t>
            </a:r>
            <a:r>
              <a:rPr lang="en-US" sz="2400" dirty="0" err="1" smtClean="0"/>
              <a:t>correlazione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futures </a:t>
            </a:r>
            <a:r>
              <a:rPr lang="en-US" sz="2400" dirty="0" err="1" smtClean="0"/>
              <a:t>statunitensi</a:t>
            </a:r>
            <a:r>
              <a:rPr lang="en-US" sz="2400" dirty="0" smtClean="0"/>
              <a:t> e stocks </a:t>
            </a:r>
            <a:r>
              <a:rPr lang="en-US" sz="2400" dirty="0" err="1" smtClean="0"/>
              <a:t>europei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</a:t>
            </a:r>
            <a:r>
              <a:rPr lang="en-US" sz="2400" dirty="0" err="1" smtClean="0"/>
              <a:t>l’intera</a:t>
            </a:r>
            <a:r>
              <a:rPr lang="en-US" sz="2400" dirty="0" smtClean="0"/>
              <a:t> </a:t>
            </a:r>
            <a:r>
              <a:rPr lang="en-US" sz="2400" dirty="0" err="1" smtClean="0"/>
              <a:t>giornata</a:t>
            </a:r>
            <a:r>
              <a:rPr lang="en-U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L’adeguamento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prezzi</a:t>
            </a:r>
            <a:r>
              <a:rPr lang="en-US" sz="2400" dirty="0" smtClean="0"/>
              <a:t> è </a:t>
            </a:r>
            <a:r>
              <a:rPr lang="en-US" sz="2400" dirty="0" err="1" smtClean="0"/>
              <a:t>istantaneo</a:t>
            </a:r>
            <a:r>
              <a:rPr lang="en-US" sz="2400" dirty="0" smtClean="0"/>
              <a:t> </a:t>
            </a:r>
            <a:r>
              <a:rPr lang="en-US" sz="2400" dirty="0" err="1" smtClean="0"/>
              <a:t>senza</a:t>
            </a:r>
            <a:r>
              <a:rPr lang="en-US" sz="2400" dirty="0" smtClean="0"/>
              <a:t> </a:t>
            </a:r>
            <a:r>
              <a:rPr lang="en-US" sz="2400" dirty="0" err="1" smtClean="0"/>
              <a:t>ritardi</a:t>
            </a:r>
            <a:r>
              <a:rPr lang="en-US" sz="2400" dirty="0" smtClean="0"/>
              <a:t> e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non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possibili</a:t>
            </a:r>
            <a:r>
              <a:rPr lang="en-US" sz="2400" dirty="0" smtClean="0"/>
              <a:t> </a:t>
            </a:r>
            <a:r>
              <a:rPr lang="en-US" sz="2400" dirty="0" err="1" smtClean="0"/>
              <a:t>arbitraggi</a:t>
            </a:r>
            <a:r>
              <a:rPr lang="en-US" sz="2400" dirty="0" smtClean="0"/>
              <a:t> </a:t>
            </a:r>
            <a:r>
              <a:rPr lang="en-US" sz="2400" dirty="0" err="1" smtClean="0"/>
              <a:t>speculativi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La </a:t>
            </a:r>
            <a:r>
              <a:rPr lang="en-US" sz="2400" dirty="0" err="1" smtClean="0"/>
              <a:t>correlazione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interrompe</a:t>
            </a:r>
            <a:r>
              <a:rPr lang="en-US" sz="2400" dirty="0" smtClean="0"/>
              <a:t> </a:t>
            </a:r>
            <a:r>
              <a:rPr lang="en-US" sz="2400" dirty="0" err="1" smtClean="0"/>
              <a:t>velocemente</a:t>
            </a:r>
            <a:r>
              <a:rPr lang="en-US" sz="2400" dirty="0" smtClean="0"/>
              <a:t> e </a:t>
            </a:r>
            <a:r>
              <a:rPr lang="en-US" sz="2400" dirty="0" err="1" smtClean="0"/>
              <a:t>significativamente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le 13:00 and 13:30 (CET time), in cui </a:t>
            </a:r>
            <a:r>
              <a:rPr lang="en-US" sz="2400" dirty="0" err="1" smtClean="0"/>
              <a:t>vengono</a:t>
            </a:r>
            <a:r>
              <a:rPr lang="en-US" sz="2400" dirty="0" smtClean="0"/>
              <a:t> diffuse le </a:t>
            </a:r>
            <a:r>
              <a:rPr lang="en-US" sz="2400" dirty="0" err="1" smtClean="0"/>
              <a:t>novità</a:t>
            </a:r>
            <a:r>
              <a:rPr lang="en-US" sz="2400" dirty="0" smtClean="0"/>
              <a:t>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società</a:t>
            </a:r>
            <a:r>
              <a:rPr lang="en-US" sz="2400" dirty="0" smtClean="0"/>
              <a:t> </a:t>
            </a:r>
            <a:r>
              <a:rPr lang="en-US" sz="2400" dirty="0" err="1" smtClean="0"/>
              <a:t>quotate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mercato</a:t>
            </a:r>
            <a:r>
              <a:rPr lang="en-US" sz="2400" dirty="0" smtClean="0"/>
              <a:t> USA </a:t>
            </a:r>
            <a:r>
              <a:rPr lang="en-US" sz="2400" dirty="0" err="1" smtClean="0"/>
              <a:t>ed</a:t>
            </a:r>
            <a:r>
              <a:rPr lang="en-US" sz="2400" dirty="0" smtClean="0"/>
              <a:t> è </a:t>
            </a:r>
            <a:r>
              <a:rPr lang="en-US" sz="2400" dirty="0" err="1" smtClean="0"/>
              <a:t>associata</a:t>
            </a:r>
            <a:r>
              <a:rPr lang="en-US" sz="2400" dirty="0" smtClean="0"/>
              <a:t> ad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diminuzione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volumi</a:t>
            </a:r>
            <a:r>
              <a:rPr lang="en-US" sz="2400" dirty="0" smtClean="0"/>
              <a:t> </a:t>
            </a:r>
            <a:r>
              <a:rPr lang="en-US" sz="2400" dirty="0" err="1" smtClean="0"/>
              <a:t>scambiati</a:t>
            </a:r>
            <a:r>
              <a:rPr lang="en-US" sz="2400" dirty="0" smtClean="0"/>
              <a:t> sui </a:t>
            </a:r>
            <a:r>
              <a:rPr lang="en-US" sz="2400" dirty="0" err="1" smtClean="0"/>
              <a:t>mercati</a:t>
            </a:r>
            <a:r>
              <a:rPr lang="en-US" sz="2400" dirty="0" smtClean="0"/>
              <a:t> </a:t>
            </a:r>
            <a:r>
              <a:rPr lang="en-US" sz="2400" dirty="0" err="1" smtClean="0"/>
              <a:t>europei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Risultati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333375"/>
            <a:ext cx="7786688" cy="58324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200" dirty="0" smtClean="0"/>
          </a:p>
          <a:p>
            <a:pPr>
              <a:buFont typeface="Wingdings 3" pitchFamily="18" charset="2"/>
              <a:buNone/>
              <a:defRPr/>
            </a:pPr>
            <a:endParaRPr lang="en-GB" sz="96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288" y="0"/>
          <a:ext cx="7993062" cy="6858000"/>
        </p:xfrm>
        <a:graphic>
          <a:graphicData uri="http://schemas.openxmlformats.org/presentationml/2006/ole">
            <p:oleObj spid="_x0000_s3074" name="Documento" r:id="rId4" imgW="6256547" imgH="64874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620713"/>
            <a:ext cx="7786688" cy="56165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200" dirty="0" smtClean="0"/>
          </a:p>
          <a:p>
            <a:pPr>
              <a:buFont typeface="Wingdings 3" pitchFamily="18" charset="2"/>
              <a:buNone/>
              <a:defRPr/>
            </a:pPr>
            <a:endParaRPr lang="en-GB" sz="9600" dirty="0" smtClean="0">
              <a:latin typeface="+mj-lt"/>
            </a:endParaRPr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0825" y="333375"/>
          <a:ext cx="8569325" cy="5688013"/>
        </p:xfrm>
        <a:graphic>
          <a:graphicData uri="http://schemas.openxmlformats.org/presentationml/2006/ole">
            <p:oleObj spid="_x0000_s4098" name="Documento" r:id="rId4" imgW="6451321" imgH="41225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Processi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raccolta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elaborazione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dell’informazione</a:t>
            </a:r>
            <a:r>
              <a:rPr lang="en-US" sz="2400" dirty="0" smtClean="0"/>
              <a:t> come </a:t>
            </a:r>
            <a:r>
              <a:rPr lang="en-US" sz="2400" dirty="0" err="1" smtClean="0"/>
              <a:t>processi</a:t>
            </a:r>
            <a:r>
              <a:rPr lang="en-US" sz="2400" dirty="0" smtClean="0"/>
              <a:t> </a:t>
            </a:r>
            <a:r>
              <a:rPr lang="en-US" sz="2400" dirty="0" err="1" smtClean="0"/>
              <a:t>cognitivi</a:t>
            </a:r>
            <a:r>
              <a:rPr lang="en-US" sz="2400" dirty="0" smtClean="0"/>
              <a:t> </a:t>
            </a:r>
            <a:r>
              <a:rPr lang="en-US" sz="2400" dirty="0" err="1" smtClean="0"/>
              <a:t>duali</a:t>
            </a:r>
            <a:r>
              <a:rPr lang="en-US" sz="2400" dirty="0" smtClean="0"/>
              <a:t> </a:t>
            </a:r>
          </a:p>
          <a:p>
            <a:pPr algn="r">
              <a:buFont typeface="Wingdings 3" pitchFamily="18" charset="2"/>
              <a:buNone/>
            </a:pPr>
            <a:r>
              <a:rPr lang="en-US" sz="2400" dirty="0" smtClean="0"/>
              <a:t>(Schneider and </a:t>
            </a:r>
            <a:r>
              <a:rPr lang="en-US" sz="2400" dirty="0" err="1" smtClean="0"/>
              <a:t>Shiffrin</a:t>
            </a:r>
            <a:r>
              <a:rPr lang="en-US" sz="2400" dirty="0" smtClean="0"/>
              <a:t> 1977, Cohen 1993, </a:t>
            </a:r>
            <a:r>
              <a:rPr lang="en-US" sz="2400" dirty="0" err="1" smtClean="0"/>
              <a:t>Birnboim</a:t>
            </a:r>
            <a:r>
              <a:rPr lang="en-US" sz="2400" dirty="0" smtClean="0"/>
              <a:t> 2003)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Selective Attention: "control of information processing so that a sensory input is perceived or remembered better in one situation than another according to the desires of the subject" </a:t>
            </a:r>
          </a:p>
          <a:p>
            <a:pPr algn="r">
              <a:buFont typeface="Wingdings 3" pitchFamily="18" charset="2"/>
              <a:buNone/>
            </a:pPr>
            <a:r>
              <a:rPr lang="en-US" sz="2400" dirty="0" smtClean="0"/>
              <a:t>(Schneider and </a:t>
            </a:r>
            <a:r>
              <a:rPr lang="en-US" sz="2400" dirty="0" err="1" smtClean="0"/>
              <a:t>Shriffin</a:t>
            </a:r>
            <a:r>
              <a:rPr lang="en-US" sz="2400" dirty="0" smtClean="0"/>
              <a:t> 1977) </a:t>
            </a:r>
          </a:p>
          <a:p>
            <a:endParaRPr lang="it-IT" sz="2800" dirty="0" smtClean="0"/>
          </a:p>
          <a:p>
            <a:pPr>
              <a:buFont typeface="Wingdings 3" pitchFamily="18" charset="2"/>
              <a:buNone/>
            </a:pPr>
            <a:endParaRPr lang="it-IT" sz="28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err="1" smtClean="0">
                <a:solidFill>
                  <a:srgbClr val="002060"/>
                </a:solidFill>
              </a:rPr>
              <a:t>Teoria</a:t>
            </a:r>
            <a:r>
              <a:rPr lang="en-GB" sz="3700" dirty="0" smtClean="0">
                <a:solidFill>
                  <a:srgbClr val="002060"/>
                </a:solidFill>
              </a:rPr>
              <a:t> </a:t>
            </a:r>
            <a:r>
              <a:rPr lang="en-GB" sz="3700" dirty="0" err="1" smtClean="0">
                <a:solidFill>
                  <a:srgbClr val="002060"/>
                </a:solidFill>
              </a:rPr>
              <a:t>dei</a:t>
            </a:r>
            <a:r>
              <a:rPr lang="en-GB" sz="3700" dirty="0" smtClean="0">
                <a:solidFill>
                  <a:srgbClr val="002060"/>
                </a:solidFill>
              </a:rPr>
              <a:t> </a:t>
            </a:r>
            <a:r>
              <a:rPr lang="en-GB" sz="3700" dirty="0" err="1" smtClean="0">
                <a:solidFill>
                  <a:srgbClr val="002060"/>
                </a:solidFill>
              </a:rPr>
              <a:t>processi</a:t>
            </a:r>
            <a:r>
              <a:rPr lang="en-GB" sz="3700" dirty="0" smtClean="0">
                <a:solidFill>
                  <a:srgbClr val="002060"/>
                </a:solidFill>
              </a:rPr>
              <a:t> </a:t>
            </a:r>
            <a:r>
              <a:rPr lang="en-GB" sz="3700" dirty="0" err="1" smtClean="0">
                <a:solidFill>
                  <a:srgbClr val="002060"/>
                </a:solidFill>
              </a:rPr>
              <a:t>duali</a:t>
            </a:r>
            <a:endParaRPr lang="it-IT" sz="3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contenuto 4"/>
          <p:cNvSpPr>
            <a:spLocks noGrp="1"/>
          </p:cNvSpPr>
          <p:nvPr>
            <p:ph idx="1"/>
          </p:nvPr>
        </p:nvSpPr>
        <p:spPr>
          <a:xfrm>
            <a:off x="714375" y="1500188"/>
            <a:ext cx="7786688" cy="4071937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Possibilità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time-zone arbitrage </a:t>
            </a:r>
            <a:r>
              <a:rPr lang="en-US" sz="2400" dirty="0" err="1" smtClean="0"/>
              <a:t>dovuto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differenza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orari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apertura</a:t>
            </a:r>
            <a:r>
              <a:rPr lang="en-US" sz="2400" dirty="0" smtClean="0"/>
              <a:t> e </a:t>
            </a:r>
            <a:r>
              <a:rPr lang="en-US" sz="2400" dirty="0" err="1" smtClean="0"/>
              <a:t>chiusura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mercati</a:t>
            </a:r>
            <a:r>
              <a:rPr lang="en-US" sz="2400" dirty="0" smtClean="0"/>
              <a:t> </a:t>
            </a:r>
            <a:r>
              <a:rPr lang="en-US" sz="2400" dirty="0" err="1" smtClean="0"/>
              <a:t>statunitense</a:t>
            </a:r>
            <a:r>
              <a:rPr lang="en-US" sz="2400" dirty="0" smtClean="0"/>
              <a:t> e </a:t>
            </a:r>
            <a:r>
              <a:rPr lang="en-US" sz="2400" dirty="0" err="1" smtClean="0"/>
              <a:t>europei</a:t>
            </a:r>
            <a:r>
              <a:rPr lang="en-U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Traders non </a:t>
            </a:r>
            <a:r>
              <a:rPr lang="en-US" sz="2400" dirty="0" err="1" smtClean="0"/>
              <a:t>sfruttano</a:t>
            </a:r>
            <a:r>
              <a:rPr lang="en-US" sz="2400" dirty="0" smtClean="0"/>
              <a:t> </a:t>
            </a:r>
            <a:r>
              <a:rPr lang="en-US" sz="2400" dirty="0" err="1" smtClean="0"/>
              <a:t>questa</a:t>
            </a:r>
            <a:r>
              <a:rPr lang="en-US" sz="2400" dirty="0" smtClean="0"/>
              <a:t> </a:t>
            </a:r>
            <a:r>
              <a:rPr lang="en-US" sz="2400" dirty="0" err="1" smtClean="0"/>
              <a:t>possibilità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perché</a:t>
            </a:r>
            <a:r>
              <a:rPr lang="en-US" sz="2400" dirty="0" smtClean="0"/>
              <a:t> I </a:t>
            </a:r>
            <a:r>
              <a:rPr lang="en-US" sz="2400" dirty="0" err="1" smtClean="0"/>
              <a:t>mercati</a:t>
            </a:r>
            <a:r>
              <a:rPr lang="en-US" sz="2400" dirty="0" smtClean="0"/>
              <a:t> stock </a:t>
            </a:r>
            <a:r>
              <a:rPr lang="en-US" sz="2400" dirty="0" err="1" smtClean="0"/>
              <a:t>europei</a:t>
            </a:r>
            <a:r>
              <a:rPr lang="en-US" sz="2400" dirty="0" smtClean="0"/>
              <a:t> </a:t>
            </a:r>
            <a:r>
              <a:rPr lang="en-US" sz="2400" dirty="0" err="1" smtClean="0"/>
              <a:t>reagiscono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lentamente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nuova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proveniente</a:t>
            </a:r>
            <a:r>
              <a:rPr lang="en-US" sz="2400" dirty="0" smtClean="0"/>
              <a:t> </a:t>
            </a:r>
            <a:r>
              <a:rPr lang="en-US" sz="2400" dirty="0" err="1" smtClean="0"/>
              <a:t>dal</a:t>
            </a:r>
            <a:r>
              <a:rPr lang="en-US" sz="2400" dirty="0" smtClean="0"/>
              <a:t> </a:t>
            </a:r>
            <a:r>
              <a:rPr lang="en-US" sz="2400" dirty="0" err="1" smtClean="0"/>
              <a:t>mercato</a:t>
            </a:r>
            <a:r>
              <a:rPr lang="en-US" sz="2400" dirty="0" smtClean="0"/>
              <a:t> future </a:t>
            </a:r>
            <a:r>
              <a:rPr lang="en-US" sz="2400" dirty="0" err="1" smtClean="0"/>
              <a:t>statunitense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it-IT" sz="2400" dirty="0" smtClean="0"/>
              <a:t>Asincronia nell’elaborazione dell’informazione dovuta a information </a:t>
            </a:r>
            <a:r>
              <a:rPr lang="it-IT" sz="2400" dirty="0" err="1" smtClean="0"/>
              <a:t>overload</a:t>
            </a:r>
            <a:r>
              <a:rPr lang="it-IT" sz="2400" dirty="0" smtClean="0"/>
              <a:t> che è segnalata dalla </a:t>
            </a:r>
            <a:r>
              <a:rPr lang="it-IT" sz="2400" dirty="0" err="1" smtClean="0"/>
              <a:t>dimunizione</a:t>
            </a:r>
            <a:r>
              <a:rPr lang="it-IT" sz="2400" dirty="0" smtClean="0"/>
              <a:t> dei volumi scambiati</a:t>
            </a:r>
            <a:endParaRPr lang="it-IT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 smtClean="0"/>
              <a:t> </a:t>
            </a:r>
            <a:r>
              <a:rPr lang="en-US" sz="3700" dirty="0" err="1" smtClean="0">
                <a:solidFill>
                  <a:srgbClr val="002060"/>
                </a:solidFill>
              </a:rPr>
              <a:t>Interpretazione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contenuto 4"/>
          <p:cNvSpPr>
            <a:spLocks noGrp="1"/>
          </p:cNvSpPr>
          <p:nvPr>
            <p:ph idx="1"/>
          </p:nvPr>
        </p:nvSpPr>
        <p:spPr>
          <a:xfrm>
            <a:off x="457200" y="1357313"/>
            <a:ext cx="8329613" cy="5143500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rgbClr val="FF0000"/>
              </a:buClr>
              <a:buSzPct val="68000"/>
              <a:buFont typeface="Wingdings 2" pitchFamily="18" charset="2"/>
              <a:buNone/>
              <a:defRPr/>
            </a:pPr>
            <a:r>
              <a:rPr lang="en-GB" sz="2600" dirty="0" smtClean="0"/>
              <a:t>	</a:t>
            </a:r>
          </a:p>
          <a:p>
            <a:pPr marL="365125" lvl="2" indent="-255588">
              <a:spcBef>
                <a:spcPts val="400"/>
              </a:spcBef>
              <a:buClr>
                <a:srgbClr val="FF0000"/>
              </a:buClr>
              <a:buSzPct val="68000"/>
              <a:buFont typeface="Wingdings 2" pitchFamily="18" charset="2"/>
              <a:buNone/>
              <a:defRPr/>
            </a:pPr>
            <a:r>
              <a:rPr lang="en-US" sz="2400" dirty="0" smtClean="0"/>
              <a:t>   “Highly accessible impressions produced by System 1 control judgments and preferences, unless modified or overridden by the deliberate operations of System 2.” (</a:t>
            </a:r>
            <a:r>
              <a:rPr lang="en-US" sz="2400" dirty="0" err="1" smtClean="0"/>
              <a:t>Kahneman</a:t>
            </a:r>
            <a:r>
              <a:rPr lang="en-US" sz="2400" dirty="0" smtClean="0"/>
              <a:t> and Frederick 2002)</a:t>
            </a:r>
            <a:endParaRPr lang="en-GB" sz="2400" dirty="0" smtClean="0"/>
          </a:p>
          <a:p>
            <a:pPr>
              <a:buClr>
                <a:srgbClr val="FF0000"/>
              </a:buClr>
              <a:buFont typeface="Wingdings 3" pitchFamily="18" charset="2"/>
              <a:buNone/>
              <a:defRPr/>
            </a:pPr>
            <a:r>
              <a:rPr lang="en-GB" sz="2400" dirty="0" smtClean="0"/>
              <a:t>	</a:t>
            </a:r>
            <a:endParaRPr lang="en-US" sz="2400" dirty="0" smtClean="0"/>
          </a:p>
          <a:p>
            <a:pPr lvl="2"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sz="2400" dirty="0" smtClean="0"/>
              <a:t>  System 1                   orienting choice </a:t>
            </a:r>
          </a:p>
          <a:p>
            <a:pPr lvl="2">
              <a:buClr>
                <a:srgbClr val="FF0000"/>
              </a:buClr>
              <a:buFont typeface="Wingdings 2" pitchFamily="18" charset="2"/>
              <a:buNone/>
              <a:defRPr/>
            </a:pPr>
            <a:endParaRPr lang="en-US" sz="2400" dirty="0" smtClean="0"/>
          </a:p>
          <a:p>
            <a:pPr lvl="2"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sz="2400" dirty="0" smtClean="0"/>
              <a:t>  System 2                   reinforcing choice</a:t>
            </a:r>
          </a:p>
          <a:p>
            <a:pPr>
              <a:defRPr/>
            </a:pPr>
            <a:endParaRPr lang="it-IT" sz="24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3700" dirty="0" smtClean="0">
                <a:solidFill>
                  <a:srgbClr val="002060"/>
                </a:solidFill>
              </a:rPr>
              <a:t>System 1 vs. System 2</a:t>
            </a:r>
            <a:endParaRPr lang="it-IT" sz="3700" dirty="0">
              <a:solidFill>
                <a:srgbClr val="00206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 rot="16200000">
            <a:off x="3476625" y="3587751"/>
            <a:ext cx="433387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6200000">
            <a:off x="3476625" y="4379913"/>
            <a:ext cx="433388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4"/>
          <p:cNvSpPr>
            <a:spLocks noGrp="1"/>
          </p:cNvSpPr>
          <p:nvPr>
            <p:ph idx="1"/>
          </p:nvPr>
        </p:nvSpPr>
        <p:spPr>
          <a:xfrm>
            <a:off x="457200" y="1484313"/>
            <a:ext cx="8329613" cy="5016500"/>
          </a:xfrm>
        </p:spPr>
        <p:txBody>
          <a:bodyPr/>
          <a:lstStyle/>
          <a:p>
            <a:r>
              <a:rPr lang="en-US" sz="2400" smtClean="0"/>
              <a:t>I processi euristici del Sistema 1 selezionano gli aspetti su cui l’attenzione viene indirizzata</a:t>
            </a:r>
          </a:p>
          <a:p>
            <a:endParaRPr lang="en-US" sz="2400" smtClean="0"/>
          </a:p>
          <a:p>
            <a:r>
              <a:rPr lang="en-US" sz="2400" smtClean="0"/>
              <a:t>I processi analitici del Sistema 2 fondano le proprie inferenze sulla rappresentazione euristica data dal Sistema </a:t>
            </a:r>
            <a:endParaRPr lang="it-IT" sz="2400" smtClean="0">
              <a:solidFill>
                <a:srgbClr val="00006E"/>
              </a:solidFill>
              <a:ea typeface="Lucida Sans Unicode" pitchFamily="34" charset="0"/>
              <a:cs typeface="Lucida Sans Unicode" pitchFamily="34" charset="0"/>
            </a:endParaRPr>
          </a:p>
          <a:p>
            <a:endParaRPr lang="it-IT" sz="2400" smtClean="0">
              <a:solidFill>
                <a:srgbClr val="00006E"/>
              </a:solidFill>
              <a:ea typeface="Lucida Sans Unicode" pitchFamily="34" charset="0"/>
              <a:cs typeface="Lucida Sans Unicode" pitchFamily="34" charset="0"/>
            </a:endParaRPr>
          </a:p>
          <a:p>
            <a:r>
              <a:rPr lang="en-US" sz="2400" smtClean="0"/>
              <a:t>Questa ricostruzione duale del processo di raccolta e elaborazione dell’informazione spiega l’emergere di molti tra i bias cognitivi ogni volta che sui mercati finanziari una parte di informazione rilevante è ignorata nello stadio euristico</a:t>
            </a:r>
            <a:endParaRPr lang="it-IT" sz="240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err="1" smtClean="0">
                <a:solidFill>
                  <a:srgbClr val="002060"/>
                </a:solidFill>
              </a:rPr>
              <a:t>Conclusioni</a:t>
            </a:r>
            <a:endParaRPr lang="it-IT" sz="3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3312368" cy="49685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smtClean="0"/>
              <a:t>ETICA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Capuchin monkeys reject </a:t>
            </a:r>
            <a:r>
              <a:rPr lang="en-US" sz="2400" dirty="0" smtClean="0"/>
              <a:t>unequal pay</a:t>
            </a:r>
            <a:endParaRPr lang="it-IT" sz="2400" dirty="0" smtClean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EMOZIONI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Harlow's </a:t>
            </a:r>
            <a:r>
              <a:rPr lang="en-US" sz="2400" dirty="0" smtClean="0"/>
              <a:t>Studies on Dependency in Monkeys</a:t>
            </a:r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ALTRO? </a:t>
            </a:r>
            <a:endParaRPr lang="it-IT" dirty="0"/>
          </a:p>
        </p:txBody>
      </p:sp>
      <p:pic>
        <p:nvPicPr>
          <p:cNvPr id="5" name="Picture 4" descr="harlov's monkey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005064"/>
            <a:ext cx="3960440" cy="2761886"/>
          </a:xfrm>
          <a:prstGeom prst="rect">
            <a:avLst/>
          </a:prstGeom>
        </p:spPr>
      </p:pic>
      <p:pic>
        <p:nvPicPr>
          <p:cNvPr id="6" name="Picture 5" descr="capuchine.jpg">
            <a:hlinkClick r:id="rId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980728"/>
            <a:ext cx="388057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reecognitive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67322"/>
            <a:ext cx="8229600" cy="485191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4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021262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400" dirty="0" smtClean="0"/>
              <a:t>                      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SELECTIVE ATTENTION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en-US" sz="2400" b="1" dirty="0" smtClean="0"/>
              <a:t>Controlled Search</a:t>
            </a:r>
            <a:r>
              <a:rPr lang="en-US" sz="2400" dirty="0" smtClean="0"/>
              <a:t>           </a:t>
            </a:r>
            <a:r>
              <a:rPr lang="en-US" sz="2400" b="1" dirty="0" smtClean="0"/>
              <a:t>Automatic Detection</a:t>
            </a:r>
            <a:endParaRPr lang="it-IT" sz="2400" b="1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r>
              <a:rPr lang="en-US" sz="2400" b="1" dirty="0" smtClean="0"/>
              <a:t>Controlled Search </a:t>
            </a:r>
            <a:r>
              <a:rPr lang="en-US" sz="2400" dirty="0" smtClean="0"/>
              <a:t>-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in </a:t>
            </a:r>
            <a:r>
              <a:rPr lang="en-US" sz="2400" dirty="0" err="1" smtClean="0"/>
              <a:t>serie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usa</a:t>
            </a:r>
            <a:r>
              <a:rPr lang="en-US" sz="2400" dirty="0" smtClean="0"/>
              <a:t> la </a:t>
            </a:r>
            <a:r>
              <a:rPr lang="en-US" sz="2400" dirty="0" err="1" smtClean="0"/>
              <a:t>memoria</a:t>
            </a:r>
            <a:r>
              <a:rPr lang="en-US" sz="2400" dirty="0" smtClean="0"/>
              <a:t> </a:t>
            </a:r>
            <a:r>
              <a:rPr lang="en-US" sz="2400" dirty="0" err="1" smtClean="0"/>
              <a:t>esplicita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breve</a:t>
            </a:r>
            <a:r>
              <a:rPr lang="en-US" sz="2400" dirty="0" smtClean="0"/>
              <a:t> </a:t>
            </a:r>
            <a:r>
              <a:rPr lang="en-US" sz="2400" dirty="0" err="1" smtClean="0"/>
              <a:t>periodo</a:t>
            </a:r>
            <a:r>
              <a:rPr lang="en-US" sz="2400" dirty="0" smtClean="0"/>
              <a:t>, è </a:t>
            </a:r>
            <a:r>
              <a:rPr lang="en-US" sz="2400" dirty="0" err="1" smtClean="0"/>
              <a:t>flessibile</a:t>
            </a:r>
            <a:r>
              <a:rPr lang="en-US" sz="2400" dirty="0" smtClean="0"/>
              <a:t>, </a:t>
            </a:r>
            <a:r>
              <a:rPr lang="en-US" sz="2400" dirty="0" err="1" smtClean="0"/>
              <a:t>controllabile</a:t>
            </a:r>
            <a:r>
              <a:rPr lang="en-US" sz="2400" dirty="0" smtClean="0"/>
              <a:t>, </a:t>
            </a:r>
            <a:r>
              <a:rPr lang="en-US" sz="2400" dirty="0" err="1" smtClean="0"/>
              <a:t>modulabile</a:t>
            </a:r>
            <a:r>
              <a:rPr lang="en-US" sz="2400" dirty="0" smtClean="0"/>
              <a:t> e </a:t>
            </a:r>
            <a:r>
              <a:rPr lang="en-US" sz="2400" dirty="0" err="1" smtClean="0"/>
              <a:t>sequenziale</a:t>
            </a:r>
            <a:endParaRPr lang="it-IT" sz="2400" dirty="0" smtClean="0"/>
          </a:p>
          <a:p>
            <a:pPr>
              <a:buFont typeface="Wingdings 3" pitchFamily="18" charset="2"/>
              <a:buNone/>
            </a:pPr>
            <a:endParaRPr lang="it-IT" sz="2400" dirty="0" smtClean="0"/>
          </a:p>
          <a:p>
            <a:r>
              <a:rPr lang="en-US" sz="2400" b="1" dirty="0" smtClean="0"/>
              <a:t>Automatic Detection </a:t>
            </a:r>
            <a:r>
              <a:rPr lang="en-US" sz="2400" dirty="0" smtClean="0"/>
              <a:t>-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in </a:t>
            </a:r>
            <a:r>
              <a:rPr lang="en-US" sz="2400" dirty="0" err="1" smtClean="0"/>
              <a:t>parallelo</a:t>
            </a:r>
            <a:r>
              <a:rPr lang="en-US" sz="2400" dirty="0" smtClean="0"/>
              <a:t>, </a:t>
            </a:r>
            <a:r>
              <a:rPr lang="en-US" sz="2400" dirty="0" err="1" smtClean="0"/>
              <a:t>rigido</a:t>
            </a:r>
            <a:r>
              <a:rPr lang="en-US" sz="2400" dirty="0" smtClean="0"/>
              <a:t>,  largamente </a:t>
            </a:r>
            <a:r>
              <a:rPr lang="en-US" sz="2400" dirty="0" err="1" smtClean="0"/>
              <a:t>inconsapevole</a:t>
            </a:r>
            <a:r>
              <a:rPr lang="en-US" sz="2400" dirty="0" smtClean="0"/>
              <a:t> e </a:t>
            </a:r>
            <a:r>
              <a:rPr lang="en-US" sz="2400" dirty="0" err="1" smtClean="0"/>
              <a:t>difficile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modificare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volta</a:t>
            </a:r>
            <a:r>
              <a:rPr lang="en-US" sz="2400" dirty="0" smtClean="0"/>
              <a:t> </a:t>
            </a:r>
            <a:r>
              <a:rPr lang="en-US" sz="2400" dirty="0" err="1" smtClean="0"/>
              <a:t>avviato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it-IT" sz="2400" dirty="0" smtClean="0"/>
          </a:p>
          <a:p>
            <a:pPr>
              <a:buFont typeface="Wingdings 3" pitchFamily="18" charset="2"/>
              <a:buNone/>
            </a:pPr>
            <a:endParaRPr lang="it-IT" sz="2800" dirty="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smtClean="0">
                <a:solidFill>
                  <a:srgbClr val="002060"/>
                </a:solidFill>
              </a:rPr>
              <a:t>Controlled vs. Automatic</a:t>
            </a:r>
            <a:endParaRPr lang="it-IT" sz="3700" dirty="0">
              <a:solidFill>
                <a:srgbClr val="00206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 rot="2309122">
            <a:off x="3371850" y="1760538"/>
            <a:ext cx="431800" cy="690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9507135">
            <a:off x="5233988" y="1762125"/>
            <a:ext cx="433387" cy="690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929188"/>
          </a:xfrm>
        </p:spPr>
        <p:txBody>
          <a:bodyPr/>
          <a:lstStyle/>
          <a:p>
            <a:endParaRPr lang="en-GB" sz="2400" smtClean="0"/>
          </a:p>
          <a:p>
            <a:r>
              <a:rPr lang="en-GB" sz="2400" smtClean="0"/>
              <a:t>L’apparato percettivo e l’attività intuitiva del </a:t>
            </a:r>
            <a:r>
              <a:rPr lang="en-GB" sz="2400" b="1" smtClean="0"/>
              <a:t>Sistema 1</a:t>
            </a:r>
            <a:r>
              <a:rPr lang="en-GB" sz="2400" smtClean="0"/>
              <a:t> generano </a:t>
            </a:r>
            <a:r>
              <a:rPr lang="en-GB" sz="2400" b="1" smtClean="0"/>
              <a:t>impressioni non volontarie </a:t>
            </a:r>
            <a:r>
              <a:rPr lang="en-GB" sz="2400" smtClean="0"/>
              <a:t>degli attributi degli oggetti e degli eventi</a:t>
            </a:r>
          </a:p>
          <a:p>
            <a:endParaRPr lang="en-GB" sz="2400" smtClean="0"/>
          </a:p>
          <a:p>
            <a:pPr>
              <a:buFont typeface="Wingdings 3" pitchFamily="18" charset="2"/>
              <a:buNone/>
            </a:pPr>
            <a:endParaRPr lang="en-GB" sz="2400" smtClean="0"/>
          </a:p>
          <a:p>
            <a:r>
              <a:rPr lang="en-GB" sz="2400" smtClean="0"/>
              <a:t>In contrasto con il Sistema 1, il </a:t>
            </a:r>
            <a:r>
              <a:rPr lang="en-GB" sz="2400" b="1" smtClean="0"/>
              <a:t>Sistema 2 </a:t>
            </a:r>
            <a:r>
              <a:rPr lang="en-GB" sz="2400" smtClean="0"/>
              <a:t>include tutti i processi di intelligenza analitica e crea dei </a:t>
            </a:r>
            <a:r>
              <a:rPr lang="en-GB" sz="2400" b="1" smtClean="0"/>
              <a:t>giudizi</a:t>
            </a:r>
            <a:r>
              <a:rPr lang="en-GB" sz="2400" smtClean="0"/>
              <a:t> che sono sempre </a:t>
            </a:r>
            <a:r>
              <a:rPr lang="en-GB" sz="2400" b="1" smtClean="0"/>
              <a:t>espliciti e intenzionali</a:t>
            </a:r>
          </a:p>
          <a:p>
            <a:endParaRPr lang="it-IT" sz="2400" smtClean="0"/>
          </a:p>
          <a:p>
            <a:pPr>
              <a:buFont typeface="Wingdings 3" pitchFamily="18" charset="2"/>
              <a:buNone/>
            </a:pPr>
            <a:endParaRPr lang="it-IT" sz="2800" smtClean="0"/>
          </a:p>
        </p:txBody>
      </p:sp>
      <p:sp>
        <p:nvSpPr>
          <p:cNvPr id="1126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700" dirty="0" err="1" smtClean="0">
                <a:solidFill>
                  <a:srgbClr val="002060"/>
                </a:solidFill>
              </a:rPr>
              <a:t>Sistema</a:t>
            </a:r>
            <a:r>
              <a:rPr lang="en-GB" sz="3700" dirty="0" smtClean="0">
                <a:solidFill>
                  <a:srgbClr val="002060"/>
                </a:solidFill>
              </a:rPr>
              <a:t> 1 vs. </a:t>
            </a:r>
            <a:r>
              <a:rPr lang="en-GB" sz="3700" dirty="0" err="1" smtClean="0">
                <a:solidFill>
                  <a:srgbClr val="002060"/>
                </a:solidFill>
              </a:rPr>
              <a:t>Sistema</a:t>
            </a:r>
            <a:r>
              <a:rPr lang="en-GB" sz="3700" dirty="0" smtClean="0">
                <a:solidFill>
                  <a:srgbClr val="002060"/>
                </a:solidFill>
              </a:rPr>
              <a:t> 2</a:t>
            </a:r>
            <a:endParaRPr lang="it-IT" sz="3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noProof="0" dirty="0" smtClean="0"/>
              <a:t>SYSTEMS 1 </a:t>
            </a:r>
            <a:r>
              <a:rPr lang="en-US" sz="2800" b="1" cap="all" noProof="0" dirty="0" smtClean="0"/>
              <a:t>and 2 activities</a:t>
            </a:r>
          </a:p>
          <a:p>
            <a:pPr algn="ctr">
              <a:buNone/>
            </a:pPr>
            <a:endParaRPr lang="en-US" sz="1800" noProof="0" dirty="0" smtClean="0"/>
          </a:p>
          <a:p>
            <a:pPr algn="ctr">
              <a:buNone/>
            </a:pPr>
            <a:endParaRPr lang="en-US" sz="1800" noProof="0" dirty="0" smtClean="0"/>
          </a:p>
          <a:p>
            <a:endParaRPr lang="en-US" sz="1800" noProof="0" dirty="0" smtClean="0"/>
          </a:p>
          <a:p>
            <a:pPr>
              <a:buNone/>
            </a:pPr>
            <a:endParaRPr lang="en-US" sz="1800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242F2-F333-40EB-841F-4C0C699DBAC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828969"/>
          <a:ext cx="8784976" cy="578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45579">
                <a:tc>
                  <a:txBody>
                    <a:bodyPr/>
                    <a:lstStyle/>
                    <a:p>
                      <a:pPr algn="ctr"/>
                      <a:r>
                        <a:rPr lang="en-US" cap="all" baseline="0" noProof="0" dirty="0" smtClean="0"/>
                        <a:t>System 1</a:t>
                      </a:r>
                      <a:endParaRPr lang="en-US" cap="all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cap="all" baseline="0" noProof="0" dirty="0" smtClean="0"/>
                        <a:t>System 2</a:t>
                      </a:r>
                      <a:endParaRPr lang="en-US" cap="all" baseline="0" noProof="0" dirty="0"/>
                    </a:p>
                  </a:txBody>
                  <a:tcPr/>
                </a:tc>
              </a:tr>
              <a:tr h="86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Detect</a:t>
                      </a:r>
                      <a:r>
                        <a:rPr lang="en-US" baseline="0" noProof="0" dirty="0" smtClean="0"/>
                        <a:t> that </a:t>
                      </a:r>
                      <a:r>
                        <a:rPr lang="en-US" noProof="0" dirty="0" smtClean="0"/>
                        <a:t>one object is more distant than another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Focus attention on the clowns in the circus</a:t>
                      </a:r>
                      <a:endParaRPr lang="en-US" noProof="0" dirty="0"/>
                    </a:p>
                  </a:txBody>
                  <a:tcPr/>
                </a:tc>
              </a:tr>
              <a:tr h="86394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Complete the phrase</a:t>
                      </a:r>
                      <a:r>
                        <a:rPr lang="en-US" baseline="0" noProof="0" dirty="0" smtClean="0"/>
                        <a:t> “bread and…”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Focus on the voice of a particular person in crowded</a:t>
                      </a:r>
                      <a:r>
                        <a:rPr lang="en-US" baseline="0" noProof="0" dirty="0" smtClean="0"/>
                        <a:t> and noisy rooms</a:t>
                      </a:r>
                      <a:endParaRPr lang="en-US" noProof="0" dirty="0"/>
                    </a:p>
                  </a:txBody>
                  <a:tcPr/>
                </a:tc>
              </a:tr>
              <a:tr h="63559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Make a “disgust face” when</a:t>
                      </a:r>
                      <a:r>
                        <a:rPr lang="en-US" baseline="0" noProof="0" dirty="0" smtClean="0"/>
                        <a:t> shown a horrible picture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Maintain a faster walking speed than is natural for you</a:t>
                      </a:r>
                      <a:endParaRPr lang="en-US" noProof="0" dirty="0"/>
                    </a:p>
                  </a:txBody>
                  <a:tcPr/>
                </a:tc>
              </a:tr>
              <a:tr h="82627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Detect</a:t>
                      </a:r>
                      <a:r>
                        <a:rPr lang="en-US" baseline="0" noProof="0" dirty="0" smtClean="0"/>
                        <a:t> hostility in a voice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Monitor</a:t>
                      </a:r>
                      <a:r>
                        <a:rPr lang="en-US" baseline="0" noProof="0" dirty="0" smtClean="0"/>
                        <a:t> the appropriateness of your behavior in a social situation</a:t>
                      </a:r>
                      <a:endParaRPr lang="en-US" noProof="0" dirty="0" smtClean="0"/>
                    </a:p>
                  </a:txBody>
                  <a:tcPr/>
                </a:tc>
              </a:tr>
              <a:tr h="44491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Answer to 2+2=?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Tell someone your phone number</a:t>
                      </a:r>
                      <a:endParaRPr lang="en-US" noProof="0" dirty="0"/>
                    </a:p>
                  </a:txBody>
                  <a:tcPr/>
                </a:tc>
              </a:tr>
              <a:tr h="44491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Drive a car on an empty road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Park in a narrow space</a:t>
                      </a:r>
                      <a:endParaRPr lang="en-US" noProof="0" dirty="0"/>
                    </a:p>
                  </a:txBody>
                  <a:tcPr/>
                </a:tc>
              </a:tr>
              <a:tr h="63559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Find a strong move in chess (if you are a chess master)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Compare two washing machines for overall value</a:t>
                      </a:r>
                      <a:endParaRPr lang="en-US" noProof="0" dirty="0"/>
                    </a:p>
                  </a:txBody>
                  <a:tcPr/>
                </a:tc>
              </a:tr>
              <a:tr h="63559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Understand</a:t>
                      </a:r>
                      <a:r>
                        <a:rPr lang="en-US" baseline="0" noProof="0" dirty="0" smtClean="0"/>
                        <a:t> simple sentences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Check the validity of a complete logical argument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cdbbb39c5363eb51dceb7f30b27ec06b402c2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2366</TotalTime>
  <Words>2646</Words>
  <Application>Microsoft Office PowerPoint</Application>
  <PresentationFormat>On-screen Show (4:3)</PresentationFormat>
  <Paragraphs>549</Paragraphs>
  <Slides>53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Viale</vt:lpstr>
      <vt:lpstr>Documento</vt:lpstr>
      <vt:lpstr>                              </vt:lpstr>
      <vt:lpstr>Finanza comportamentale</vt:lpstr>
      <vt:lpstr>Pars Destruens – Le Euristiche</vt:lpstr>
      <vt:lpstr>Slide 4</vt:lpstr>
      <vt:lpstr>Teoria dei processi duali</vt:lpstr>
      <vt:lpstr>Slide 6</vt:lpstr>
      <vt:lpstr>Controlled vs. Automatic</vt:lpstr>
      <vt:lpstr>Sistema 1 vs. Sistema 2</vt:lpstr>
      <vt:lpstr>Slide 9</vt:lpstr>
      <vt:lpstr> EFFETTO DEL CONTESTO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PET</vt:lpstr>
      <vt:lpstr>Risonanza magnetica funzionale (fMRI)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Evidenza empirica e sperimentale</vt:lpstr>
      <vt:lpstr>1. Eye-tracking e Overconfidence</vt:lpstr>
      <vt:lpstr>Slide 38</vt:lpstr>
      <vt:lpstr>Slide 39</vt:lpstr>
      <vt:lpstr>Slide 40</vt:lpstr>
      <vt:lpstr>Slide 41</vt:lpstr>
      <vt:lpstr>Slide 42</vt:lpstr>
      <vt:lpstr> 2. Effetto dell’informazione “rumorosa”</vt:lpstr>
      <vt:lpstr> </vt:lpstr>
      <vt:lpstr> Risultati</vt:lpstr>
      <vt:lpstr> 3. U.S. Futures vs. European Stocks</vt:lpstr>
      <vt:lpstr> Risultati</vt:lpstr>
      <vt:lpstr> </vt:lpstr>
      <vt:lpstr> </vt:lpstr>
      <vt:lpstr> Interpretazione</vt:lpstr>
      <vt:lpstr>System 1 vs. System 2</vt:lpstr>
      <vt:lpstr>Conclusioni</vt:lpstr>
      <vt:lpstr>ALTRO?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experimental analysis of the Tiebout’s model in a decentralized system of public goods provision</dc:title>
  <dc:creator>Chiara</dc:creator>
  <cp:lastModifiedBy>Pc3</cp:lastModifiedBy>
  <cp:revision>286</cp:revision>
  <dcterms:created xsi:type="dcterms:W3CDTF">2009-03-28T16:52:11Z</dcterms:created>
  <dcterms:modified xsi:type="dcterms:W3CDTF">2014-04-30T16:04:20Z</dcterms:modified>
</cp:coreProperties>
</file>