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4" r:id="rId1"/>
  </p:sldMasterIdLst>
  <p:notesMasterIdLst>
    <p:notesMasterId r:id="rId17"/>
  </p:notesMasterIdLst>
  <p:handoutMasterIdLst>
    <p:handoutMasterId r:id="rId18"/>
  </p:handoutMasterIdLst>
  <p:sldIdLst>
    <p:sldId id="261" r:id="rId2"/>
    <p:sldId id="461" r:id="rId3"/>
    <p:sldId id="462" r:id="rId4"/>
    <p:sldId id="463" r:id="rId5"/>
    <p:sldId id="464" r:id="rId6"/>
    <p:sldId id="466" r:id="rId7"/>
    <p:sldId id="467" r:id="rId8"/>
    <p:sldId id="468" r:id="rId9"/>
    <p:sldId id="469" r:id="rId10"/>
    <p:sldId id="471" r:id="rId11"/>
    <p:sldId id="470" r:id="rId12"/>
    <p:sldId id="472" r:id="rId13"/>
    <p:sldId id="473" r:id="rId14"/>
    <p:sldId id="474" r:id="rId15"/>
    <p:sldId id="476" r:id="rId16"/>
  </p:sldIdLst>
  <p:sldSz cx="9144000" cy="6858000" type="screen4x3"/>
  <p:notesSz cx="9144000" cy="6858000"/>
  <p:custDataLst>
    <p:tags r:id="rId19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</p:showPr>
  <p:clrMru>
    <a:srgbClr val="CCCCFF"/>
    <a:srgbClr val="FFCC99"/>
    <a:srgbClr val="CCFFCC"/>
    <a:srgbClr val="FFFFCC"/>
    <a:srgbClr val="CCECFF"/>
    <a:srgbClr val="99FF99"/>
    <a:srgbClr val="FFFF99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6D8C79-F4AE-4CAA-99ED-7F73096900E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/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38C912-2B5A-4B94-8937-E751072227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8D93727-ACE4-4C98-AC43-9C527B2FBF52}" type="slidenum">
              <a:rPr lang="en-GB" sz="1200" smtClean="0"/>
              <a:pPr eaLnBrk="1" hangingPunct="1">
                <a:defRPr/>
              </a:pPr>
              <a:t>1</a:t>
            </a:fld>
            <a:endParaRPr lang="en-GB" sz="1200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8B601BF-BDC6-4C00-B4F5-CE7C2F1BB0F9}" type="slidenum">
              <a:rPr lang="it-IT" sz="1200" smtClean="0"/>
              <a:pPr eaLnBrk="1" hangingPunct="1">
                <a:defRPr/>
              </a:pPr>
              <a:t>11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37024DB-6104-497E-AC12-637544D1C049}" type="slidenum">
              <a:rPr lang="it-IT" sz="1200" smtClean="0"/>
              <a:pPr eaLnBrk="1" hangingPunct="1">
                <a:defRPr/>
              </a:pPr>
              <a:t>12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3D10576-573E-4D7D-85A3-B285F19B539A}" type="slidenum">
              <a:rPr lang="it-IT" sz="1200" smtClean="0"/>
              <a:pPr eaLnBrk="1" hangingPunct="1">
                <a:defRPr/>
              </a:pPr>
              <a:t>13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31BD13E-DED3-461A-BDBD-B34B069E8348}" type="slidenum">
              <a:rPr lang="it-IT" sz="1200" smtClean="0"/>
              <a:pPr eaLnBrk="1" hangingPunct="1">
                <a:defRPr/>
              </a:pPr>
              <a:t>14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98CED3E-7631-4FA6-A09B-F5587AEED1CD}" type="slidenum">
              <a:rPr lang="it-IT" sz="1200" smtClean="0"/>
              <a:pPr eaLnBrk="1" hangingPunct="1">
                <a:defRPr/>
              </a:pPr>
              <a:t>15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DBA48E3F-9D18-4119-9DDB-C27DFFEA9965}" type="slidenum">
              <a:rPr lang="it-IT" sz="1200" smtClean="0"/>
              <a:pPr eaLnBrk="1" hangingPunct="1">
                <a:defRPr/>
              </a:pPr>
              <a:t>3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27A71ED-90AC-4B1C-9F24-BE293C4948BB}" type="slidenum">
              <a:rPr lang="it-IT" sz="1200" smtClean="0"/>
              <a:pPr eaLnBrk="1" hangingPunct="1">
                <a:defRPr/>
              </a:pPr>
              <a:t>4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FDC0F775-73A1-4397-AB6C-B07686A31F4E}" type="slidenum">
              <a:rPr lang="it-IT" sz="1200" smtClean="0"/>
              <a:pPr eaLnBrk="1" hangingPunct="1">
                <a:defRPr/>
              </a:pPr>
              <a:t>5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25383D0-5BF8-478F-B4C8-B34FCE8371BB}" type="slidenum">
              <a:rPr lang="it-IT" sz="1200" smtClean="0"/>
              <a:pPr eaLnBrk="1" hangingPunct="1">
                <a:defRPr/>
              </a:pPr>
              <a:t>6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6FD06649-CD4B-46A5-A248-70E3205A79AA}" type="slidenum">
              <a:rPr lang="it-IT" sz="1200" smtClean="0"/>
              <a:pPr eaLnBrk="1" hangingPunct="1">
                <a:defRPr/>
              </a:pPr>
              <a:t>7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BAB5A8FA-3DD3-4532-B9AF-263D6EF81735}" type="slidenum">
              <a:rPr lang="it-IT" sz="1200" smtClean="0"/>
              <a:pPr eaLnBrk="1" hangingPunct="1">
                <a:defRPr/>
              </a:pPr>
              <a:t>8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0090957-DE08-45E4-96E7-DC1388A0EBA0}" type="slidenum">
              <a:rPr lang="it-IT" sz="1200" smtClean="0"/>
              <a:pPr eaLnBrk="1" hangingPunct="1">
                <a:defRPr/>
              </a:pPr>
              <a:t>9</a:t>
            </a:fld>
            <a:endParaRPr lang="it-IT" sz="120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/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D20E89A-B2F4-4EDE-B221-39273E1FF2C8}" type="slidenum">
              <a:rPr lang="it-IT" sz="1200" smtClean="0"/>
              <a:pPr eaLnBrk="1" hangingPunct="1">
                <a:defRPr/>
              </a:pPr>
              <a:t>10</a:t>
            </a:fld>
            <a:endParaRPr lang="it-IT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11" descr="LOGO_UNISI_VERTICALE_NER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1484313"/>
            <a:ext cx="16081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3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124075" y="6237288"/>
            <a:ext cx="1524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51725" y="6237288"/>
            <a:ext cx="12192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D7C034-26CB-41EF-B7DA-BACA2DAD8B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9252A-2C52-459B-9293-6CF261FED7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743F-344F-47E7-868F-E1F0B67C64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6237288"/>
            <a:ext cx="12954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26E7D2-94E6-45FE-98E3-FF28101C1B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58888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16913" y="6237288"/>
            <a:ext cx="503237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CABF0B-E220-46C9-8E5B-11202FC6C3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8E2F2-D8F7-422A-8365-00A53811DC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C3AB7-D011-493E-BE80-88F7E0F214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87450" y="6237288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29550" y="6237288"/>
            <a:ext cx="12954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4A58EB8-14BE-42F9-873D-81BE209A17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36363-1258-47E2-A4B7-F75C9C2506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A6950-B270-45ED-A589-BE645DFADA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3F2EC-C77D-4EE1-9779-B8E86D97A6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02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2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73EC153A-2B3D-4C3F-BC24-ECF70339BA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11" descr="LOGO_UNISI_VERTICALE_NER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438" y="333375"/>
            <a:ext cx="11874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3" r:id="rId1"/>
    <p:sldLayoutId id="2147484074" r:id="rId2"/>
    <p:sldLayoutId id="2147484075" r:id="rId3"/>
    <p:sldLayoutId id="2147484066" r:id="rId4"/>
    <p:sldLayoutId id="2147484067" r:id="rId5"/>
    <p:sldLayoutId id="2147484076" r:id="rId6"/>
    <p:sldLayoutId id="2147484068" r:id="rId7"/>
    <p:sldLayoutId id="2147484069" r:id="rId8"/>
    <p:sldLayoutId id="2147484070" r:id="rId9"/>
    <p:sldLayoutId id="2147484071" r:id="rId10"/>
    <p:sldLayoutId id="214748407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Char char="•"/>
        <a:defRPr sz="2400"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940175"/>
            <a:ext cx="7058025" cy="10080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CC33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Char char="u"/>
              <a:defRPr/>
            </a:pPr>
            <a:r>
              <a:rPr lang="en-GB" sz="1600" dirty="0">
                <a:latin typeface="Optima" charset="0"/>
              </a:rPr>
              <a:t> DIPARTIMENTO  SCIENZE SOCIALI, POLITICHE E COGNITIVE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None/>
              <a:defRPr/>
            </a:pPr>
            <a:r>
              <a:rPr lang="en-GB" sz="1200" dirty="0">
                <a:latin typeface="Optima" charset="0"/>
              </a:rPr>
              <a:t>     Gaetano </a:t>
            </a:r>
            <a:r>
              <a:rPr lang="en-GB" sz="1200" dirty="0" err="1">
                <a:latin typeface="Optima" charset="0"/>
              </a:rPr>
              <a:t>Torrisi</a:t>
            </a: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buClr>
                <a:srgbClr val="800000"/>
              </a:buClr>
              <a:buSzPct val="80000"/>
              <a:buFont typeface="Wingdings 3" charset="0"/>
              <a:buNone/>
              <a:defRPr/>
            </a:pPr>
            <a:r>
              <a:rPr lang="en-GB" sz="1200" dirty="0">
                <a:latin typeface="Optima" charset="0"/>
              </a:rPr>
              <a:t>     SIENA </a:t>
            </a:r>
            <a:r>
              <a:rPr lang="en-GB" sz="1200" dirty="0" err="1" smtClean="0">
                <a:latin typeface="Optima" charset="0"/>
              </a:rPr>
              <a:t>a.a</a:t>
            </a:r>
            <a:r>
              <a:rPr lang="en-GB" sz="1200" dirty="0" smtClean="0">
                <a:latin typeface="Optima" charset="0"/>
              </a:rPr>
              <a:t> 2014-2015</a:t>
            </a:r>
            <a:endParaRPr lang="en-GB" sz="1200" dirty="0">
              <a:latin typeface="Optima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GB" sz="1200" dirty="0">
              <a:solidFill>
                <a:srgbClr val="CC3300"/>
              </a:solidFill>
              <a:latin typeface="Optima" charset="0"/>
            </a:endParaRPr>
          </a:p>
        </p:txBody>
      </p:sp>
      <p:sp>
        <p:nvSpPr>
          <p:cNvPr id="3075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124075" y="1371600"/>
            <a:ext cx="6486525" cy="17526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en-GB" sz="4800">
                <a:latin typeface="Optima" charset="0"/>
              </a:rPr>
              <a:t>Corso di Marketing</a:t>
            </a:r>
            <a:endParaRPr lang="en-GB">
              <a:latin typeface="Optima" charset="0"/>
            </a:endParaRPr>
          </a:p>
        </p:txBody>
      </p:sp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611188" y="3573463"/>
            <a:ext cx="7993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54355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BRANDING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IL DIBATTITO SUL MARKETING GLOBALE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Queste differenze tra consumatori implica che i marketing manager dovranno essere consapevoli dei vari segmenti di consumatori esistenti, in termini di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atteggiamento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nei confronti delle marche globali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A tal proposito sono stati definiti quattro segmenti diversi: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I cittadini globali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55%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I sognatori globali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23%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Gli antichi globali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13%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Gli agnostici globali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9%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Se un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impresa è interessata a costruire una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brand equity globale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deve considerare tutti questi aspetti per ciascun paese nel quale opera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9E74BC5-C795-43D3-82A7-5CEBE0AC5AF3}" type="slidenum">
              <a:rPr lang="en-GB" sz="1400" smtClean="0"/>
              <a:pPr eaLnBrk="1" hangingPunct="1">
                <a:defRPr/>
              </a:pPr>
              <a:t>10</a:t>
            </a:fld>
            <a:endParaRPr lang="en-GB" sz="1400" smtClean="0"/>
          </a:p>
        </p:txBody>
      </p:sp>
      <p:sp>
        <p:nvSpPr>
          <p:cNvPr id="6349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876925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BRANDING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IL DIBATTITO SUL MARKETING GLOBALE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Per la P&amp;G,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Marca globale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: per ottenere una brand equity coerente in più mercati, il posizionamento di marca deve essere identico in tutti i mercati, la marca deve essere presentata allo stesso modo, deve offrire gli stessi benefici e dare un messaggio pubblicitario coerente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Per ottenere questi risultati la P&amp;G si è attenuta ai seguenti obiettivi: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Comprendere il consumatore locale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Definire la brand equity con chiarezza sulla base dei benefici riconosciuti in tutto il mondo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Estendere i propri punti di forza per un mercato anche alle altre parti del mondo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8BB48D5-B7CC-4C1D-BC4F-4BC0E6E2412F}" type="slidenum">
              <a:rPr lang="en-GB" sz="1400" smtClean="0"/>
              <a:pPr eaLnBrk="1" hangingPunct="1">
                <a:defRPr/>
              </a:pPr>
              <a:t>11</a:t>
            </a:fld>
            <a:endParaRPr lang="en-GB" sz="1400" smtClean="0"/>
          </a:p>
        </p:txBody>
      </p:sp>
      <p:sp>
        <p:nvSpPr>
          <p:cNvPr id="6451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052513"/>
            <a:ext cx="7272337" cy="5616575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ALCUNE CONSIDERAZIONI SUL BRANDING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i="1" smtClean="0">
                <a:latin typeface="Cambria" pitchFamily="18" charset="0"/>
                <a:ea typeface="MS Mincho" pitchFamily="49" charset="-128"/>
              </a:rPr>
              <a:t>La personalità della marca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Talvolta si trova a descrivere la marca attraverso delle caratteristiche 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umane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. </a:t>
            </a:r>
            <a:br>
              <a:rPr lang="it-IT" sz="1900" smtClean="0">
                <a:latin typeface="Cambria" pitchFamily="18" charset="0"/>
                <a:ea typeface="MS Mincho" pitchFamily="49" charset="-128"/>
              </a:rPr>
            </a:br>
            <a:r>
              <a:rPr lang="it-IT" sz="1900" smtClean="0">
                <a:latin typeface="Cambria" pitchFamily="18" charset="0"/>
                <a:ea typeface="MS Mincho" pitchFamily="49" charset="-128"/>
              </a:rPr>
              <a:t>La ricerca ha consentito di isolare cinque dimensioni della personalità della marca: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Sincerità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Entusiasmo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Competenza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Sofisticatezza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Robustezza 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i="1" smtClean="0">
                <a:latin typeface="Cambria" pitchFamily="18" charset="0"/>
                <a:ea typeface="MS Mincho" pitchFamily="49" charset="-128"/>
              </a:rPr>
              <a:t>I rapporti fra marca e persona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Da alcune ricerche è emerso che la gente trova unaforte soddisfazione nei rapporti con le marche alla quali è fedele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Spesso i consumatori più affezionati possono essere un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utile fonte di informazioni per la ricerca di marketing e contribuire a diffondere il passaparola tra altri </a:t>
            </a:r>
            <a:r>
              <a:rPr lang="it-IT" sz="1900" i="1" smtClean="0">
                <a:latin typeface="Cambria" pitchFamily="18" charset="0"/>
                <a:ea typeface="MS Mincho" pitchFamily="49" charset="-128"/>
              </a:rPr>
              <a:t>fedeli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ABA23C1-0821-4785-B34E-D590ED3B72BC}" type="slidenum">
              <a:rPr lang="en-GB" sz="1400" smtClean="0"/>
              <a:pPr eaLnBrk="1" hangingPunct="1">
                <a:defRPr/>
              </a:pPr>
              <a:t>12</a:t>
            </a:fld>
            <a:endParaRPr lang="en-GB" sz="1400" smtClean="0"/>
          </a:p>
        </p:txBody>
      </p:sp>
      <p:sp>
        <p:nvSpPr>
          <p:cNvPr id="65542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616575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ALCUNE CONSIDERAZIONI SUL BRANDING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Branding e vendita al dettaglio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 venditori al dettaglio come supermercati, negozi di generi alimentari e discount possono scegliere di vendere cinque diversi tipi di marche: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Marche nazionali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Marche regionali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Marche con posizionamento non premium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Marche commerciali 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Prodotti generici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endParaRPr lang="it-IT" sz="20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Logo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logo è una parte della marca prontamente individuabile, fa parte degli asset proprietari intangibili dei quali è possibile ottenere la registrazione e, in alcuni casi, funge da potente rappresentazione grafica della marca nella mente del cliente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8DBE9BBB-45E2-4F4C-894F-BC8D7B725BC3}" type="slidenum">
              <a:rPr lang="en-GB" sz="1400" smtClean="0"/>
              <a:pPr eaLnBrk="1" hangingPunct="1">
                <a:defRPr/>
              </a:pPr>
              <a:t>13</a:t>
            </a:fld>
            <a:endParaRPr lang="en-GB" sz="1400" smtClean="0"/>
          </a:p>
        </p:txBody>
      </p:sp>
      <p:sp>
        <p:nvSpPr>
          <p:cNvPr id="6656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616575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ALCUNE CONSIDERAZIONI SUL BRANDING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Il ROI legato al marketing e al prodotto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Nel contesto del branding, esistono due approcci per la misurazione della brand equity: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Misure comportamentali –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effettiva risposta alla marca da 20 consumatori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Misure attitudinali – la rappresentazione psicologica della marca nella mente dei consumatori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Un modello alternativo, messo a punto dalla agenzia pubblicitaria Young&amp;Rubicam, prende il nome di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Brand Asset Evaluator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 prevede quattro dimensioni fondamentali della brand equity: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Differenziazione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Rilevanza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Stima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Informazione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0DD4DB1-77FB-4457-BE12-E7FC8290A1FB}" type="slidenum">
              <a:rPr lang="en-GB" sz="1400" smtClean="0"/>
              <a:pPr eaLnBrk="1" hangingPunct="1">
                <a:defRPr/>
              </a:pPr>
              <a:t>14</a:t>
            </a:fld>
            <a:endParaRPr lang="en-GB" sz="1400" smtClean="0"/>
          </a:p>
        </p:txBody>
      </p:sp>
      <p:sp>
        <p:nvSpPr>
          <p:cNvPr id="6759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616575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POSIZIONAMENTO DEL PRODOTTO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Come determinare il posizionamento attuale del prodotto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Esistono svariati metodi per determinare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attuale posizionamento di una marca: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Mettersi basati sulle caratteristiche della marca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/>
            </a:r>
            <a:br>
              <a:rPr lang="it-IT" sz="2000" smtClean="0">
                <a:latin typeface="Cambria" pitchFamily="18" charset="0"/>
                <a:ea typeface="MS Mincho" pitchFamily="49" charset="-128"/>
              </a:rPr>
            </a:br>
            <a:r>
              <a:rPr lang="it-IT" sz="2000" smtClean="0">
                <a:latin typeface="Cambria" pitchFamily="18" charset="0"/>
                <a:ea typeface="MS Mincho" pitchFamily="49" charset="-128"/>
              </a:rPr>
              <a:t>Questo tipo di metodo prevede una rappresentazione grafica che prende il nome di </a:t>
            </a:r>
            <a:r>
              <a:rPr lang="it-IT" sz="2000" b="1" smtClean="0">
                <a:latin typeface="Cambria" pitchFamily="18" charset="0"/>
                <a:ea typeface="MS Mincho" pitchFamily="49" charset="-128"/>
              </a:rPr>
              <a:t>mappa di posizionamento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in cui viene rappresentato anche un punto ideale, lo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spazio congiunto</a:t>
            </a: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 startAt="2"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Mettersi basati sui giudizi di somiglianza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/>
            </a:r>
            <a:br>
              <a:rPr lang="it-IT" sz="2000" smtClean="0">
                <a:latin typeface="Cambria" pitchFamily="18" charset="0"/>
                <a:ea typeface="MS Mincho" pitchFamily="49" charset="-128"/>
              </a:rPr>
            </a:br>
            <a:r>
              <a:rPr lang="it-IT" sz="2000" smtClean="0">
                <a:latin typeface="Cambria" pitchFamily="18" charset="0"/>
                <a:ea typeface="MS Mincho" pitchFamily="49" charset="-128"/>
              </a:rPr>
              <a:t>Consiste nello sviluppare delle mappe di posizionamento basate esclusivamente sui giudizi di  somiglianza dei consumatori, tecnica che in statistica prende il nome di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scaling multidimensionale</a:t>
            </a:r>
          </a:p>
          <a:p>
            <a:pPr marL="0" indent="0" algn="just" eaLnBrk="1" hangingPunct="1">
              <a:lnSpc>
                <a:spcPct val="90000"/>
              </a:lnSpc>
              <a:buFontTx/>
              <a:buAutoNum type="arabicPeriod" startAt="2"/>
              <a:defRPr/>
            </a:pPr>
            <a:endParaRPr lang="it-IT" sz="2000" i="1" smtClean="0">
              <a:latin typeface="Cambria" pitchFamily="18" charset="0"/>
              <a:ea typeface="MS Mincho" pitchFamily="49" charset="-128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11785852-0BE7-42C3-9AB9-DE394755DA92}" type="slidenum">
              <a:rPr lang="en-GB" sz="1400" smtClean="0"/>
              <a:pPr eaLnBrk="1" hangingPunct="1">
                <a:defRPr/>
              </a:pPr>
              <a:t>15</a:t>
            </a:fld>
            <a:endParaRPr lang="en-GB" sz="1400" smtClean="0"/>
          </a:p>
        </p:txBody>
      </p:sp>
      <p:sp>
        <p:nvSpPr>
          <p:cNvPr id="6861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>
          <a:xfrm>
            <a:off x="2339975" y="333375"/>
            <a:ext cx="6127750" cy="42672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6600" dirty="0"/>
              <a:t>Lezione </a:t>
            </a:r>
            <a:r>
              <a:rPr lang="it-IT" sz="6600" dirty="0" smtClean="0"/>
              <a:t>14</a:t>
            </a:r>
            <a:r>
              <a:rPr lang="it-IT" sz="6600" dirty="0"/>
              <a:t/>
            </a:r>
            <a:br>
              <a:rPr lang="it-IT" sz="6600" dirty="0"/>
            </a:br>
            <a:endParaRPr lang="it-IT" sz="6600" dirty="0"/>
          </a:p>
        </p:txBody>
      </p:sp>
      <p:sp>
        <p:nvSpPr>
          <p:cNvPr id="4099" name="Sottotitolo 2"/>
          <p:cNvSpPr>
            <a:spLocks noGrp="1"/>
          </p:cNvSpPr>
          <p:nvPr>
            <p:ph type="subTitle" idx="1"/>
          </p:nvPr>
        </p:nvSpPr>
        <p:spPr>
          <a:xfrm>
            <a:off x="2411413" y="3716338"/>
            <a:ext cx="6477000" cy="1981200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cap="all" dirty="0"/>
              <a:t>politiche  di </a:t>
            </a:r>
            <a:r>
              <a:rPr lang="it-IT" cap="all" dirty="0" err="1"/>
              <a:t>branding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Value proposition: 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sintesi degli obiettivi in termini di target di clienti, target di concorrenti e strategia principale, il modo in cui si intende differenziare il prodotto dall</a:t>
            </a:r>
            <a:r>
              <a:rPr lang="it-IT" altLang="it-IT" sz="20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offerta della concorrenza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BRANDING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Cinque concetti di branding: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Marca aziendale o corporate brand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Marca della casa madre o corporate parent brand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Marca prodotto o distinct product brand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Co-brand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Marca ingrediente o ingredient brand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27394B06-148B-466A-9D55-B4C7A9E8678E}" type="slidenum">
              <a:rPr lang="en-GB" sz="1400" smtClean="0"/>
              <a:pPr eaLnBrk="1" hangingPunct="1">
                <a:defRPr/>
              </a:pPr>
              <a:t>3</a:t>
            </a:fld>
            <a:endParaRPr lang="en-GB" sz="1400" smtClean="0"/>
          </a:p>
        </p:txBody>
      </p:sp>
      <p:sp>
        <p:nvSpPr>
          <p:cNvPr id="5632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277938"/>
            <a:ext cx="7272337" cy="5103812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IL BRANDING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i="1" smtClean="0">
                <a:latin typeface="Cambria" pitchFamily="18" charset="0"/>
                <a:ea typeface="MS Mincho" pitchFamily="49" charset="-128"/>
              </a:rPr>
              <a:t>LE DIMENSIONI DEL VALORE DELLA MARCA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b="1" smtClean="0">
                <a:latin typeface="Cambria" pitchFamily="18" charset="0"/>
                <a:ea typeface="MS Mincho" pitchFamily="49" charset="-128"/>
              </a:rPr>
              <a:t>Brand Equity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: il valore della marca è il risultato di una serie di attività collegate al nome e al logo di una marca, che accresce o diminuisce il valore di un prodotto o servizio per 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azienda e per i clienti dell</a:t>
            </a:r>
            <a:r>
              <a:rPr lang="it-IT" altLang="it-IT" sz="19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900" smtClean="0">
                <a:latin typeface="Cambria" pitchFamily="18" charset="0"/>
                <a:ea typeface="MS Mincho" pitchFamily="49" charset="-128"/>
              </a:rPr>
              <a:t>azienda stessa 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La marca è una caratteristica del prodotto e contribuisce alla percezione del prodotto da parte del consumatore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19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1900" smtClean="0">
                <a:latin typeface="Cambria" pitchFamily="18" charset="0"/>
                <a:ea typeface="MS Mincho" pitchFamily="49" charset="-128"/>
              </a:rPr>
              <a:t>Le attività insite nel valore della marca rientrano in cinque categorie: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La fedeltà alla marca o brand loyalty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La conoscenza della marca o brand awareness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La qualità percepita o perceived quality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La percezione emotiva individuale di marca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r>
              <a:rPr lang="it-IT" sz="1900" i="1" smtClean="0">
                <a:latin typeface="Cambria" pitchFamily="18" charset="0"/>
                <a:ea typeface="MS Mincho" pitchFamily="49" charset="-128"/>
              </a:rPr>
              <a:t>Il valore legale del marchio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9168D7E-9B0E-480B-AAB0-A6B7E2E19A16}" type="slidenum">
              <a:rPr lang="en-GB" sz="1400" smtClean="0"/>
              <a:pPr eaLnBrk="1" hangingPunct="1">
                <a:defRPr/>
              </a:pPr>
              <a:t>4</a:t>
            </a:fld>
            <a:endParaRPr lang="en-GB" sz="1400" smtClean="0"/>
          </a:p>
        </p:txBody>
      </p:sp>
      <p:sp>
        <p:nvSpPr>
          <p:cNvPr id="5735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103813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dirty="0" smtClean="0">
                <a:latin typeface="Cambria" charset="0"/>
                <a:ea typeface="MS Mincho" charset="0"/>
                <a:cs typeface="MS Mincho" charset="0"/>
              </a:rPr>
              <a:t>IL BRANDING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dirty="0" smtClean="0">
                <a:latin typeface="Cambria" charset="0"/>
                <a:ea typeface="MS Mincho" charset="0"/>
                <a:cs typeface="MS Mincho" charset="0"/>
              </a:rPr>
              <a:t>Brand </a:t>
            </a:r>
            <a:r>
              <a:rPr lang="it-IT" sz="2000" b="1" dirty="0" err="1" smtClean="0">
                <a:latin typeface="Cambria" charset="0"/>
                <a:ea typeface="MS Mincho" charset="0"/>
                <a:cs typeface="MS Mincho" charset="0"/>
              </a:rPr>
              <a:t>Equity</a:t>
            </a:r>
            <a:endParaRPr lang="it-IT" sz="2000" b="1" dirty="0" smtClean="0">
              <a:latin typeface="Cambria" charset="0"/>
              <a:ea typeface="MS Mincho" charset="0"/>
              <a:cs typeface="MS Mincho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dirty="0" smtClean="0">
              <a:latin typeface="Cambria" charset="0"/>
              <a:ea typeface="MS Mincho" charset="0"/>
              <a:cs typeface="MS Mincho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dirty="0" smtClean="0">
              <a:latin typeface="Cambria" charset="0"/>
              <a:ea typeface="MS Mincho" charset="0"/>
              <a:cs typeface="MS Mincho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A3E8E940-DF21-4A31-B76C-ECD89CAE35BE}" type="slidenum">
              <a:rPr lang="en-GB" sz="1400" smtClean="0"/>
              <a:pPr eaLnBrk="1" hangingPunct="1">
                <a:defRPr/>
              </a:pPr>
              <a:t>5</a:t>
            </a:fld>
            <a:endParaRPr lang="en-GB" sz="1400" smtClean="0"/>
          </a:p>
        </p:txBody>
      </p:sp>
      <p:sp>
        <p:nvSpPr>
          <p:cNvPr id="58374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  <p:pic>
        <p:nvPicPr>
          <p:cNvPr id="58375" name="Immagine 1" descr="aaker-brand-equity-mode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628775"/>
            <a:ext cx="8180387" cy="493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54355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BRANDING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b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LA COSTRUZIONE DI UNA MARCA FORTE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Il processo di costruzione di una marca forte prevede le seguenti fasi: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Creare un</a:t>
            </a:r>
            <a:r>
              <a:rPr lang="it-IT" altLang="it-IT" sz="20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identità di marca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Essere coerenti nel tempo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Monitorare il valore della marca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Assegnare la responsabilità per le attività di sviluppo della marca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Investire nelle marche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LE ESTENSIONI DELLA MARCA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attrattiva delle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estensione di marca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sta nel fatto che avendo già investito risorse finanziarie per costruire la marca e le associazioni emotive a essa collegate, estenderla a nuove categorie di prodotto richiederà un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investimento minore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rispetto a quello necessario per costruire una nuova marca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E9C652A6-6C0B-4C28-AC77-BBA28B742B8B}" type="slidenum">
              <a:rPr lang="en-GB" sz="1400" smtClean="0"/>
              <a:pPr eaLnBrk="1" hangingPunct="1">
                <a:defRPr/>
              </a:pPr>
              <a:t>6</a:t>
            </a:fld>
            <a:endParaRPr lang="en-GB" sz="1400" smtClean="0"/>
          </a:p>
        </p:txBody>
      </p:sp>
      <p:sp>
        <p:nvSpPr>
          <p:cNvPr id="59398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125538"/>
            <a:ext cx="7272337" cy="511175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BRANDING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LE ESTENSIONI DELLA MARCA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La variabile principale che determina in quale misura il valore della marca sia trasferibile all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estensione prende il nome di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consonanza o fit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.</a:t>
            </a: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I principali fattori da tenere presente per valutare la consonanza di un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estensione rispetto alla categoria della marca madre sono: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La trasferibilità delle associazioni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La complementarietà del prodotto 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Somiglianza degli utilizzatori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La trasferibilità del simbolo</a:t>
            </a:r>
          </a:p>
          <a:p>
            <a:pPr marL="0" indent="0" algn="just" eaLnBrk="1" hangingPunct="1">
              <a:lnSpc>
                <a:spcPct val="80000"/>
              </a:lnSpc>
              <a:buFontTx/>
              <a:buAutoNum type="arabicPeriod"/>
              <a:defRPr/>
            </a:pPr>
            <a:endParaRPr lang="it-IT" sz="20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8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Un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altra questione importante è il rischio che il nuovo prodotto possa potenzialmente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danneggiare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 la marca esistente qualora 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estensione si dimostri un flop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DA73632-4FDF-47EC-A67C-E90C50F84F09}" type="slidenum">
              <a:rPr lang="en-GB" sz="1400" smtClean="0"/>
              <a:pPr eaLnBrk="1" hangingPunct="1">
                <a:defRPr/>
              </a:pPr>
              <a:t>7</a:t>
            </a:fld>
            <a:endParaRPr lang="en-GB" sz="1400" smtClean="0"/>
          </a:p>
        </p:txBody>
      </p:sp>
      <p:sp>
        <p:nvSpPr>
          <p:cNvPr id="60422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1125538"/>
            <a:ext cx="7272337" cy="5111750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smtClean="0">
                <a:latin typeface="Cambria" pitchFamily="18" charset="0"/>
                <a:ea typeface="MS Mincho" pitchFamily="49" charset="-128"/>
              </a:rPr>
              <a:t>IL BRANDING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IL DIBATTITO SUL MARKETING GLOBALE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espressione </a:t>
            </a:r>
            <a:r>
              <a:rPr lang="it-IT" sz="2000" b="1" i="1" smtClean="0">
                <a:latin typeface="Cambria" pitchFamily="18" charset="0"/>
                <a:ea typeface="MS Mincho" pitchFamily="49" charset="-128"/>
              </a:rPr>
              <a:t>marketing globale 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viene usata in due accezioni: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Indica qualunque attività di marketing esterna al mercato domestico dell</a:t>
            </a:r>
            <a:r>
              <a:rPr lang="it-IT" altLang="it-IT" sz="2000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i="1" smtClean="0">
                <a:latin typeface="Cambria" pitchFamily="18" charset="0"/>
                <a:ea typeface="MS Mincho" pitchFamily="49" charset="-128"/>
              </a:rPr>
              <a:t>impresa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r>
              <a:rPr lang="it-IT" sz="2000" i="1" smtClean="0">
                <a:latin typeface="Cambria" pitchFamily="18" charset="0"/>
                <a:ea typeface="MS Mincho" pitchFamily="49" charset="-128"/>
              </a:rPr>
              <a:t>Aiuta la standardizzazione delle strategie di marketing adottate per la vendita di un prodotto in tutto il mondo </a:t>
            </a:r>
          </a:p>
          <a:p>
            <a:pPr marL="0" indent="0" algn="just" eaLnBrk="1" hangingPunct="1">
              <a:lnSpc>
                <a:spcPct val="90000"/>
              </a:lnSpc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</a:t>
            </a:r>
            <a:r>
              <a:rPr lang="it-IT" altLang="it-IT" sz="20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2000" smtClean="0">
                <a:latin typeface="Cambria" pitchFamily="18" charset="0"/>
                <a:ea typeface="MS Mincho" pitchFamily="49" charset="-128"/>
              </a:rPr>
              <a:t>accezione più comune è la prima, mentre la seconda sta a indicare un approccio basato su una concezione differente rispetto a quella illustrata normalmente 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it-IT" sz="20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it-IT" sz="2000" smtClean="0">
                <a:latin typeface="Cambria" pitchFamily="18" charset="0"/>
                <a:ea typeface="MS Mincho" pitchFamily="49" charset="-128"/>
              </a:rPr>
              <a:t>La necessità di un approccio globale è stato per la prima volta identificata da Theodore Levitt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3B53D7D-7F6E-43A5-968D-6D3A14132032}" type="slidenum">
              <a:rPr lang="en-GB" sz="1400" smtClean="0"/>
              <a:pPr eaLnBrk="1" hangingPunct="1">
                <a:defRPr/>
              </a:pPr>
              <a:t>8</a:t>
            </a:fld>
            <a:endParaRPr lang="en-GB" sz="1400" smtClean="0"/>
          </a:p>
        </p:txBody>
      </p:sp>
      <p:sp>
        <p:nvSpPr>
          <p:cNvPr id="61446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olo 1"/>
          <p:cNvSpPr>
            <a:spLocks noGrp="1"/>
          </p:cNvSpPr>
          <p:nvPr>
            <p:ph type="title"/>
          </p:nvPr>
        </p:nvSpPr>
        <p:spPr>
          <a:xfrm>
            <a:off x="1547813" y="242888"/>
            <a:ext cx="7272337" cy="803275"/>
          </a:xfrm>
          <a:extLst>
            <a:ext uri="{FAA26D3D-D897-4be2-8F04-BA451C77F1D7}"/>
          </a:extLst>
        </p:spPr>
        <p:txBody>
          <a:bodyPr/>
          <a:lstStyle/>
          <a:p>
            <a:pPr eaLnBrk="1" hangingPunct="1">
              <a:defRPr/>
            </a:pPr>
            <a:r>
              <a:rPr lang="it-IT" sz="2400" dirty="0" smtClean="0"/>
              <a:t>DECISIONI SUL PRODOTTO O SUL SERVIZIO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47813" y="981075"/>
            <a:ext cx="7272337" cy="5732463"/>
          </a:xfrm>
          <a:extLst>
            <a:ext uri="{FAA26D3D-D897-4be2-8F04-BA451C77F1D7}"/>
          </a:extLst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b="1" smtClean="0">
                <a:latin typeface="Cambria" pitchFamily="18" charset="0"/>
                <a:ea typeface="MS Mincho" pitchFamily="49" charset="-128"/>
              </a:rPr>
              <a:t>IL BRANDING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700" b="1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b="1" i="1" smtClean="0">
                <a:latin typeface="Cambria" pitchFamily="18" charset="0"/>
                <a:ea typeface="MS Mincho" pitchFamily="49" charset="-128"/>
              </a:rPr>
              <a:t>IL DIBATTITO SUL MARKETING GLOBALE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Sette settori della politica globale dell</a:t>
            </a:r>
            <a:r>
              <a:rPr lang="it-IT" altLang="it-IT" sz="17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agenzia pubblicitaria Saatchi&amp;Saatchi che rispondono al modello di marketing globale:</a:t>
            </a:r>
          </a:p>
          <a:p>
            <a:pPr marL="0" indent="0"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La convergenza dei consumatori</a:t>
            </a:r>
          </a:p>
          <a:p>
            <a:pPr marL="0" indent="0"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La convergenza demografica</a:t>
            </a:r>
          </a:p>
          <a:p>
            <a:pPr marL="0" indent="0"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Il declino della famiglia tradizionale</a:t>
            </a:r>
          </a:p>
          <a:p>
            <a:pPr marL="0" indent="0"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Il cambiamento del ruolo della donna</a:t>
            </a:r>
          </a:p>
          <a:p>
            <a:pPr marL="0" indent="0"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La staticità della popolazione</a:t>
            </a:r>
          </a:p>
          <a:p>
            <a:pPr marL="0" indent="0"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Il miglioramento del tenore di vita </a:t>
            </a:r>
          </a:p>
          <a:p>
            <a:pPr marL="0" indent="0" algn="just" eaLnBrk="1" hangingPunct="1">
              <a:lnSpc>
                <a:spcPct val="70000"/>
              </a:lnSpc>
              <a:buFontTx/>
              <a:buAutoNum type="arabicPeriod"/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La convergenza culturale</a:t>
            </a:r>
          </a:p>
          <a:p>
            <a:pPr marL="0" indent="0" algn="just" eaLnBrk="1" hangingPunct="1">
              <a:lnSpc>
                <a:spcPct val="70000"/>
              </a:lnSpc>
              <a:buFontTx/>
              <a:buAutoNum type="arabicPeriod"/>
              <a:defRPr/>
            </a:pPr>
            <a:endParaRPr lang="it-IT" sz="1700" i="1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i="1" smtClean="0">
                <a:latin typeface="Cambria" pitchFamily="18" charset="0"/>
                <a:ea typeface="MS Mincho" pitchFamily="49" charset="-128"/>
              </a:rPr>
              <a:t>Punto di debolezza 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del marketing globale è il fatto che </a:t>
            </a:r>
            <a:r>
              <a:rPr lang="it-IT" sz="1700" b="1" i="1" smtClean="0">
                <a:latin typeface="Cambria" pitchFamily="18" charset="0"/>
                <a:ea typeface="MS Mincho" pitchFamily="49" charset="-128"/>
              </a:rPr>
              <a:t>ignora un</a:t>
            </a:r>
            <a:r>
              <a:rPr lang="it-IT" altLang="it-IT" sz="1700" b="1" i="1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b="1" i="1" smtClean="0">
                <a:latin typeface="Cambria" pitchFamily="18" charset="0"/>
                <a:ea typeface="MS Mincho" pitchFamily="49" charset="-128"/>
              </a:rPr>
              <a:t>analisi sistematica del comportamento del cliente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 in ciascun mercato, cosa che può portare a strategie diverse nei vari mercati 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Esistono inoltre molte </a:t>
            </a:r>
            <a:r>
              <a:rPr lang="it-IT" sz="1700" b="1" i="1" smtClean="0">
                <a:latin typeface="Cambria" pitchFamily="18" charset="0"/>
                <a:ea typeface="MS Mincho" pitchFamily="49" charset="-128"/>
              </a:rPr>
              <a:t>differenze culturali 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che rendono difficile l</a:t>
            </a:r>
            <a:r>
              <a:rPr lang="it-IT" altLang="it-IT" sz="17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applicazione marketing globale</a:t>
            </a: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endParaRPr lang="it-IT" sz="1700" smtClean="0">
              <a:latin typeface="Cambria" pitchFamily="18" charset="0"/>
              <a:ea typeface="MS Mincho" pitchFamily="49" charset="-128"/>
            </a:endParaRPr>
          </a:p>
          <a:p>
            <a:pPr marL="0" indent="0" algn="just" eaLnBrk="1" hangingPunct="1">
              <a:lnSpc>
                <a:spcPct val="70000"/>
              </a:lnSpc>
              <a:buFontTx/>
              <a:buNone/>
              <a:defRPr/>
            </a:pPr>
            <a:r>
              <a:rPr lang="it-IT" sz="1700" smtClean="0">
                <a:latin typeface="Cambria" pitchFamily="18" charset="0"/>
                <a:ea typeface="MS Mincho" pitchFamily="49" charset="-128"/>
              </a:rPr>
              <a:t>Spesso è necessario prendere atto che alcune marche non possono essere utilizzati ovunque o che sono costrette a confrontarsi con </a:t>
            </a:r>
            <a:r>
              <a:rPr lang="it-IT" sz="1700" b="1" i="1" smtClean="0">
                <a:latin typeface="Cambria" pitchFamily="18" charset="0"/>
                <a:ea typeface="MS Mincho" pitchFamily="49" charset="-128"/>
              </a:rPr>
              <a:t>marche locali 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che possono diventare potenti concorrenti, catalizzando l</a:t>
            </a:r>
            <a:r>
              <a:rPr lang="it-IT" altLang="it-IT" sz="1700" smtClean="0">
                <a:latin typeface="Cambria" pitchFamily="18" charset="0"/>
                <a:ea typeface="MS Mincho" pitchFamily="49" charset="-128"/>
              </a:rPr>
              <a:t>’</a:t>
            </a:r>
            <a:r>
              <a:rPr lang="it-IT" sz="1700" smtClean="0">
                <a:latin typeface="Cambria" pitchFamily="18" charset="0"/>
                <a:ea typeface="MS Mincho" pitchFamily="49" charset="-128"/>
              </a:rPr>
              <a:t>attenzione sul paese di provenienza o sulle origini etniche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9940925" y="4106863"/>
            <a:ext cx="1057275" cy="5191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1910" tIns="41910" rIns="41910" bIns="41910" spcCol="1270" anchor="ctr"/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  <a:defRPr/>
            </a:pPr>
            <a:endParaRPr lang="it-IT" sz="1100" dirty="0"/>
          </a:p>
        </p:txBody>
      </p:sp>
      <p:sp>
        <p:nvSpPr>
          <p:cNvPr id="107525" name="Segnaposto numero diapositiva 1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030607EB-03C0-47A1-BA97-84B53E7834E1}" type="slidenum">
              <a:rPr lang="en-GB" sz="1400" smtClean="0"/>
              <a:pPr eaLnBrk="1" hangingPunct="1">
                <a:defRPr/>
              </a:pPr>
              <a:t>9</a:t>
            </a:fld>
            <a:endParaRPr lang="en-GB" sz="1400" smtClean="0"/>
          </a:p>
        </p:txBody>
      </p:sp>
      <p:sp>
        <p:nvSpPr>
          <p:cNvPr id="62470" name="CasellaDiTesto 1"/>
          <p:cNvSpPr txBox="1">
            <a:spLocks noChangeArrowheads="1"/>
          </p:cNvSpPr>
          <p:nvPr/>
        </p:nvSpPr>
        <p:spPr bwMode="auto">
          <a:xfrm>
            <a:off x="3482975" y="30845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69b12025f7a21bab1a8edb111311a6396043ff"/>
</p:tagLst>
</file>

<file path=ppt/theme/theme1.xml><?xml version="1.0" encoding="utf-8"?>
<a:theme xmlns:a="http://schemas.openxmlformats.org/drawingml/2006/main" name="Echo">
  <a:themeElements>
    <a:clrScheme name="Echo 9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CC33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E2ADAA"/>
      </a:accent5>
      <a:accent6>
        <a:srgbClr val="B98A00"/>
      </a:accent6>
      <a:hlink>
        <a:srgbClr val="CC6600"/>
      </a:hlink>
      <a:folHlink>
        <a:srgbClr val="808080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3975</TotalTime>
  <Words>1113</Words>
  <Application>Microsoft Office PowerPoint</Application>
  <PresentationFormat>On-screen Show (4:3)</PresentationFormat>
  <Paragraphs>195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ＭＳ Ｐゴシック</vt:lpstr>
      <vt:lpstr>Wingdings</vt:lpstr>
      <vt:lpstr>Optima</vt:lpstr>
      <vt:lpstr>Wingdings 3</vt:lpstr>
      <vt:lpstr>Cambria</vt:lpstr>
      <vt:lpstr>MS Mincho</vt:lpstr>
      <vt:lpstr>Times New Roman</vt:lpstr>
      <vt:lpstr>Echo</vt:lpstr>
      <vt:lpstr>Corso di Marketing</vt:lpstr>
      <vt:lpstr>Lezione 14 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  <vt:lpstr>DECISIONI SUL PRODOTTO O SUL SERVIZIO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Pimp my Facebook</dc:title>
  <dc:creator>jim</dc:creator>
  <cp:lastModifiedBy>Pc3</cp:lastModifiedBy>
  <cp:revision>182</cp:revision>
  <cp:lastPrinted>2014-05-07T14:59:39Z</cp:lastPrinted>
  <dcterms:created xsi:type="dcterms:W3CDTF">2010-05-25T11:11:44Z</dcterms:created>
  <dcterms:modified xsi:type="dcterms:W3CDTF">2014-10-20T11:34:40Z</dcterms:modified>
</cp:coreProperties>
</file>