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39"/>
  </p:notesMasterIdLst>
  <p:handoutMasterIdLst>
    <p:handoutMasterId r:id="rId40"/>
  </p:handoutMasterIdLst>
  <p:sldIdLst>
    <p:sldId id="261" r:id="rId2"/>
    <p:sldId id="326" r:id="rId3"/>
    <p:sldId id="301" r:id="rId4"/>
    <p:sldId id="302" r:id="rId5"/>
    <p:sldId id="303" r:id="rId6"/>
    <p:sldId id="304" r:id="rId7"/>
    <p:sldId id="305" r:id="rId8"/>
    <p:sldId id="307" r:id="rId9"/>
    <p:sldId id="309" r:id="rId10"/>
    <p:sldId id="312" r:id="rId11"/>
    <p:sldId id="318" r:id="rId12"/>
    <p:sldId id="319" r:id="rId13"/>
    <p:sldId id="320" r:id="rId14"/>
    <p:sldId id="321" r:id="rId15"/>
    <p:sldId id="324" r:id="rId16"/>
    <p:sldId id="399" r:id="rId17"/>
    <p:sldId id="325" r:id="rId18"/>
    <p:sldId id="396" r:id="rId19"/>
    <p:sldId id="334" r:id="rId20"/>
    <p:sldId id="335" r:id="rId21"/>
    <p:sldId id="336" r:id="rId22"/>
    <p:sldId id="397" r:id="rId23"/>
    <p:sldId id="337" r:id="rId24"/>
    <p:sldId id="529" r:id="rId25"/>
    <p:sldId id="530" r:id="rId26"/>
    <p:sldId id="531" r:id="rId27"/>
    <p:sldId id="532" r:id="rId28"/>
    <p:sldId id="533" r:id="rId29"/>
    <p:sldId id="534" r:id="rId30"/>
    <p:sldId id="535" r:id="rId31"/>
    <p:sldId id="536" r:id="rId32"/>
    <p:sldId id="537" r:id="rId33"/>
    <p:sldId id="538" r:id="rId34"/>
    <p:sldId id="539" r:id="rId35"/>
    <p:sldId id="540" r:id="rId36"/>
    <p:sldId id="541" r:id="rId37"/>
    <p:sldId id="542" r:id="rId38"/>
  </p:sldIdLst>
  <p:sldSz cx="9144000" cy="6858000" type="screen4x3"/>
  <p:notesSz cx="9144000" cy="6858000"/>
  <p:custDataLst>
    <p:tags r:id="rId4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CCCCFF"/>
    <a:srgbClr val="FFCC99"/>
    <a:srgbClr val="CCFFCC"/>
    <a:srgbClr val="FFFFCC"/>
    <a:srgbClr val="CCECFF"/>
    <a:srgbClr val="99FF99"/>
    <a:srgbClr val="FFFF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CEADD8-54DD-C041-ADBB-D188B0EC8EF6}" type="doc">
      <dgm:prSet loTypeId="urn:microsoft.com/office/officeart/2005/8/layout/default#1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it-IT"/>
        </a:p>
      </dgm:t>
    </dgm:pt>
    <dgm:pt modelId="{98379E67-FF65-584F-BDA9-60E9FEBC57EE}">
      <dgm:prSet phldrT="[Testo]"/>
      <dgm:spPr/>
      <dgm:t>
        <a:bodyPr/>
        <a:lstStyle/>
        <a:p>
          <a:r>
            <a:rPr lang="it-IT" dirty="0"/>
            <a:t>Orientamento alle vendite</a:t>
          </a:r>
        </a:p>
      </dgm:t>
    </dgm:pt>
    <dgm:pt modelId="{1BF46369-754C-6747-8FF3-A6AF708ADEC0}" type="parTrans" cxnId="{8192F489-0C17-7D4C-AF3E-054C8F476A5D}">
      <dgm:prSet/>
      <dgm:spPr/>
      <dgm:t>
        <a:bodyPr/>
        <a:lstStyle/>
        <a:p>
          <a:endParaRPr lang="it-IT"/>
        </a:p>
      </dgm:t>
    </dgm:pt>
    <dgm:pt modelId="{CC61BD9C-0B5D-524A-90F6-ECBBF6614367}" type="sibTrans" cxnId="{8192F489-0C17-7D4C-AF3E-054C8F476A5D}">
      <dgm:prSet/>
      <dgm:spPr/>
      <dgm:t>
        <a:bodyPr/>
        <a:lstStyle/>
        <a:p>
          <a:endParaRPr lang="it-IT"/>
        </a:p>
      </dgm:t>
    </dgm:pt>
    <dgm:pt modelId="{23214678-CE25-294F-8088-A7FC384B4EC8}">
      <dgm:prSet phldrT="[Testo]"/>
      <dgm:spPr/>
      <dgm:t>
        <a:bodyPr/>
        <a:lstStyle/>
        <a:p>
          <a:r>
            <a:rPr lang="it-IT" dirty="0"/>
            <a:t>Orientamento alle tecnologie  </a:t>
          </a:r>
        </a:p>
      </dgm:t>
    </dgm:pt>
    <dgm:pt modelId="{93D4A87F-B9D5-2342-92FA-7E9DFA29159E}" type="parTrans" cxnId="{CB6A8D69-E631-1345-9266-0627194CFE98}">
      <dgm:prSet/>
      <dgm:spPr/>
      <dgm:t>
        <a:bodyPr/>
        <a:lstStyle/>
        <a:p>
          <a:endParaRPr lang="it-IT"/>
        </a:p>
      </dgm:t>
    </dgm:pt>
    <dgm:pt modelId="{0F1BD8EC-689C-7145-A6A4-A4BF543A55C1}" type="sibTrans" cxnId="{CB6A8D69-E631-1345-9266-0627194CFE98}">
      <dgm:prSet/>
      <dgm:spPr/>
      <dgm:t>
        <a:bodyPr/>
        <a:lstStyle/>
        <a:p>
          <a:endParaRPr lang="it-IT"/>
        </a:p>
      </dgm:t>
    </dgm:pt>
    <dgm:pt modelId="{DF3BB95D-CA30-5A47-8420-EE0E25B1B090}">
      <dgm:prSet phldrT="[Testo]"/>
      <dgm:spPr/>
      <dgm:t>
        <a:bodyPr/>
        <a:lstStyle/>
        <a:p>
          <a:r>
            <a:rPr lang="it-IT"/>
            <a:t>Orientamento al mercato</a:t>
          </a:r>
        </a:p>
      </dgm:t>
    </dgm:pt>
    <dgm:pt modelId="{BABBCFC0-F0CF-304B-9606-E0B7F71EAE60}" type="parTrans" cxnId="{4C2F2709-688C-9241-8E14-C3533EE0A5DB}">
      <dgm:prSet/>
      <dgm:spPr/>
      <dgm:t>
        <a:bodyPr/>
        <a:lstStyle/>
        <a:p>
          <a:endParaRPr lang="it-IT"/>
        </a:p>
      </dgm:t>
    </dgm:pt>
    <dgm:pt modelId="{6F52BFBA-E925-EB45-9501-0CADE73991BA}" type="sibTrans" cxnId="{4C2F2709-688C-9241-8E14-C3533EE0A5DB}">
      <dgm:prSet/>
      <dgm:spPr/>
      <dgm:t>
        <a:bodyPr/>
        <a:lstStyle/>
        <a:p>
          <a:endParaRPr lang="it-IT"/>
        </a:p>
      </dgm:t>
    </dgm:pt>
    <dgm:pt modelId="{8D0102C9-BEAB-AF49-9842-D0F6874251C3}">
      <dgm:prSet phldrT="[Testo]"/>
      <dgm:spPr/>
      <dgm:t>
        <a:bodyPr/>
        <a:lstStyle/>
        <a:p>
          <a:r>
            <a:rPr lang="it-IT"/>
            <a:t>Orientamento al cliente</a:t>
          </a:r>
        </a:p>
      </dgm:t>
    </dgm:pt>
    <dgm:pt modelId="{13BC7DB4-432B-AA4B-84EA-8B2AC555250E}" type="parTrans" cxnId="{F47CB327-F8D8-0E47-95A8-6EA4996E94AB}">
      <dgm:prSet/>
      <dgm:spPr/>
      <dgm:t>
        <a:bodyPr/>
        <a:lstStyle/>
        <a:p>
          <a:endParaRPr lang="it-IT"/>
        </a:p>
      </dgm:t>
    </dgm:pt>
    <dgm:pt modelId="{FCCDAC0B-7AC7-2945-B029-5B46D6DA6785}" type="sibTrans" cxnId="{F47CB327-F8D8-0E47-95A8-6EA4996E94AB}">
      <dgm:prSet/>
      <dgm:spPr/>
      <dgm:t>
        <a:bodyPr/>
        <a:lstStyle/>
        <a:p>
          <a:endParaRPr lang="it-IT"/>
        </a:p>
      </dgm:t>
    </dgm:pt>
    <dgm:pt modelId="{83636147-B1D1-E442-B393-148E3F645349}" type="pres">
      <dgm:prSet presAssocID="{B0CEADD8-54DD-C041-ADBB-D188B0EC8E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5A2FAA5-AFBA-C64A-A6B1-41A186608827}" type="pres">
      <dgm:prSet presAssocID="{98379E67-FF65-584F-BDA9-60E9FEBC57E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D1342D-1F64-CE42-9630-D6944EFB26F6}" type="pres">
      <dgm:prSet presAssocID="{CC61BD9C-0B5D-524A-90F6-ECBBF6614367}" presName="sibTrans" presStyleCnt="0"/>
      <dgm:spPr/>
    </dgm:pt>
    <dgm:pt modelId="{E31578D6-0D0B-4F45-95B6-1E6441E147DC}" type="pres">
      <dgm:prSet presAssocID="{23214678-CE25-294F-8088-A7FC384B4EC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5FA3DB3-018D-224F-AD0E-7E7816B85309}" type="pres">
      <dgm:prSet presAssocID="{0F1BD8EC-689C-7145-A6A4-A4BF543A55C1}" presName="sibTrans" presStyleCnt="0"/>
      <dgm:spPr/>
    </dgm:pt>
    <dgm:pt modelId="{31E535F6-2936-8144-A748-92A078969448}" type="pres">
      <dgm:prSet presAssocID="{DF3BB95D-CA30-5A47-8420-EE0E25B1B090}" presName="node" presStyleLbl="node1" presStyleIdx="2" presStyleCnt="4" custLinFactX="67825" custLinFactY="-19246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50CCFD-4350-5049-856A-D77D0EF87039}" type="pres">
      <dgm:prSet presAssocID="{6F52BFBA-E925-EB45-9501-0CADE73991BA}" presName="sibTrans" presStyleCnt="0"/>
      <dgm:spPr/>
    </dgm:pt>
    <dgm:pt modelId="{4DF7CD9F-E817-1743-B48A-853084A4BA49}" type="pres">
      <dgm:prSet presAssocID="{8D0102C9-BEAB-AF49-9842-D0F6874251C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47CB327-F8D8-0E47-95A8-6EA4996E94AB}" srcId="{B0CEADD8-54DD-C041-ADBB-D188B0EC8EF6}" destId="{8D0102C9-BEAB-AF49-9842-D0F6874251C3}" srcOrd="3" destOrd="0" parTransId="{13BC7DB4-432B-AA4B-84EA-8B2AC555250E}" sibTransId="{FCCDAC0B-7AC7-2945-B029-5B46D6DA6785}"/>
    <dgm:cxn modelId="{9A904D6F-D976-4D12-9DE9-577C2AF1A433}" type="presOf" srcId="{B0CEADD8-54DD-C041-ADBB-D188B0EC8EF6}" destId="{83636147-B1D1-E442-B393-148E3F645349}" srcOrd="0" destOrd="0" presId="urn:microsoft.com/office/officeart/2005/8/layout/default#1"/>
    <dgm:cxn modelId="{4C2F2709-688C-9241-8E14-C3533EE0A5DB}" srcId="{B0CEADD8-54DD-C041-ADBB-D188B0EC8EF6}" destId="{DF3BB95D-CA30-5A47-8420-EE0E25B1B090}" srcOrd="2" destOrd="0" parTransId="{BABBCFC0-F0CF-304B-9606-E0B7F71EAE60}" sibTransId="{6F52BFBA-E925-EB45-9501-0CADE73991BA}"/>
    <dgm:cxn modelId="{F96F4A9E-9A1C-4785-9CFC-2BE8121D7017}" type="presOf" srcId="{23214678-CE25-294F-8088-A7FC384B4EC8}" destId="{E31578D6-0D0B-4F45-95B6-1E6441E147DC}" srcOrd="0" destOrd="0" presId="urn:microsoft.com/office/officeart/2005/8/layout/default#1"/>
    <dgm:cxn modelId="{42F50A54-690B-43A0-9177-98DE4D22496B}" type="presOf" srcId="{DF3BB95D-CA30-5A47-8420-EE0E25B1B090}" destId="{31E535F6-2936-8144-A748-92A078969448}" srcOrd="0" destOrd="0" presId="urn:microsoft.com/office/officeart/2005/8/layout/default#1"/>
    <dgm:cxn modelId="{8192F489-0C17-7D4C-AF3E-054C8F476A5D}" srcId="{B0CEADD8-54DD-C041-ADBB-D188B0EC8EF6}" destId="{98379E67-FF65-584F-BDA9-60E9FEBC57EE}" srcOrd="0" destOrd="0" parTransId="{1BF46369-754C-6747-8FF3-A6AF708ADEC0}" sibTransId="{CC61BD9C-0B5D-524A-90F6-ECBBF6614367}"/>
    <dgm:cxn modelId="{7D83BFAC-00E4-4009-A00F-0E4FCADB7C39}" type="presOf" srcId="{8D0102C9-BEAB-AF49-9842-D0F6874251C3}" destId="{4DF7CD9F-E817-1743-B48A-853084A4BA49}" srcOrd="0" destOrd="0" presId="urn:microsoft.com/office/officeart/2005/8/layout/default#1"/>
    <dgm:cxn modelId="{3A02C684-41A9-4083-99B9-9867146D4F22}" type="presOf" srcId="{98379E67-FF65-584F-BDA9-60E9FEBC57EE}" destId="{55A2FAA5-AFBA-C64A-A6B1-41A186608827}" srcOrd="0" destOrd="0" presId="urn:microsoft.com/office/officeart/2005/8/layout/default#1"/>
    <dgm:cxn modelId="{CB6A8D69-E631-1345-9266-0627194CFE98}" srcId="{B0CEADD8-54DD-C041-ADBB-D188B0EC8EF6}" destId="{23214678-CE25-294F-8088-A7FC384B4EC8}" srcOrd="1" destOrd="0" parTransId="{93D4A87F-B9D5-2342-92FA-7E9DFA29159E}" sibTransId="{0F1BD8EC-689C-7145-A6A4-A4BF543A55C1}"/>
    <dgm:cxn modelId="{A16526D1-3848-4900-BABC-771EA37A645B}" type="presParOf" srcId="{83636147-B1D1-E442-B393-148E3F645349}" destId="{55A2FAA5-AFBA-C64A-A6B1-41A186608827}" srcOrd="0" destOrd="0" presId="urn:microsoft.com/office/officeart/2005/8/layout/default#1"/>
    <dgm:cxn modelId="{9D03C009-0BFC-435D-B3AF-949C21AB2FCC}" type="presParOf" srcId="{83636147-B1D1-E442-B393-148E3F645349}" destId="{46D1342D-1F64-CE42-9630-D6944EFB26F6}" srcOrd="1" destOrd="0" presId="urn:microsoft.com/office/officeart/2005/8/layout/default#1"/>
    <dgm:cxn modelId="{2CD0627F-E017-43F3-9F5D-F6753485EEAE}" type="presParOf" srcId="{83636147-B1D1-E442-B393-148E3F645349}" destId="{E31578D6-0D0B-4F45-95B6-1E6441E147DC}" srcOrd="2" destOrd="0" presId="urn:microsoft.com/office/officeart/2005/8/layout/default#1"/>
    <dgm:cxn modelId="{BA817D1F-2A4B-4FF1-A8E5-7341F4D3A86C}" type="presParOf" srcId="{83636147-B1D1-E442-B393-148E3F645349}" destId="{B5FA3DB3-018D-224F-AD0E-7E7816B85309}" srcOrd="3" destOrd="0" presId="urn:microsoft.com/office/officeart/2005/8/layout/default#1"/>
    <dgm:cxn modelId="{AAA2EA7F-BCBA-4519-A0EB-BC7B81B0AE1B}" type="presParOf" srcId="{83636147-B1D1-E442-B393-148E3F645349}" destId="{31E535F6-2936-8144-A748-92A078969448}" srcOrd="4" destOrd="0" presId="urn:microsoft.com/office/officeart/2005/8/layout/default#1"/>
    <dgm:cxn modelId="{5CE34936-83BB-4982-8921-3A071C425637}" type="presParOf" srcId="{83636147-B1D1-E442-B393-148E3F645349}" destId="{8350CCFD-4350-5049-856A-D77D0EF87039}" srcOrd="5" destOrd="0" presId="urn:microsoft.com/office/officeart/2005/8/layout/default#1"/>
    <dgm:cxn modelId="{D3869BFC-86CB-4995-9B4F-BE9BBDF126B2}" type="presParOf" srcId="{83636147-B1D1-E442-B393-148E3F645349}" destId="{4DF7CD9F-E817-1743-B48A-853084A4BA49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A2FAA5-AFBA-C64A-A6B1-41A186608827}">
      <dsp:nvSpPr>
        <dsp:cNvPr id="0" name=""/>
        <dsp:cNvSpPr/>
      </dsp:nvSpPr>
      <dsp:spPr>
        <a:xfrm>
          <a:off x="153323" y="881"/>
          <a:ext cx="1561721" cy="9370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Orientamento alle vendite</a:t>
          </a:r>
        </a:p>
      </dsp:txBody>
      <dsp:txXfrm>
        <a:off x="153323" y="881"/>
        <a:ext cx="1561721" cy="937032"/>
      </dsp:txXfrm>
    </dsp:sp>
    <dsp:sp modelId="{E31578D6-0D0B-4F45-95B6-1E6441E147DC}">
      <dsp:nvSpPr>
        <dsp:cNvPr id="0" name=""/>
        <dsp:cNvSpPr/>
      </dsp:nvSpPr>
      <dsp:spPr>
        <a:xfrm>
          <a:off x="1871216" y="881"/>
          <a:ext cx="1561721" cy="9370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Orientamento alle tecnologie  </a:t>
          </a:r>
        </a:p>
      </dsp:txBody>
      <dsp:txXfrm>
        <a:off x="1871216" y="881"/>
        <a:ext cx="1561721" cy="937032"/>
      </dsp:txXfrm>
    </dsp:sp>
    <dsp:sp modelId="{31E535F6-2936-8144-A748-92A078969448}">
      <dsp:nvSpPr>
        <dsp:cNvPr id="0" name=""/>
        <dsp:cNvSpPr/>
      </dsp:nvSpPr>
      <dsp:spPr>
        <a:xfrm>
          <a:off x="3742433" y="0"/>
          <a:ext cx="1561721" cy="9370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/>
            <a:t>Orientamento al mercato</a:t>
          </a:r>
        </a:p>
      </dsp:txBody>
      <dsp:txXfrm>
        <a:off x="3742433" y="0"/>
        <a:ext cx="1561721" cy="937032"/>
      </dsp:txXfrm>
    </dsp:sp>
    <dsp:sp modelId="{4DF7CD9F-E817-1743-B48A-853084A4BA49}">
      <dsp:nvSpPr>
        <dsp:cNvPr id="0" name=""/>
        <dsp:cNvSpPr/>
      </dsp:nvSpPr>
      <dsp:spPr>
        <a:xfrm>
          <a:off x="1871216" y="1094086"/>
          <a:ext cx="1561721" cy="937032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/>
            <a:t>Orientamento al cliente</a:t>
          </a:r>
        </a:p>
      </dsp:txBody>
      <dsp:txXfrm>
        <a:off x="1871216" y="1094086"/>
        <a:ext cx="1561721" cy="93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C9138C8-CB78-4F4C-8763-BE1E6D1EA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00904074-67B7-45BE-B767-70A60E5C34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1C760D7-06C8-4C34-9A00-255F91FC90AE}" type="slidenum">
              <a:rPr lang="en-GB" sz="1200" smtClean="0"/>
              <a:pPr eaLnBrk="1" hangingPunct="1">
                <a:defRPr/>
              </a:pPr>
              <a:t>1</a:t>
            </a:fld>
            <a:endParaRPr lang="en-GB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EB7B78C-8FCD-4885-A9CB-8624A8E69F2E}" type="slidenum">
              <a:rPr lang="it-IT" sz="1200" smtClean="0"/>
              <a:pPr eaLnBrk="1" hangingPunct="1">
                <a:defRPr/>
              </a:pPr>
              <a:t>32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CD2D2D1-96BD-4DEC-9A72-156E860A33D4}" type="slidenum">
              <a:rPr lang="it-IT" sz="1200" smtClean="0"/>
              <a:pPr eaLnBrk="1" hangingPunct="1">
                <a:defRPr/>
              </a:pPr>
              <a:t>33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DC59028-5CCC-492B-98B6-37EDF903BF11}" type="slidenum">
              <a:rPr lang="it-IT" sz="1200" smtClean="0"/>
              <a:pPr eaLnBrk="1" hangingPunct="1">
                <a:defRPr/>
              </a:pPr>
              <a:t>34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A04A2C7-D120-4CC2-81E1-E8D8CE283AEF}" type="slidenum">
              <a:rPr lang="it-IT" sz="1200" smtClean="0"/>
              <a:pPr eaLnBrk="1" hangingPunct="1">
                <a:defRPr/>
              </a:pPr>
              <a:t>35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4AAB5C7-02E2-42CF-B691-913609CA4E82}" type="slidenum">
              <a:rPr lang="it-IT" sz="1200" smtClean="0"/>
              <a:pPr eaLnBrk="1" hangingPunct="1">
                <a:defRPr/>
              </a:pPr>
              <a:t>36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37058D0-BC34-4A59-B98C-72B3232A4A15}" type="slidenum">
              <a:rPr lang="it-IT" sz="1200" smtClean="0"/>
              <a:pPr eaLnBrk="1" hangingPunct="1">
                <a:defRPr/>
              </a:pPr>
              <a:t>37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035F6D0-133B-4977-9718-8A150D0F2E34}" type="slidenum">
              <a:rPr lang="it-IT" sz="1200" smtClean="0"/>
              <a:pPr eaLnBrk="1" hangingPunct="1">
                <a:defRPr/>
              </a:pPr>
              <a:t>24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ABBEFE6-9C1E-45E3-81C8-A82596A47CDF}" type="slidenum">
              <a:rPr lang="it-IT" sz="1200" smtClean="0"/>
              <a:pPr eaLnBrk="1" hangingPunct="1">
                <a:defRPr/>
              </a:pPr>
              <a:t>25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F3ED2D7-B163-45AF-A722-D47F379FD2B2}" type="slidenum">
              <a:rPr lang="it-IT" sz="1200" smtClean="0"/>
              <a:pPr eaLnBrk="1" hangingPunct="1">
                <a:defRPr/>
              </a:pPr>
              <a:t>26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7963145-FFBE-4E3D-9AAD-8E4BA40081B8}" type="slidenum">
              <a:rPr lang="it-IT" sz="1200" smtClean="0"/>
              <a:pPr eaLnBrk="1" hangingPunct="1">
                <a:defRPr/>
              </a:pPr>
              <a:t>27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1D03F6D-6FDF-463A-81B7-1E89725452DD}" type="slidenum">
              <a:rPr lang="it-IT" sz="1200" smtClean="0"/>
              <a:pPr eaLnBrk="1" hangingPunct="1">
                <a:defRPr/>
              </a:pPr>
              <a:t>28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4B0E0B3-9EDA-4375-8EDE-5FC2E16578D5}" type="slidenum">
              <a:rPr lang="it-IT" sz="1200" smtClean="0"/>
              <a:pPr eaLnBrk="1" hangingPunct="1">
                <a:defRPr/>
              </a:pPr>
              <a:t>29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C704D8B-551C-47FE-A8C9-68F910F1DEFD}" type="slidenum">
              <a:rPr lang="it-IT" sz="1200" smtClean="0"/>
              <a:pPr eaLnBrk="1" hangingPunct="1">
                <a:defRPr/>
              </a:pPr>
              <a:t>30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3602FC0-F7CF-4B41-B8FD-CFC9748284EC}" type="slidenum">
              <a:rPr lang="it-IT" sz="1200" smtClean="0"/>
              <a:pPr eaLnBrk="1" hangingPunct="1">
                <a:defRPr/>
              </a:pPr>
              <a:t>31</a:t>
            </a:fld>
            <a:endParaRPr lang="it-IT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11" descr="LOGO_UNISI_VERTICALE_NER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484313"/>
            <a:ext cx="16081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24075" y="6237288"/>
            <a:ext cx="1524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51725" y="6237288"/>
            <a:ext cx="12192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B6CBAF-9C94-435C-B513-05004F197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EBB2-4269-46E9-A9CE-919FB7B42F7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1E94-FD47-46E5-8B7A-3E388C1532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1295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7A2F49-8C9C-4AE2-90DC-BC6929451D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58888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16913" y="6237288"/>
            <a:ext cx="503237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BCAA7-5892-45C8-A784-713C3F40CF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1A040-1726-4D4C-87A1-717EA29812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E7E45-7C64-465D-B518-C2D7BE255F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29550" y="6237288"/>
            <a:ext cx="1295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87B137-A5E1-447D-965A-C088826B00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5E637-0523-4D5E-B1D3-12DB9D9104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86BA8-CC55-47AE-9236-9448248F62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AF0FE-40E0-4BD8-9007-8A9B3724B7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743B50D-BCDE-46E6-A6DE-5EF49F6F4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11" descr="LOGO_UNISI_VERTICALE_NER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8" y="333375"/>
            <a:ext cx="1187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66" r:id="rId4"/>
    <p:sldLayoutId id="2147484067" r:id="rId5"/>
    <p:sldLayoutId id="2147484076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940175"/>
            <a:ext cx="7058025" cy="10080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Char char="u"/>
              <a:defRPr/>
            </a:pPr>
            <a:r>
              <a:rPr lang="en-GB" sz="1600" dirty="0">
                <a:latin typeface="Optima" charset="0"/>
              </a:rPr>
              <a:t> DIPARTIMENTO  SCIENZE SOCIALI, POLITICHE E COGNITIVE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None/>
              <a:defRPr/>
            </a:pPr>
            <a:r>
              <a:rPr lang="en-GB" sz="1200" dirty="0">
                <a:latin typeface="Optima" charset="0"/>
              </a:rPr>
              <a:t>     Gaetano </a:t>
            </a:r>
            <a:r>
              <a:rPr lang="en-GB" sz="1200" dirty="0" err="1">
                <a:latin typeface="Optima" charset="0"/>
              </a:rPr>
              <a:t>Torrisi</a:t>
            </a: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None/>
              <a:defRPr/>
            </a:pPr>
            <a:r>
              <a:rPr lang="en-GB" sz="1200" dirty="0">
                <a:latin typeface="Optima" charset="0"/>
              </a:rPr>
              <a:t>     SIENA </a:t>
            </a:r>
            <a:r>
              <a:rPr lang="en-GB" sz="1200" dirty="0" err="1" smtClean="0">
                <a:latin typeface="Optima" charset="0"/>
              </a:rPr>
              <a:t>a.a</a:t>
            </a:r>
            <a:r>
              <a:rPr lang="en-GB" sz="1200" dirty="0" smtClean="0">
                <a:latin typeface="Optima" charset="0"/>
              </a:rPr>
              <a:t> 2014-2015</a:t>
            </a: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200" dirty="0">
              <a:solidFill>
                <a:srgbClr val="CC3300"/>
              </a:solidFill>
              <a:latin typeface="Optima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24075" y="1371600"/>
            <a:ext cx="6486525" cy="17526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sz="4800">
                <a:latin typeface="Optima" charset="0"/>
              </a:rPr>
              <a:t>Corso di Marketing</a:t>
            </a:r>
            <a:endParaRPr lang="en-GB">
              <a:latin typeface="Optima" charset="0"/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611188" y="3573463"/>
            <a:ext cx="799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>
          <a:xfrm>
            <a:off x="1547813" y="260350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18435" name="Segnaposto contenuto 2"/>
          <p:cNvSpPr>
            <a:spLocks noGrp="1"/>
          </p:cNvSpPr>
          <p:nvPr>
            <p:ph idx="1"/>
          </p:nvPr>
        </p:nvSpPr>
        <p:spPr>
          <a:xfrm>
            <a:off x="1476375" y="1052513"/>
            <a:ext cx="7488238" cy="4525962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1400" b="1" smtClean="0">
                <a:latin typeface="Cambria" pitchFamily="18" charset="0"/>
                <a:ea typeface="MS Mincho" pitchFamily="49" charset="-128"/>
              </a:rPr>
              <a:t>IL RUOLO DEL MARKETING MANAGER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4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400" smtClean="0">
                <a:latin typeface="Cambria" pitchFamily="18" charset="0"/>
                <a:ea typeface="MS Mincho" pitchFamily="49" charset="-128"/>
              </a:rPr>
              <a:t>Marketing manager è intenzionalmente una definizione generica, dal momento che in un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azienda vi sono molti manager che hanno ruoli diversi all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interno dell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area funzionale marketing.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it-IT" sz="1400" smtClean="0">
                <a:latin typeface="Cambria" pitchFamily="18" charset="0"/>
                <a:ea typeface="MS Mincho" pitchFamily="49" charset="-128"/>
              </a:rPr>
              <a:t>È difficile definire le competenze principali delle marketing manager, poiché molto dipende dalla struttura dell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organizzazione, dalla settori in cui opera e dal livello gerarchico preso in esame all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interno dell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organizzazione stessa.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4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400" smtClean="0">
                <a:latin typeface="Cambria" pitchFamily="18" charset="0"/>
                <a:ea typeface="MS Mincho" pitchFamily="49" charset="-128"/>
              </a:rPr>
              <a:t>Un esempio di struttura organizzativa della funzione marketing che più comunemente si riscontra nelle imprese è l</a:t>
            </a:r>
            <a:r>
              <a:rPr lang="it-IT" altLang="it-IT" sz="14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400" smtClean="0">
                <a:latin typeface="Cambria" pitchFamily="18" charset="0"/>
                <a:ea typeface="MS Mincho" pitchFamily="49" charset="-128"/>
              </a:rPr>
              <a:t>organizzazione per prodotti, introdotta per la prima volta dalla Procter &amp; Gamble negli anni trenta e talvolta definita come il sistema classico di brand management o product management.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</p:txBody>
      </p:sp>
      <p:pic>
        <p:nvPicPr>
          <p:cNvPr id="26628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4119563"/>
            <a:ext cx="53848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D1C9FE4-1452-4758-A413-D5434D4E9A56}" type="slidenum">
              <a:rPr lang="en-GB" sz="1400" smtClean="0"/>
              <a:pPr eaLnBrk="1" hangingPunct="1">
                <a:defRPr/>
              </a:pPr>
              <a:t>10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olo 1"/>
          <p:cNvSpPr>
            <a:spLocks noGrp="1"/>
          </p:cNvSpPr>
          <p:nvPr>
            <p:ph type="title"/>
          </p:nvPr>
        </p:nvSpPr>
        <p:spPr>
          <a:xfrm>
            <a:off x="1476375" y="33338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24579" name="Segnaposto contenuto 2"/>
          <p:cNvSpPr>
            <a:spLocks noGrp="1"/>
          </p:cNvSpPr>
          <p:nvPr>
            <p:ph idx="1"/>
          </p:nvPr>
        </p:nvSpPr>
        <p:spPr>
          <a:xfrm>
            <a:off x="1476375" y="836613"/>
            <a:ext cx="7416800" cy="5832475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b="1" dirty="0" smtClean="0">
                <a:latin typeface="Cambria" pitchFamily="18" charset="0"/>
                <a:ea typeface="MS Mincho" pitchFamily="49" charset="-128"/>
              </a:rPr>
              <a:t>LE NUOVE FRONTIERE DEL MARKETING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500" b="1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Negli ultimi anni il macro ambiente e il micro ambiente sono stati sconvolti da significativi </a:t>
            </a:r>
            <a:r>
              <a:rPr lang="it-IT" sz="1500" b="1" dirty="0" smtClean="0">
                <a:latin typeface="Cambria" pitchFamily="18" charset="0"/>
                <a:ea typeface="MS Mincho" pitchFamily="49" charset="-128"/>
              </a:rPr>
              <a:t>cambiamenti</a:t>
            </a: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 che hanno influenzato anche l</a:t>
            </a:r>
            <a:r>
              <a:rPr lang="it-IT" altLang="it-IT" sz="1500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elaborazione delle strategie e dei piani di marketing, nonché il marketing stesso.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5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Tra i cambiamenti più significativi  rientra la rapida diffusione dei </a:t>
            </a:r>
            <a:r>
              <a:rPr lang="it-IT" sz="1500" i="1" dirty="0" smtClean="0">
                <a:latin typeface="Cambria" pitchFamily="18" charset="0"/>
                <a:ea typeface="MS Mincho" pitchFamily="49" charset="-128"/>
              </a:rPr>
              <a:t>nuovi mass media</a:t>
            </a: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, con i social network, i video on-line e i nuovi sistemi di messaggistica istantanea, che consentono ai clienti di comunicare tra di loro e creare personali campagne di marketing.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2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Otto sono i </a:t>
            </a:r>
            <a:r>
              <a:rPr lang="it-IT" sz="1500" b="1" dirty="0" smtClean="0">
                <a:latin typeface="Cambria" pitchFamily="18" charset="0"/>
                <a:ea typeface="MS Mincho" pitchFamily="49" charset="-128"/>
              </a:rPr>
              <a:t>fattori determinanti </a:t>
            </a: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le cui conseguenze si estendono pressoché a ogni aspetto del marketing: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5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La diffusione della tecnologia mobile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Il nuovo potere della cliente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Il maggiore ricorso alla marketing interattivo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500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importanza della relazione di lungo periodo con il cliente, anche attraverso l</a:t>
            </a:r>
            <a:r>
              <a:rPr lang="it-IT" altLang="it-IT" sz="1500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utilizzo dei database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La sfida del dover comunicare in un ambiente che fa un utilizzo sempre maggiori di mass media alternativi alla televisione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Le pressioni sempre maggiori esercitate sui marketing manager di livello più elevato perché si concentrino sulla redditività del capitale investito nelle attività di marketing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500" dirty="0" smtClean="0">
                <a:latin typeface="Cambria" pitchFamily="18" charset="0"/>
                <a:ea typeface="MS Mincho" pitchFamily="49" charset="-128"/>
              </a:rPr>
              <a:t>Il manifesto interesse da parte delle aziende a pratiche di marketing sostenibili</a:t>
            </a:r>
          </a:p>
        </p:txBody>
      </p:sp>
      <p:sp>
        <p:nvSpPr>
          <p:cNvPr id="27652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0E27B61-DBAB-47C5-A479-34EB1F5265CD}" type="slidenum">
              <a:rPr lang="en-GB" sz="1400" smtClean="0"/>
              <a:pPr eaLnBrk="1" hangingPunct="1">
                <a:defRPr/>
              </a:pPr>
              <a:t>11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xfrm>
            <a:off x="1403350" y="115888"/>
            <a:ext cx="8229600" cy="804862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>
          <a:xfrm>
            <a:off x="1403350" y="765175"/>
            <a:ext cx="7632700" cy="5616575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LA DIFFUSIONE DELLA TECNOLOGIA MOBILE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Sebbene la tecnologia mobile  non sia una novità recentissima, negli ultimi anni può essere considerata fondamentale per tre motivi: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Per molti anni la tecnologia cellulare è rimasta logica, ma ora che si è passati alla tecnologia digitale, i telefoni cellulari possono contenere una quantità incredibile di informazioni che li rendono dei veri e propri computer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attuale telefono cellulare digitale, grazie all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ampiezza delle sue funzioni, è sostanzialmente una piattaforma mobile di marketing in grado di ricevere comunicazioni riguardanti i prodotti, consentire ai clienti di parlare tra loro di marche, agevolare la raccolta di informazioni circa i prodotti e fare acquisti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I telefoni cellulari sono diffusi presso i consumatori di tutti i livelli socio economici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lain"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È molto probabile che, dal punto di vista dell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operatore di macchina, il telefono cellulare rappresenti il dispositivo più importante della prima parte del 21º secolo. </a:t>
            </a:r>
          </a:p>
        </p:txBody>
      </p:sp>
      <p:sp>
        <p:nvSpPr>
          <p:cNvPr id="28676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A8BF1BA-2FBC-4C65-9885-0125F3CF666F}" type="slidenum">
              <a:rPr lang="en-GB" sz="1400" smtClean="0"/>
              <a:pPr eaLnBrk="1" hangingPunct="1">
                <a:defRPr/>
              </a:pPr>
              <a:t>12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8229600" cy="804862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>
          <a:xfrm>
            <a:off x="1476375" y="836613"/>
            <a:ext cx="7488238" cy="5761037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IL NUOVO POTERE DEL CONSUMATORE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6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Grazie all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aumentata diffusione di Internet, allo sviluppo dei siti web e dei servizi che consentono ai consumatori di interagire con le aziende e fra di loro, oltre alla rivoluzione della telefonia mobile, i consumatori stanno acquisendo maggiore potere nelle relazioni con i fornitori.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Le aspettative dei consumatori stanno cambiando. Ieri erano come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adagiati su se stessi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, passivi ricettori di messaggi che andavano in un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unica direzione. Oggi sono come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proiettati in avanti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 consumatori vogliono conversare, dialogare, partecipare, avere un maggiore controllo. Si aspettano una maggiore attenzione personale, una comunicazione, prodotti e servizi tagliati su misura per loro.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Si aspettano una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personalizzazione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, ossia che i prodotti e i servizi riflettano i loro peculiari desideri e bisogni.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Il marketing è in fase di ridefinizione. Si assiste al passaggio da un marketing monodimensionale a uno tridimensionale che offre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soluzioni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migliori in termini di prodotti e/o servizi,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esperienze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più piacevoli e 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opportunità di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relazioni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in fieri.</a:t>
            </a:r>
          </a:p>
        </p:txBody>
      </p:sp>
      <p:sp>
        <p:nvSpPr>
          <p:cNvPr id="29700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7ECF91A-82E8-440D-8E09-BCCE281D14B0}" type="slidenum">
              <a:rPr lang="en-GB" sz="1400" smtClean="0"/>
              <a:pPr eaLnBrk="1" hangingPunct="1">
                <a:defRPr/>
              </a:pPr>
              <a:t>13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1"/>
          </p:nvPr>
        </p:nvSpPr>
        <p:spPr>
          <a:xfrm>
            <a:off x="1476375" y="981075"/>
            <a:ext cx="7559675" cy="5176838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MARKETING INTERATTIVO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Oggi appare chiaro come Internet e il Web siano diventati strumenti necessari ed indispensabili per il marketing manager.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L' effetto da essi prodotto si è fatto sentire particolarmente nelle principali aree del processo decisionale: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Le comunicazioni</a:t>
            </a:r>
          </a:p>
          <a:p>
            <a:pPr marL="0" indent="0" algn="just" eaLnBrk="1" hangingPunct="1"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prezzo</a:t>
            </a:r>
          </a:p>
          <a:p>
            <a:pPr marL="0" indent="0" algn="just" eaLnBrk="1" hangingPunct="1"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 canali di distribuzione</a:t>
            </a:r>
          </a:p>
        </p:txBody>
      </p:sp>
      <p:sp>
        <p:nvSpPr>
          <p:cNvPr id="30724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07E517D-BA0A-4782-A17C-1E145680C3F6}" type="slidenum">
              <a:rPr lang="en-GB" sz="1400" smtClean="0"/>
              <a:pPr eaLnBrk="1" hangingPunct="1">
                <a:defRPr/>
              </a:pPr>
              <a:t>14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8229600" cy="804862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6375" y="1052513"/>
            <a:ext cx="7343775" cy="5545137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VALORE DELLA CUSTOMER BASE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Molte ricerche hanno dimostrato che è più oneroso per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impresa acquisire nuovi clienti che mantenere quelli esistenti.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Questi ultimi infatti conoscono già i prodotti, ne sono ragionevolmente soddisfatti e hanno familiarità con la marca.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Conservare un maggior numero di clienti riuscendo a soddisfarli meglio dei concorrenti, significa garantire prodotti di successo nel lungo termine.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33796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9A3092E-A27A-4048-AD38-FEEF494879EC}" type="slidenum">
              <a:rPr lang="en-GB" sz="1400" smtClean="0"/>
              <a:pPr eaLnBrk="1" hangingPunct="1">
                <a:defRPr/>
              </a:pPr>
              <a:t>15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8229600" cy="804862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6375" y="1052513"/>
            <a:ext cx="7343775" cy="5545137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VALORE DELLA CUSTOMER BASE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marketing orientato alla relazione con il cliente abbraccia diverse attività, tutte miranti a incrementare il valore del ciclo di vita delle cliente, ovvero il valore attuale del flusso di ricavi derivanti potenzialmente ciascun cliente.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Tra queste si possono annoverare: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Database marketing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-un prezioso strumento che favorisce che consente di offrire servizi migliori e quelli correlare I propri prodotti ai rispettivi target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Customer Satisfaction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-un obiettivo che molte aziende puntano a raggiungere attraverso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ottimizzazione del servizio di assistenza clienti e il miglioramento della qualità del prodotto o servizio</a:t>
            </a:r>
          </a:p>
        </p:txBody>
      </p:sp>
      <p:sp>
        <p:nvSpPr>
          <p:cNvPr id="33796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681CAF0-4DA0-4FEE-A119-AE6326F7430C}" type="slidenum">
              <a:rPr lang="en-GB" sz="1400" smtClean="0"/>
              <a:pPr eaLnBrk="1" hangingPunct="1">
                <a:defRPr/>
              </a:pPr>
              <a:t>16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8229600" cy="804862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6375" y="1052513"/>
            <a:ext cx="7416800" cy="540067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LA REDDITIVITÀ DEL CAPITALE INVESTITO E IL MARKETING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La difficoltà nel valutare la redditività del capitale investito nelle attività di marketing non risiede solo nel determinare se una campagna pubblicitaria sia portando o meno i suoi frutti, ma dipende dal fatto che i consumatori stanno assumendo un atteggiamento sempre più scettico nei confronti del marketing.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Il marketing management è tenuto non soltanto a sviluppare migliori strategie e programmi funzionali alle loro successo, ma anche programmi di misurazione finalizzati a valutare se i piani di marketing stiano raggiungendo gli obiettivi, sia strategici sia finanziari.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PRATICHE DI MARKETING SOSTENIBILI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Le principali aziende di Stati Uniti, Europa e altri paesi spendono ad oggi notevoli risorse sul concetto di sostenibilità: vengono stabilite delle priorità per ridurre gli imballaggi e il consumo di carburante, oltre che sviluppare prodotti e servizi creati e offerti ai clienti secondo modalità rispettose dell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etica ed ecocompatibili.</a:t>
            </a:r>
          </a:p>
        </p:txBody>
      </p:sp>
      <p:sp>
        <p:nvSpPr>
          <p:cNvPr id="34820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B06C025-66AD-4596-A65E-AAAD46A80E3C}" type="slidenum">
              <a:rPr lang="en-GB" sz="1400" smtClean="0"/>
              <a:pPr eaLnBrk="1" hangingPunct="1">
                <a:defRPr/>
              </a:pPr>
              <a:t>17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>
          <a:xfrm>
            <a:off x="1619250" y="0"/>
            <a:ext cx="69850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/>
              <a:t>LA STRATEGIA DI MARKETING</a:t>
            </a:r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>
          <a:xfrm>
            <a:off x="1619250" y="957263"/>
            <a:ext cx="6985000" cy="5688012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STRATEGIA PRINCIPALE DI MARKETING: IL VANTAGGIO COMPETITIVO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vantaggio competitivo può essere sviluppato in diversi modi, ma per avere successo dovrebbe presentare queste tre caratteristiche: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Deve generare valore per il cliente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maggior valore del prodotto deve essere percepito dal consumatore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vantaggio competitivo non dovrebbe essere facilmente imitabile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Esistono tre approcci allo sviluppo del vantaggio competitivo che puntano ad agire su livelli differenti: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livello dei costi o dei prezzi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livello della qualità o di differenziazione del prodotto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livello della qualità percepita legata alla marca dell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impresa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44036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F723A8B-9C67-4139-9D98-E79982ED0080}" type="slidenum">
              <a:rPr lang="en-GB" sz="1400" smtClean="0"/>
              <a:pPr eaLnBrk="1" hangingPunct="1">
                <a:defRPr/>
              </a:pPr>
              <a:t>18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olo 1"/>
          <p:cNvSpPr>
            <a:spLocks noGrp="1"/>
          </p:cNvSpPr>
          <p:nvPr>
            <p:ph type="title"/>
          </p:nvPr>
        </p:nvSpPr>
        <p:spPr>
          <a:xfrm>
            <a:off x="1619250" y="225425"/>
            <a:ext cx="6985000" cy="754063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LA STRATEGIA DI MARKETING</a:t>
            </a:r>
          </a:p>
        </p:txBody>
      </p:sp>
      <p:sp>
        <p:nvSpPr>
          <p:cNvPr id="40963" name="Segnaposto contenuto 2"/>
          <p:cNvSpPr>
            <a:spLocks noGrp="1"/>
          </p:cNvSpPr>
          <p:nvPr>
            <p:ph idx="1"/>
          </p:nvPr>
        </p:nvSpPr>
        <p:spPr>
          <a:xfrm>
            <a:off x="1619250" y="1182688"/>
            <a:ext cx="6985000" cy="5341937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VANTAGGIO COMPETITIVO BASATO SUL LIVELLO DEI PREZZI E DEI COSTI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Tra gli approcci al contagio competitivo di più difficile è quello basato sul livello dei costi.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Due modi per raggiungere una posizione di basso costo all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interno di un settore o di una categoria di prodotti: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Conquistare la prima posizione del mercato in termini di volumi di produzione godendo dei vantaggi delle economie di scala che prevede che con un aumento di vendite,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impresa possa distribuire i costi fissi delle attività tra un maggior numero di unità abbassando quindi il costo medio di ciascuna.</a:t>
            </a:r>
            <a:br>
              <a:rPr lang="it-IT" sz="2000" smtClean="0">
                <a:latin typeface="Cambria" pitchFamily="18" charset="0"/>
                <a:ea typeface="MS Mincho" pitchFamily="49" charset="-128"/>
              </a:rPr>
            </a:b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Riporre grande attenzione in tutti i possibili controlli sui costi riuscendo a competere a livello dei prezzi pur non essendo la più grande azienda del settore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45060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561D837-7189-4873-AD17-A69B39A4FF90}" type="slidenum">
              <a:rPr lang="en-GB" sz="1400" smtClean="0"/>
              <a:pPr eaLnBrk="1" hangingPunct="1">
                <a:defRPr/>
              </a:pPr>
              <a:t>19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ctrTitle"/>
          </p:nvPr>
        </p:nvSpPr>
        <p:spPr>
          <a:xfrm>
            <a:off x="2051050" y="333375"/>
            <a:ext cx="8205788" cy="42672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6600" dirty="0"/>
              <a:t>LEZIONE </a:t>
            </a:r>
            <a:r>
              <a:rPr lang="it-IT" sz="6600" dirty="0" smtClean="0"/>
              <a:t>12</a:t>
            </a:r>
            <a:r>
              <a:rPr lang="it-IT" sz="6600" dirty="0"/>
              <a:t/>
            </a:r>
            <a:br>
              <a:rPr lang="it-IT" sz="6600" dirty="0"/>
            </a:br>
            <a:endParaRPr lang="it-IT" sz="6600" dirty="0"/>
          </a:p>
        </p:txBody>
      </p:sp>
      <p:sp>
        <p:nvSpPr>
          <p:cNvPr id="32771" name="Sottotitolo 2"/>
          <p:cNvSpPr>
            <a:spLocks noGrp="1"/>
          </p:cNvSpPr>
          <p:nvPr>
            <p:ph type="subTitle" idx="1"/>
          </p:nvPr>
        </p:nvSpPr>
        <p:spPr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cap="all" dirty="0"/>
              <a:t>Il posizionamento competitivo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>
          <a:xfrm>
            <a:off x="1619250" y="-1588"/>
            <a:ext cx="7056438" cy="803276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LA STRATEGIA DI MARKETING</a:t>
            </a:r>
          </a:p>
        </p:txBody>
      </p:sp>
      <p:sp>
        <p:nvSpPr>
          <p:cNvPr id="41987" name="Segnaposto contenuto 2"/>
          <p:cNvSpPr>
            <a:spLocks noGrp="1"/>
          </p:cNvSpPr>
          <p:nvPr>
            <p:ph idx="1"/>
          </p:nvPr>
        </p:nvSpPr>
        <p:spPr>
          <a:xfrm>
            <a:off x="1619250" y="955675"/>
            <a:ext cx="7056438" cy="5688013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IL VANTAGGIO COMPETITIVO BASATO SUL LIVELLO DELLA QUALITA</a:t>
            </a:r>
            <a:r>
              <a:rPr lang="it-IT" altLang="it-IT" sz="1800" b="1" smtClean="0">
                <a:latin typeface="Cambria" pitchFamily="18" charset="0"/>
                <a:ea typeface="MS Mincho" pitchFamily="49" charset="-128"/>
              </a:rPr>
              <a:t>’</a:t>
            </a: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Un secondo approccio alla creazione di un vantaggio competitivo consiste nella realizzazione di una differenza sostanziale nei confronti dei concorrenti che sia osservabile e che possieda, per il target di consumatori, un certo valore.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Richiede costi più elevati ma implica una maggiore disponibilità a pagare da parte dei consumatori e spesso margini più alti.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Consiste nel creare un motivo di differenziazione rispetto all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offerta della concorrenza puntando su un aspetto del prodotto che abbia valore per il consumatore.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Uno dei modi per schematizzare i fattori che possono differenziare il prodotto è la catena del valore attraverso cui si pone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accento sul fatto che la differenziazione non è solo frutto dell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attività di marketing ma degli sforzi di tutti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azienda.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46084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1E41B7A-C58F-46F2-8773-807C5A2F05A2}" type="slidenum">
              <a:rPr lang="en-GB" sz="1400" smtClean="0"/>
              <a:pPr eaLnBrk="1" hangingPunct="1">
                <a:defRPr/>
              </a:pPr>
              <a:t>20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>
          <a:xfrm>
            <a:off x="1619250" y="33338"/>
            <a:ext cx="7056438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LA STRATEGIA DI MARKETING</a:t>
            </a:r>
          </a:p>
        </p:txBody>
      </p:sp>
      <p:sp>
        <p:nvSpPr>
          <p:cNvPr id="43011" name="Segnaposto contenuto 2"/>
          <p:cNvSpPr>
            <a:spLocks noGrp="1"/>
          </p:cNvSpPr>
          <p:nvPr>
            <p:ph idx="1"/>
          </p:nvPr>
        </p:nvSpPr>
        <p:spPr>
          <a:xfrm>
            <a:off x="1619250" y="977900"/>
            <a:ext cx="7056438" cy="5688013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VANTAGGIO COMPETITIVO BASATO SULLA MARCA O SULLA QUALITA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 PERCEPITA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Per molti prodotti e servizi la differenza rispetto all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offerta della concorrenza risiede solo nella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percezione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che si riesce a trasmettere al cliente della presunta qualità superiore o di una particolare caratteristica che renderebbe il prodotto o servizio migliore rispetto a quella dei concorrenti.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Tutte le variabili del marketing mix possono essere utili a generare un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vantaggio differenziale basato sulla percezione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Le dimensioni di un vantaggio competitivo differenziale, basato sulla percezione da parte del consumatore, sono le stesse di un vantaggio competitivo.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47108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A374350-E621-4874-81F2-76E18D8A67C5}" type="slidenum">
              <a:rPr lang="en-GB" sz="1400" smtClean="0"/>
              <a:pPr eaLnBrk="1" hangingPunct="1">
                <a:defRPr/>
              </a:pPr>
              <a:t>21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>
          <a:xfrm>
            <a:off x="1619250" y="33338"/>
            <a:ext cx="7056438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LA STRATEGIA DI MARKETING</a:t>
            </a:r>
          </a:p>
        </p:txBody>
      </p:sp>
      <p:sp>
        <p:nvSpPr>
          <p:cNvPr id="43011" name="Segnaposto contenuto 2"/>
          <p:cNvSpPr>
            <a:spLocks noGrp="1"/>
          </p:cNvSpPr>
          <p:nvPr>
            <p:ph idx="1"/>
          </p:nvPr>
        </p:nvSpPr>
        <p:spPr>
          <a:xfrm>
            <a:off x="1619250" y="977900"/>
            <a:ext cx="7056438" cy="5688013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VANTAGGIO COMPETITIVO BASATO SULLA MARCA O SULLA QUALITA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 PERCEPITA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Uno strumento importante che consente di capire quali percezioni della marca o del prodotto abbiano i consumatori sono le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ricerche di mercato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, che misurano la percezione del prodotto da parte del consumatore in base a una serie di caratteristiche.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La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mappa di posizionamento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fornisce delle informazioni sulle posizioni della marca, ovvero sulla percezione del brand rispetto alle marche concorrenti.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Per definire un vantaggio differenziale di percezione ci si basa spesso sulla marca; il suo valore, nell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atto di comunicazioni della qualità o di altri aspetti del prodotto, viene definito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valore della marca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o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brand equity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ed è in grado di aggiungere valore o di sottrarlo alla qualità effettiva di prodotti e servizi.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48132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4E1A4DD-4D53-447F-A610-2C52BEE4D356}" type="slidenum">
              <a:rPr lang="en-GB" sz="1400" smtClean="0"/>
              <a:pPr eaLnBrk="1" hangingPunct="1">
                <a:defRPr/>
              </a:pPr>
              <a:t>22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>
          <a:xfrm>
            <a:off x="1619250" y="0"/>
            <a:ext cx="7056438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 dirty="0"/>
              <a:t>LA STRATEGIA DI MARKETING</a:t>
            </a:r>
          </a:p>
        </p:txBody>
      </p:sp>
      <p:sp>
        <p:nvSpPr>
          <p:cNvPr id="44035" name="Segnaposto contenuto 2"/>
          <p:cNvSpPr>
            <a:spLocks noGrp="1"/>
          </p:cNvSpPr>
          <p:nvPr>
            <p:ph idx="1"/>
          </p:nvPr>
        </p:nvSpPr>
        <p:spPr>
          <a:xfrm>
            <a:off x="1619250" y="944563"/>
            <a:ext cx="7056438" cy="5688012"/>
          </a:xfrm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STRATEGIA PRINCIPALE DI MARKETING: IL POSIZIONAMENTO DEL PRODOTTO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La fase del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posizionamento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 di prodotto consiste nel considerare le opzioni di differenziazione e scegliere quale vantaggio competitivo differenziale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impresa può enfatizzare e comunicare ai consumatori dei segmenti obiettivo.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Nel caso in cui un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azienda non fosse soddisfatta del posizionamento attuale e ricercasse un nuovo vantaggio percepito, è possibile ricorrere a un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riposizionamento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Una strategia di marketing per un prodotto o servizio è costituita dalla combinazione di un obiettivo strategico, uno o più segmenti o target di mercato, la conoscenza della concorrenza per ciascuno di essi, una value proposition che contenga tutti questi elementi e un posizionamento che la comunichi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Queste variabili sono spesso indicate come le tre C della strategia di marketing: </a:t>
            </a:r>
            <a:r>
              <a:rPr lang="it-IT" sz="1800" i="1" smtClean="0">
                <a:latin typeface="Cambria" pitchFamily="18" charset="0"/>
                <a:ea typeface="MS Mincho" pitchFamily="49" charset="-128"/>
              </a:rPr>
              <a:t>custumers, competitors e company.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49156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1380F8A-4E1C-411F-8583-E5FB7EF5D360}" type="slidenum">
              <a:rPr lang="en-GB" sz="1400" smtClean="0"/>
              <a:pPr eaLnBrk="1" hangingPunct="1">
                <a:defRPr/>
              </a:pPr>
              <a:t>23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125538"/>
            <a:ext cx="7272337" cy="54721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b="1" smtClean="0">
                <a:latin typeface="Cambria" pitchFamily="18" charset="0"/>
                <a:ea typeface="MS Mincho" pitchFamily="49" charset="-128"/>
              </a:rPr>
              <a:t>IL POSIZIONAMENTO DEL PRODOTTO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mtClean="0">
                <a:latin typeface="Cambria" pitchFamily="18" charset="0"/>
                <a:ea typeface="MS Mincho" pitchFamily="49" charset="-128"/>
              </a:rPr>
              <a:t>Il termine </a:t>
            </a:r>
            <a:r>
              <a:rPr lang="it-IT" b="1" smtClean="0">
                <a:latin typeface="Cambria" pitchFamily="18" charset="0"/>
                <a:ea typeface="MS Mincho" pitchFamily="49" charset="-128"/>
              </a:rPr>
              <a:t>posizionamento</a:t>
            </a:r>
            <a:r>
              <a:rPr lang="it-IT" smtClean="0">
                <a:latin typeface="Cambria" pitchFamily="18" charset="0"/>
                <a:ea typeface="MS Mincho" pitchFamily="49" charset="-128"/>
              </a:rPr>
              <a:t> può essere inteso in due modi diversi: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i="1" smtClean="0">
                <a:latin typeface="Cambria" pitchFamily="18" charset="0"/>
                <a:ea typeface="MS Mincho" pitchFamily="49" charset="-128"/>
              </a:rPr>
              <a:t>Strategie che comunichino il </a:t>
            </a:r>
            <a:r>
              <a:rPr lang="it-IT" b="1" i="1" smtClean="0">
                <a:latin typeface="Cambria" pitchFamily="18" charset="0"/>
                <a:ea typeface="MS Mincho" pitchFamily="49" charset="-128"/>
              </a:rPr>
              <a:t>vantaggio differenziale</a:t>
            </a:r>
            <a:r>
              <a:rPr lang="it-IT" i="1" smtClean="0">
                <a:latin typeface="Cambria" pitchFamily="18" charset="0"/>
                <a:ea typeface="MS Mincho" pitchFamily="49" charset="-128"/>
              </a:rPr>
              <a:t>, effettivo o percepito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b="1" i="1" smtClean="0">
                <a:latin typeface="Cambria" pitchFamily="18" charset="0"/>
                <a:ea typeface="MS Mincho" pitchFamily="49" charset="-128"/>
              </a:rPr>
              <a:t>Posizioni</a:t>
            </a:r>
            <a:r>
              <a:rPr lang="it-IT" i="1" smtClean="0">
                <a:latin typeface="Cambria" pitchFamily="18" charset="0"/>
                <a:ea typeface="MS Mincho" pitchFamily="49" charset="-128"/>
              </a:rPr>
              <a:t> che la marca occupa all</a:t>
            </a:r>
            <a:r>
              <a:rPr lang="it-IT" altLang="it-IT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i="1" smtClean="0">
                <a:latin typeface="Cambria" pitchFamily="18" charset="0"/>
                <a:ea typeface="MS Mincho" pitchFamily="49" charset="-128"/>
              </a:rPr>
              <a:t>interno del mercato di riferimento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CA5C5F2-86E1-453F-922B-51E497B80848}" type="slidenum">
              <a:rPr lang="en-GB" sz="1400" smtClean="0"/>
              <a:pPr eaLnBrk="1" hangingPunct="1">
                <a:defRPr/>
              </a:pPr>
              <a:t>24</a:t>
            </a:fld>
            <a:endParaRPr lang="en-GB" sz="1400" smtClean="0"/>
          </a:p>
        </p:txBody>
      </p:sp>
      <p:sp>
        <p:nvSpPr>
          <p:cNvPr id="4096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616575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POSIZIONAMENTO DEL PRODOTTO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Decisioni relative al posizionamento del prodotto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azienda, una volta in possesso di informazioni circa la percezione delle marche all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interno di un mercato di riferimento da parte dei consumatori, può utilizzare le mappe di posizionamento per capire se la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value proposition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è stata correttamente rappresentata al consumatore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La mappa è utile soltanto per un gruppo di marche che si rivolgono pressappoco allo stesso target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riposizionamento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è 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attività di marketing comune, spesso effettuata quando una marca ha esaurito il proprio potenziale e necessita di una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rivitalizzazione della value proposition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. </a:t>
            </a:r>
            <a:br>
              <a:rPr lang="it-IT" sz="2000" smtClean="0">
                <a:latin typeface="Cambria" pitchFamily="18" charset="0"/>
                <a:ea typeface="MS Mincho" pitchFamily="49" charset="-128"/>
              </a:rPr>
            </a:br>
            <a:r>
              <a:rPr lang="it-IT" sz="2000" smtClean="0">
                <a:latin typeface="Cambria" pitchFamily="18" charset="0"/>
                <a:ea typeface="MS Mincho" pitchFamily="49" charset="-128"/>
              </a:rPr>
              <a:t>In alcuni casi viene effettuata quando si desidera spostare un prodotto verso un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nuovo segmento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 startAt="2"/>
              <a:defRPr/>
            </a:pPr>
            <a:endParaRPr lang="it-IT" sz="2000" i="1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DFC3499-2EEF-4BB0-B833-A4D4DF65930E}" type="slidenum">
              <a:rPr lang="en-GB" sz="1400" smtClean="0"/>
              <a:pPr eaLnBrk="1" hangingPunct="1">
                <a:defRPr/>
              </a:pPr>
              <a:t>25</a:t>
            </a:fld>
            <a:endParaRPr lang="en-GB" sz="1400" smtClean="0"/>
          </a:p>
        </p:txBody>
      </p:sp>
      <p:sp>
        <p:nvSpPr>
          <p:cNvPr id="4199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616575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IL POSIZIONAMENTO DEL PRODOTTO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Posizionamenti multipli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Quando un prodotto viene commercializzato in vari mercati target è ovvio che la value proposition, e quindi il posizionamento, siano differenti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Le decisioni di posizionamento possono essere collegate alle varie 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fasi del ciclo di vita del prodotto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LE CARATTERISTICHE DEL PRODOTTO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Dopo aver stabilito la strategia di marketing, si dovranno prendere delle decisioni sulle </a:t>
            </a:r>
            <a:r>
              <a:rPr lang="it-IT" sz="1900" b="1" smtClean="0">
                <a:latin typeface="Cambria" pitchFamily="18" charset="0"/>
                <a:ea typeface="MS Mincho" pitchFamily="49" charset="-128"/>
              </a:rPr>
              <a:t>caratteristiche specifiche 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del prodotto da offrire a ciascun gruppo target, ossia stabilirne le caratteristiche intrinseche ma anche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aspetto e la dimensione della confezione e in particolare il design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È necessario scegliere le caratteristiche del prodotto in relazione al segmento di mercato al quale ci si rivolge, soprattutto quando il prodotto in questione è un servizio o un prodotto legato al settore dell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informazione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 startAt="2"/>
              <a:defRPr/>
            </a:pPr>
            <a:endParaRPr lang="it-IT" sz="1900" i="1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53146710-8835-426F-955B-3FF32BAE7F09}" type="slidenum">
              <a:rPr lang="en-GB" sz="1400" smtClean="0"/>
              <a:pPr eaLnBrk="1" hangingPunct="1">
                <a:defRPr/>
              </a:pPr>
              <a:t>26</a:t>
            </a:fld>
            <a:endParaRPr lang="en-GB" sz="1400" smtClean="0"/>
          </a:p>
        </p:txBody>
      </p:sp>
      <p:sp>
        <p:nvSpPr>
          <p:cNvPr id="4301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LE DECISIONI RELATIVE ALLA LINEA DI PRODOTTI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Spesso 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azienda si trova a sviluppare strategie per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intere linee di prodotti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, cioè per un gruppo di prodotti strettamente collegati tra loro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L'azienda può decidere di sviluppare diverse versioni del prodotto per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Raggiungere segmenti di mercato con esigenze e preferenze differenti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Soddisfare il bisogno di varietà da parte delle cliente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Entrare in competizione diretta con i concorrenti principali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Numero di prodotti e differenziazione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Da quanti prodotti dovrebbe essere composta la linea?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La risposta è dettata da considerazioni di carattere economico: All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azienda conviene arricchire la linea di ulteriori versioni del prodotto finché le vendite marginali superano i costi marginali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606157C-017F-4EC2-9C49-E663B60E2044}" type="slidenum">
              <a:rPr lang="en-GB" sz="1400" smtClean="0"/>
              <a:pPr eaLnBrk="1" hangingPunct="1">
                <a:defRPr/>
              </a:pPr>
              <a:t>27</a:t>
            </a:fld>
            <a:endParaRPr lang="en-GB" sz="1400" smtClean="0"/>
          </a:p>
        </p:txBody>
      </p:sp>
      <p:sp>
        <p:nvSpPr>
          <p:cNvPr id="4403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LE DECISIONI RELATIVE ALLA LINEA DI PRODOTTI </a:t>
            </a: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Numero di prodotti e differenziazione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Tuttavia un arricchimento della comporta anche dei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costi nascost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Aumento dello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spazio necessario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alla lavorazione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Aumento delle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ore dedicate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dal personale di vendita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Ripercussioni negative a lungo termine sull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intera linea di prodotti se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espansione si rivela un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fallimento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Cannibalizzazione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nel momento in cui le vendite di nuovo prodotto non sono solo aggiuntive ma possono sostituirsi in parte alla vendita di un prodotto già esistente della linea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Dispersione della budget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promozionale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1B11C17-2509-49FB-B984-797D18C5E4D3}" type="slidenum">
              <a:rPr lang="en-GB" sz="1400" smtClean="0"/>
              <a:pPr eaLnBrk="1" hangingPunct="1">
                <a:defRPr/>
              </a:pPr>
              <a:t>28</a:t>
            </a:fld>
            <a:endParaRPr lang="en-GB" sz="1400" smtClean="0"/>
          </a:p>
        </p:txBody>
      </p:sp>
      <p:sp>
        <p:nvSpPr>
          <p:cNvPr id="4506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LE DECISIONI RELATIVE ALLA LINEA DI PRODOTTI </a:t>
            </a: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Dispersione delle risorse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Le decisioni concernenti la distribuzione delle risorse dipendono dalla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natura della linea di prodotti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Per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introduzione di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varianti minori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si tende di solito a evitare le strategie di marketing che prevedono la realizzazione di programmi promozionali o campagne pubblicitarie specifiche per il singolo prodotto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Quando invece i prodotti della linea si rivolgono a segmenti di mercato diversi, che presentano concorrenti diversi e dei tassi di crescita non omogenei, si può adottare un approccio differente per cui le caratteristiche di un prodotto risultano di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supporto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per un altro prodotto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6799FC4-1169-42C8-8210-0BA71EEB42FC}" type="slidenum">
              <a:rPr lang="en-GB" sz="1400" smtClean="0"/>
              <a:pPr eaLnBrk="1" hangingPunct="1">
                <a:defRPr/>
              </a:pPr>
              <a:t>29</a:t>
            </a:fld>
            <a:endParaRPr lang="en-GB" sz="1400" smtClean="0"/>
          </a:p>
        </p:txBody>
      </p:sp>
      <p:sp>
        <p:nvSpPr>
          <p:cNvPr id="4608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>
          <a:xfrm>
            <a:off x="1619250" y="476250"/>
            <a:ext cx="8229600" cy="804863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76375" y="1916113"/>
            <a:ext cx="7010400" cy="411480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dirty="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000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dirty="0" smtClean="0">
                <a:latin typeface="Cambria" pitchFamily="18" charset="0"/>
                <a:ea typeface="MS Mincho" pitchFamily="49" charset="-128"/>
              </a:rPr>
              <a:t>insieme delle attività che mirano a influenzare la scelta del consumatore riguarda il marketing.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dirty="0" smtClean="0">
                <a:latin typeface="Cambria" pitchFamily="18" charset="0"/>
                <a:ea typeface="MS Mincho" pitchFamily="49" charset="-128"/>
              </a:rPr>
              <a:t>Qualunque dipendente a contatto con il pubblico svolge un</a:t>
            </a:r>
            <a:r>
              <a:rPr lang="it-IT" altLang="it-IT" sz="2000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dirty="0" smtClean="0">
                <a:latin typeface="Cambria" pitchFamily="18" charset="0"/>
                <a:ea typeface="MS Mincho" pitchFamily="49" charset="-128"/>
              </a:rPr>
              <a:t>attività di marketing, che questo rientri formalmente nelle sue competenze o meno.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dirty="0" smtClean="0">
                <a:latin typeface="Cambria" pitchFamily="18" charset="0"/>
                <a:ea typeface="MS Mincho" pitchFamily="49" charset="-128"/>
              </a:rPr>
              <a:t/>
            </a:r>
            <a:br>
              <a:rPr lang="it-IT" sz="2000" dirty="0" smtClean="0">
                <a:latin typeface="Cambria" pitchFamily="18" charset="0"/>
                <a:ea typeface="MS Mincho" pitchFamily="49" charset="-128"/>
              </a:rPr>
            </a:br>
            <a:endParaRPr lang="it-IT" sz="20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dirty="0" smtClean="0">
                <a:latin typeface="Cambria" pitchFamily="18" charset="0"/>
                <a:ea typeface="MS Mincho" pitchFamily="49" charset="-128"/>
              </a:rPr>
              <a:t>Chiunque possa potenzialmente acquisire o perdere clienti è nel marketing.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dirty="0" smtClean="0">
                <a:latin typeface="Cambria" pitchFamily="18" charset="0"/>
                <a:ea typeface="MS Mincho" pitchFamily="49" charset="-128"/>
              </a:rPr>
              <a:t>Per </a:t>
            </a:r>
            <a:r>
              <a:rPr lang="it-IT" sz="2000" b="1" dirty="0" smtClean="0">
                <a:latin typeface="Cambria" pitchFamily="18" charset="0"/>
                <a:ea typeface="MS Mincho" pitchFamily="49" charset="-128"/>
              </a:rPr>
              <a:t>marketing </a:t>
            </a:r>
            <a:r>
              <a:rPr lang="it-IT" sz="2000" b="1" dirty="0" err="1" smtClean="0">
                <a:latin typeface="Cambria" pitchFamily="18" charset="0"/>
                <a:ea typeface="MS Mincho" pitchFamily="49" charset="-128"/>
              </a:rPr>
              <a:t>concept</a:t>
            </a:r>
            <a:r>
              <a:rPr lang="it-IT" sz="2000" dirty="0" smtClean="0">
                <a:latin typeface="Cambria" pitchFamily="18" charset="0"/>
                <a:ea typeface="MS Mincho" pitchFamily="49" charset="-128"/>
              </a:rPr>
              <a:t> si intende </a:t>
            </a:r>
            <a:r>
              <a:rPr lang="it-IT" sz="2000" i="1" dirty="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000" i="1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dirty="0" smtClean="0">
                <a:latin typeface="Cambria" pitchFamily="18" charset="0"/>
                <a:ea typeface="MS Mincho" pitchFamily="49" charset="-128"/>
              </a:rPr>
              <a:t>attitudine dell</a:t>
            </a:r>
            <a:r>
              <a:rPr lang="it-IT" altLang="it-IT" sz="2000" i="1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dirty="0" smtClean="0">
                <a:latin typeface="Cambria" pitchFamily="18" charset="0"/>
                <a:ea typeface="MS Mincho" pitchFamily="49" charset="-128"/>
              </a:rPr>
              <a:t>impresa a porre al centro della sua attività il cliente e a organizzare le risorse con l</a:t>
            </a:r>
            <a:r>
              <a:rPr lang="it-IT" altLang="it-IT" sz="2000" i="1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dirty="0" smtClean="0">
                <a:latin typeface="Cambria" pitchFamily="18" charset="0"/>
                <a:ea typeface="MS Mincho" pitchFamily="49" charset="-128"/>
              </a:rPr>
              <a:t>obiettivo primario di mettere a fuoco le richieste e i bisogni del cliente e offrire prodotti e servizi che li soddisfino.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dirty="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0244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97C8A1B-9358-41D5-98D6-6865BF1B79D5}" type="slidenum">
              <a:rPr lang="en-GB" sz="1400" smtClean="0"/>
              <a:pPr eaLnBrk="1" hangingPunct="1">
                <a:defRPr/>
              </a:pPr>
              <a:t>3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LE DECISIONI RELATIVE ALLA LINEA DI PRODOTTI </a:t>
            </a: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personalizzazione di massa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Per alcuni prodotti e servizi, i progressi nel campo 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dell</a:t>
            </a:r>
            <a:r>
              <a:rPr lang="it-IT" altLang="it-IT" sz="19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informatica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 hanno permesso una sensibile variazione nella politica della linea di prodotti: passaggio dalle 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varianti di prodotto offerti dall</a:t>
            </a:r>
            <a:r>
              <a:rPr lang="it-IT" altLang="it-IT" sz="19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azienda 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alle </a:t>
            </a:r>
            <a:r>
              <a:rPr lang="it-IT" sz="1900" b="1" i="1" smtClean="0">
                <a:latin typeface="Cambria" pitchFamily="18" charset="0"/>
                <a:ea typeface="MS Mincho" pitchFamily="49" charset="-128"/>
              </a:rPr>
              <a:t>varianti di prodotto richieste dalle consumatore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Questo processo, detto </a:t>
            </a:r>
            <a:r>
              <a:rPr lang="it-IT" sz="1900" b="1" i="1" smtClean="0">
                <a:latin typeface="Cambria" pitchFamily="18" charset="0"/>
                <a:ea typeface="MS Mincho" pitchFamily="49" charset="-128"/>
              </a:rPr>
              <a:t>personalizzazione di massa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, consiste nell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altLang="ja-JP" sz="1900" i="1" smtClean="0">
                <a:latin typeface="Cambria" pitchFamily="18" charset="0"/>
                <a:ea typeface="MS Mincho" pitchFamily="49" charset="-128"/>
              </a:rPr>
              <a:t>offrire un prodotto normalmente destinato al pubblico di massa in varie configurazioni, adattandolo alle esigenze del cliente con un sistema di personalizzazione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9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Il consumatore riceve così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impressione che il prodotto sia stato appositamente studiato per le proprie necessità e questa è una 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componente emotiva 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importante per la relazione acquirente-venditore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900" i="1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A4DAA17-BD62-4CCF-B8C2-12F6F62A9E42}" type="slidenum">
              <a:rPr lang="en-GB" sz="1400" smtClean="0"/>
              <a:pPr eaLnBrk="1" hangingPunct="1">
                <a:defRPr/>
              </a:pPr>
              <a:t>30</a:t>
            </a:fld>
            <a:endParaRPr lang="en-GB" sz="1400" smtClean="0"/>
          </a:p>
        </p:txBody>
      </p:sp>
      <p:sp>
        <p:nvSpPr>
          <p:cNvPr id="4711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7111" name="CasellaDiTesto 1"/>
          <p:cNvSpPr txBox="1">
            <a:spLocks noChangeArrowheads="1"/>
          </p:cNvSpPr>
          <p:nvPr/>
        </p:nvSpPr>
        <p:spPr bwMode="auto">
          <a:xfrm>
            <a:off x="5551488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LE DECISIONI RELATIVE ALLA LINEA DI PRODOTTI </a:t>
            </a: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La personalizzazione di massa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 consumatori sono diventati creatori del prodotto tramite i cosiddetti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choiceboard: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sistemi interattivi mirati che permettono ai singoli consumatori di progettare prodotti e servizi tramite un menu di attributi, componenti, prezzi e modalità di consegna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Esistono quattro approcci differenti alla personalizzazioni di massa: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Collaborazione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Versatilità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Adattamento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Esperienze passate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900" i="1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C56F63B-F518-49AA-BF15-9E3C4B4E5EAB}" type="slidenum">
              <a:rPr lang="en-GB" sz="1400" smtClean="0"/>
              <a:pPr eaLnBrk="1" hangingPunct="1">
                <a:defRPr/>
              </a:pPr>
              <a:t>31</a:t>
            </a:fld>
            <a:endParaRPr lang="en-GB" sz="1400" smtClean="0"/>
          </a:p>
        </p:txBody>
      </p:sp>
      <p:sp>
        <p:nvSpPr>
          <p:cNvPr id="4813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8135" name="CasellaDiTesto 1"/>
          <p:cNvSpPr txBox="1">
            <a:spLocks noChangeArrowheads="1"/>
          </p:cNvSpPr>
          <p:nvPr/>
        </p:nvSpPr>
        <p:spPr bwMode="auto">
          <a:xfrm>
            <a:off x="5551488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LE DECISIONI RELATIVE ALLA LINEA DI PRODOTTI </a:t>
            </a: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Packaging e design del prodotto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Le decisioni relative alle packaging hanno delle implicazioni di tipo sia funzionale sia strategico per un prodotto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Dal punto di vista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funzionale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, la confezione svolge il compito di: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Proteggere il contenuto dal danneggiamento,  deterioramento e dal furto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Riportare delle informazioni sugli ingredienti del prodotto, sul sua porto calorico, sulle attrezzature necessarie per il montaggio, eccetera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Dal punto di vista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strategico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, può contribuire notevolmente alla scelta finale del prodotto da acquistare all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interno dei punti vendita: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Può rinforzare una marca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È in grado di differenziare il prodotto dalla concorrenza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900" i="1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312A21F-743D-4F79-9CE6-4D17FFEA336D}" type="slidenum">
              <a:rPr lang="en-GB" sz="1400" smtClean="0"/>
              <a:pPr eaLnBrk="1" hangingPunct="1">
                <a:defRPr/>
              </a:pPr>
              <a:t>32</a:t>
            </a:fld>
            <a:endParaRPr lang="en-GB" sz="1400" smtClean="0"/>
          </a:p>
        </p:txBody>
      </p:sp>
      <p:sp>
        <p:nvSpPr>
          <p:cNvPr id="4915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49159" name="CasellaDiTesto 1"/>
          <p:cNvSpPr txBox="1">
            <a:spLocks noChangeArrowheads="1"/>
          </p:cNvSpPr>
          <p:nvPr/>
        </p:nvSpPr>
        <p:spPr bwMode="auto">
          <a:xfrm>
            <a:off x="5551488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3562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LE DECISIONI RELATIVE ALLA LINEA DI PRODOTTI </a:t>
            </a: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Una classificazione dei beni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Una classificazione dei beni in relazione alle caratteristiche degli stessi consente di distinguere tra: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Beni valutabili prima dell</a:t>
            </a:r>
            <a:r>
              <a:rPr lang="it-IT" altLang="it-IT" sz="17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acquisto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Beni valutabili con la sperimentazione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Beni valutabili sulla base della fiducia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I </a:t>
            </a:r>
            <a:r>
              <a:rPr lang="it-IT" sz="1700" b="1" smtClean="0">
                <a:latin typeface="Cambria" pitchFamily="18" charset="0"/>
                <a:ea typeface="MS Mincho" pitchFamily="49" charset="-128"/>
              </a:rPr>
              <a:t>beni tangibili 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presentano più caratteristiche che consentono la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valutazione a priori 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mentre i </a:t>
            </a:r>
            <a:r>
              <a:rPr lang="it-IT" sz="1700" b="1" smtClean="0">
                <a:latin typeface="Cambria" pitchFamily="18" charset="0"/>
                <a:ea typeface="MS Mincho" pitchFamily="49" charset="-128"/>
              </a:rPr>
              <a:t>servizi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 più caratteristiche di </a:t>
            </a:r>
            <a:r>
              <a:rPr lang="it-IT" sz="1700" i="1" smtClean="0">
                <a:latin typeface="Cambria" pitchFamily="18" charset="0"/>
                <a:ea typeface="MS Mincho" pitchFamily="49" charset="-128"/>
              </a:rPr>
              <a:t>sperimentazione e di fiducia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Le caratteristiche dei servizi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Alcune caratteristiche di base dei servizi sono: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Intangibilità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Impossibilità di standardizzazione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Inseparabilità di produzione e consumo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00B9C5C-7612-473B-9DC6-58CAF2DA7ACB}" type="slidenum">
              <a:rPr lang="en-GB" sz="1400" smtClean="0"/>
              <a:pPr eaLnBrk="1" hangingPunct="1">
                <a:defRPr/>
              </a:pPr>
              <a:t>33</a:t>
            </a:fld>
            <a:endParaRPr lang="en-GB" sz="1400" smtClean="0"/>
          </a:p>
        </p:txBody>
      </p:sp>
      <p:sp>
        <p:nvSpPr>
          <p:cNvPr id="5018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0183" name="CasellaDiTesto 1"/>
          <p:cNvSpPr txBox="1">
            <a:spLocks noChangeArrowheads="1"/>
          </p:cNvSpPr>
          <p:nvPr/>
        </p:nvSpPr>
        <p:spPr bwMode="auto">
          <a:xfrm>
            <a:off x="5551488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IL MARKETING DEI SERVIZI</a:t>
            </a: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La qualità dei servizi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Per i servizi, la </a:t>
            </a:r>
            <a:r>
              <a:rPr lang="it-IT" sz="1800" i="1" smtClean="0">
                <a:latin typeface="Cambria" pitchFamily="18" charset="0"/>
                <a:ea typeface="MS Mincho" pitchFamily="49" charset="-128"/>
              </a:rPr>
              <a:t>qualità è data dalla </a:t>
            </a:r>
            <a:r>
              <a:rPr lang="it-IT" sz="1800" b="1" i="1" smtClean="0">
                <a:latin typeface="Cambria" pitchFamily="18" charset="0"/>
                <a:ea typeface="MS Mincho" pitchFamily="49" charset="-128"/>
              </a:rPr>
              <a:t>percezione</a:t>
            </a:r>
            <a:r>
              <a:rPr lang="it-IT" sz="1800" i="1" smtClean="0">
                <a:latin typeface="Cambria" pitchFamily="18" charset="0"/>
                <a:ea typeface="MS Mincho" pitchFamily="49" charset="-128"/>
              </a:rPr>
              <a:t> da parte del cliente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Si definisce sulla base del confronto tra la qualità di fatto ottenuta e quella che ci si aspettava di ottenere al momento dell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erogazione del servizio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Anche i bisogni del cliente influenzano le aspettative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La 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qualità sperimentata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 deriva da un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immagine o percezione che si genera nella cliente </a:t>
            </a:r>
            <a:r>
              <a:rPr lang="it-IT" sz="1800" i="1" smtClean="0">
                <a:latin typeface="Cambria" pitchFamily="18" charset="0"/>
                <a:ea typeface="MS Mincho" pitchFamily="49" charset="-128"/>
              </a:rPr>
              <a:t>dopo l</a:t>
            </a:r>
            <a:r>
              <a:rPr lang="it-IT" altLang="it-IT" sz="18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i="1" smtClean="0">
                <a:latin typeface="Cambria" pitchFamily="18" charset="0"/>
                <a:ea typeface="MS Mincho" pitchFamily="49" charset="-128"/>
              </a:rPr>
              <a:t>erogazione del servizio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La percezione della qualità sperimentata è il risultato di due componenti: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La qualità tecnica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La qualità funzionale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DE51CBF-6613-4074-B8E1-485124F2FC53}" type="slidenum">
              <a:rPr lang="en-GB" sz="1400" smtClean="0"/>
              <a:pPr eaLnBrk="1" hangingPunct="1">
                <a:defRPr/>
              </a:pPr>
              <a:t>34</a:t>
            </a:fld>
            <a:endParaRPr lang="en-GB" sz="1400" smtClean="0"/>
          </a:p>
        </p:txBody>
      </p:sp>
      <p:sp>
        <p:nvSpPr>
          <p:cNvPr id="5120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1207" name="CasellaDiTesto 1"/>
          <p:cNvSpPr txBox="1">
            <a:spLocks noChangeArrowheads="1"/>
          </p:cNvSpPr>
          <p:nvPr/>
        </p:nvSpPr>
        <p:spPr bwMode="auto">
          <a:xfrm>
            <a:off x="5551488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IL MARKETING DEI SERVIZI</a:t>
            </a: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 fattori che indicano la qualità di un servizio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Una rappresentazione dei fattori che influenzano la percezione della qualità di un servizio prevede la presenza di cinque componenti: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8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i="1" smtClean="0">
                <a:latin typeface="Cambria" pitchFamily="18" charset="0"/>
                <a:ea typeface="MS Mincho" pitchFamily="49" charset="-128"/>
              </a:rPr>
              <a:t>affidabilità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La fiducia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La tangibilità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8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i="1" smtClean="0">
                <a:latin typeface="Cambria" pitchFamily="18" charset="0"/>
                <a:ea typeface="MS Mincho" pitchFamily="49" charset="-128"/>
              </a:rPr>
              <a:t>empatia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La creatività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Questo modello viene spesso definito </a:t>
            </a:r>
            <a:r>
              <a:rPr lang="it-IT" sz="1800" b="1" i="1" smtClean="0">
                <a:latin typeface="Cambria" pitchFamily="18" charset="0"/>
                <a:ea typeface="MS Mincho" pitchFamily="49" charset="-128"/>
              </a:rPr>
              <a:t>modello RATER 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per la qualità del servizio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8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smtClean="0">
                <a:latin typeface="Cambria" pitchFamily="18" charset="0"/>
                <a:ea typeface="MS Mincho" pitchFamily="49" charset="-128"/>
              </a:rPr>
              <a:t>importanza di questi fattori risiede nel loro utilizzo per la differenziazione del prodotto e il posizionamento sul mercato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47DFB50-38CB-4007-9230-7342EA734086}" type="slidenum">
              <a:rPr lang="en-GB" sz="1400" smtClean="0"/>
              <a:pPr eaLnBrk="1" hangingPunct="1">
                <a:defRPr/>
              </a:pPr>
              <a:t>35</a:t>
            </a:fld>
            <a:endParaRPr lang="en-GB" sz="1400" smtClean="0"/>
          </a:p>
        </p:txBody>
      </p:sp>
      <p:sp>
        <p:nvSpPr>
          <p:cNvPr id="5223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2231" name="CasellaDiTesto 1"/>
          <p:cNvSpPr txBox="1">
            <a:spLocks noChangeArrowheads="1"/>
          </p:cNvSpPr>
          <p:nvPr/>
        </p:nvSpPr>
        <p:spPr bwMode="auto">
          <a:xfrm>
            <a:off x="5551488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IL MARKETING DEI SERVIZI</a:t>
            </a: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4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b="1" smtClean="0">
                <a:latin typeface="Cambria" pitchFamily="18" charset="0"/>
                <a:ea typeface="MS Mincho" pitchFamily="49" charset="-128"/>
              </a:rPr>
              <a:t>I divari nella percezione della qualità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E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inevitabile una certa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divergenza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tra le aspettative del cliente e la qualità effettiva del servizio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asimmetria degli effetti dei divari positivi o negativi fra le aspettative e la performance di un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impresa viene spiegata con il fenomeno psicologico dell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altLang="ja-JP" sz="1600" b="1" smtClean="0">
                <a:latin typeface="Cambria" pitchFamily="18" charset="0"/>
                <a:ea typeface="MS Mincho" pitchFamily="49" charset="-128"/>
              </a:rPr>
              <a:t>avversione alla perdita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Le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perdite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sono delle situazioni nelle quali le aspettative sono superiori alla qualità effettiva, mentre i </a:t>
            </a:r>
            <a:r>
              <a:rPr lang="it-IT" sz="1600" i="1" smtClean="0">
                <a:latin typeface="Cambria" pitchFamily="18" charset="0"/>
                <a:ea typeface="MS Mincho" pitchFamily="49" charset="-128"/>
              </a:rPr>
              <a:t>guadagni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sono invece situazioni opposte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Esistono quattro tipi principali di </a:t>
            </a:r>
            <a:r>
              <a:rPr lang="it-IT" sz="1600" b="1" smtClean="0">
                <a:latin typeface="Cambria" pitchFamily="18" charset="0"/>
                <a:ea typeface="MS Mincho" pitchFamily="49" charset="-128"/>
              </a:rPr>
              <a:t>divari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 tra le </a:t>
            </a:r>
            <a:r>
              <a:rPr lang="it-IT" sz="1600" b="1" i="1" smtClean="0">
                <a:latin typeface="Cambria" pitchFamily="18" charset="0"/>
                <a:ea typeface="MS Mincho" pitchFamily="49" charset="-128"/>
              </a:rPr>
              <a:t>aspettative del cliente 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e la </a:t>
            </a:r>
            <a:r>
              <a:rPr lang="it-IT" sz="1600" b="1" i="1" smtClean="0">
                <a:latin typeface="Cambria" pitchFamily="18" charset="0"/>
                <a:ea typeface="MS Mincho" pitchFamily="49" charset="-128"/>
              </a:rPr>
              <a:t>qualità dei servizi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Il divario tra le aspettative del cliente e la percezione del management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Il divario tra la percezione della management e le specifiche di qualità del servizio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Il divario tra le specifiche di qualità del servizio e le prestazioni effettive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Il divario tra la fornitura del servizio e le comunicazioni esterne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FEF7B83-218E-4804-950E-A0ECFD25FDCC}" type="slidenum">
              <a:rPr lang="en-GB" sz="1400" smtClean="0"/>
              <a:pPr eaLnBrk="1" hangingPunct="1">
                <a:defRPr/>
              </a:pPr>
              <a:t>36</a:t>
            </a:fld>
            <a:endParaRPr lang="en-GB" sz="1400" smtClean="0"/>
          </a:p>
        </p:txBody>
      </p:sp>
      <p:sp>
        <p:nvSpPr>
          <p:cNvPr id="5325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3255" name="CasellaDiTesto 1"/>
          <p:cNvSpPr txBox="1">
            <a:spLocks noChangeArrowheads="1"/>
          </p:cNvSpPr>
          <p:nvPr/>
        </p:nvSpPr>
        <p:spPr bwMode="auto">
          <a:xfrm>
            <a:off x="5551488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41425"/>
            <a:ext cx="7272337" cy="5140325"/>
          </a:xfrm>
          <a:extLst>
            <a:ext uri="{FAA26D3D-D897-4be2-8F04-BA451C77F1D7}"/>
          </a:extLst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MARKETING DEI SERVIZI</a:t>
            </a: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14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COSIDERAZIONI STRATEGICHE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800" smtClean="0">
                <a:latin typeface="Cambria" pitchFamily="18" charset="0"/>
                <a:ea typeface="MS Mincho" pitchFamily="49" charset="-128"/>
              </a:rPr>
              <a:t>Un marketing manager nello sviluppare una strategia di marketing dovrà tenere in considerazione le caratteristiche peculiari dei servizi: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8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 problemi legati all</a:t>
            </a:r>
            <a:r>
              <a:rPr lang="it-IT" altLang="it-IT" sz="1800" b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intangibilità dei servizi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 problemi legati alle basse barriere all</a:t>
            </a:r>
            <a:r>
              <a:rPr lang="it-IT" altLang="it-IT" sz="1800" b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800" b="1" smtClean="0">
                <a:latin typeface="Cambria" pitchFamily="18" charset="0"/>
                <a:ea typeface="MS Mincho" pitchFamily="49" charset="-128"/>
              </a:rPr>
              <a:t>entrata</a:t>
            </a:r>
          </a:p>
          <a:p>
            <a:pPr marL="800100" lvl="1" indent="-342900" algn="just" eaLnBrk="1" hangingPunct="1">
              <a:lnSpc>
                <a:spcPct val="90000"/>
              </a:lnSpc>
              <a:buFont typeface="Arial" pitchFamily="34" charset="0"/>
              <a:buAutoNum type="alphaLcPeriod"/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Logistica in entrata</a:t>
            </a:r>
          </a:p>
          <a:p>
            <a:pPr marL="800100" lvl="1" indent="-342900" algn="just" eaLnBrk="1" hangingPunct="1">
              <a:lnSpc>
                <a:spcPct val="90000"/>
              </a:lnSpc>
              <a:buFont typeface="Arial" pitchFamily="34" charset="0"/>
              <a:buAutoNum type="alphaLcPeriod"/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Produzione</a:t>
            </a:r>
          </a:p>
          <a:p>
            <a:pPr marL="800100" lvl="1" indent="-342900" algn="just" eaLnBrk="1" hangingPunct="1">
              <a:lnSpc>
                <a:spcPct val="90000"/>
              </a:lnSpc>
              <a:buFont typeface="Arial" pitchFamily="34" charset="0"/>
              <a:buAutoNum type="alphaLcPeriod"/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Marketing e vendite</a:t>
            </a:r>
          </a:p>
          <a:p>
            <a:pPr marL="800100" lvl="1" indent="-342900" algn="just" eaLnBrk="1" hangingPunct="1">
              <a:lnSpc>
                <a:spcPct val="90000"/>
              </a:lnSpc>
              <a:buFont typeface="Arial" pitchFamily="34" charset="0"/>
              <a:buAutoNum type="alphaLcPeriod"/>
              <a:defRPr/>
            </a:pPr>
            <a:r>
              <a:rPr lang="it-IT" sz="1800" i="1" smtClean="0">
                <a:latin typeface="Cambria" pitchFamily="18" charset="0"/>
                <a:ea typeface="MS Mincho" pitchFamily="49" charset="-128"/>
              </a:rPr>
              <a:t>Servizio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 servizi professionali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1800" b="1" smtClean="0">
                <a:latin typeface="Cambria" pitchFamily="18" charset="0"/>
                <a:ea typeface="MS Mincho" pitchFamily="49" charset="-128"/>
              </a:rPr>
              <a:t>Il design del servizio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621F77A-D98F-4C5D-90A9-EC1D7A421E8C}" type="slidenum">
              <a:rPr lang="en-GB" sz="1400" smtClean="0"/>
              <a:pPr eaLnBrk="1" hangingPunct="1">
                <a:defRPr/>
              </a:pPr>
              <a:t>37</a:t>
            </a:fld>
            <a:endParaRPr lang="en-GB" sz="1400" smtClean="0"/>
          </a:p>
        </p:txBody>
      </p:sp>
      <p:sp>
        <p:nvSpPr>
          <p:cNvPr id="5427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sp>
        <p:nvSpPr>
          <p:cNvPr id="54279" name="CasellaDiTesto 1"/>
          <p:cNvSpPr txBox="1">
            <a:spLocks noChangeArrowheads="1"/>
          </p:cNvSpPr>
          <p:nvPr/>
        </p:nvSpPr>
        <p:spPr bwMode="auto">
          <a:xfrm>
            <a:off x="5551488" y="38274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1619250" y="549275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Per Peter </a:t>
            </a:r>
            <a:r>
              <a:rPr lang="it-IT" sz="2200" dirty="0" err="1" smtClean="0">
                <a:latin typeface="Cambria" pitchFamily="18" charset="0"/>
                <a:ea typeface="MS Mincho" pitchFamily="49" charset="-128"/>
              </a:rPr>
              <a:t>Drucker</a:t>
            </a: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 esiste una sola definizione di obiettivo aziendale: </a:t>
            </a:r>
            <a:r>
              <a:rPr lang="it-IT" sz="2200" b="1" i="1" dirty="0" smtClean="0">
                <a:latin typeface="Cambria" pitchFamily="18" charset="0"/>
                <a:ea typeface="MS Mincho" pitchFamily="49" charset="-128"/>
              </a:rPr>
              <a:t>creare il cliente</a:t>
            </a: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.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22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Il marketing </a:t>
            </a:r>
            <a:r>
              <a:rPr lang="it-IT" sz="2200" dirty="0" err="1" smtClean="0">
                <a:latin typeface="Cambria" pitchFamily="18" charset="0"/>
                <a:ea typeface="MS Mincho" pitchFamily="49" charset="-128"/>
              </a:rPr>
              <a:t>concept</a:t>
            </a: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 nel proporre la focalizzazione sul cliente abbraccia anche l</a:t>
            </a:r>
            <a:r>
              <a:rPr lang="it-IT" altLang="it-IT" sz="2200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aspetto dell</a:t>
            </a:r>
            <a:r>
              <a:rPr lang="it-IT" altLang="it-IT" sz="2200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altLang="ja-JP" sz="2200" i="1" dirty="0" smtClean="0">
                <a:latin typeface="Cambria" pitchFamily="18" charset="0"/>
                <a:ea typeface="MS Mincho" pitchFamily="49" charset="-128"/>
              </a:rPr>
              <a:t>orientamento alla concorrenza </a:t>
            </a:r>
            <a:r>
              <a:rPr lang="it-IT" altLang="ja-JP" sz="2200" dirty="0" smtClean="0">
                <a:latin typeface="Cambria" pitchFamily="18" charset="0"/>
                <a:ea typeface="MS Mincho" pitchFamily="49" charset="-128"/>
              </a:rPr>
              <a:t>e della </a:t>
            </a:r>
            <a:r>
              <a:rPr lang="it-IT" altLang="ja-JP" sz="2200" i="1" dirty="0" smtClean="0">
                <a:latin typeface="Cambria" pitchFamily="18" charset="0"/>
                <a:ea typeface="MS Mincho" pitchFamily="49" charset="-128"/>
              </a:rPr>
              <a:t>realizzazione di un profitto</a:t>
            </a:r>
            <a:r>
              <a:rPr lang="it-IT" altLang="ja-JP" sz="2200" dirty="0" smtClean="0">
                <a:latin typeface="Cambria" pitchFamily="18" charset="0"/>
                <a:ea typeface="MS Mincho" pitchFamily="49" charset="-128"/>
              </a:rPr>
              <a:t>.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2200" dirty="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Theodore </a:t>
            </a:r>
            <a:r>
              <a:rPr lang="it-IT" sz="2200" dirty="0" err="1" smtClean="0">
                <a:latin typeface="Cambria" pitchFamily="18" charset="0"/>
                <a:ea typeface="MS Mincho" pitchFamily="49" charset="-128"/>
              </a:rPr>
              <a:t>Levitt</a:t>
            </a: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: </a:t>
            </a:r>
            <a:r>
              <a:rPr lang="it-IT" sz="2200" i="1" dirty="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200" i="1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200" i="1" dirty="0" smtClean="0">
                <a:latin typeface="Cambria" pitchFamily="18" charset="0"/>
                <a:ea typeface="MS Mincho" pitchFamily="49" charset="-128"/>
              </a:rPr>
              <a:t>obiettivo di un</a:t>
            </a:r>
            <a:r>
              <a:rPr lang="it-IT" altLang="it-IT" sz="2200" i="1" dirty="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200" i="1" dirty="0" smtClean="0">
                <a:latin typeface="Cambria" pitchFamily="18" charset="0"/>
                <a:ea typeface="MS Mincho" pitchFamily="49" charset="-128"/>
              </a:rPr>
              <a:t>impresa è creare e conservare i propri clienti</a:t>
            </a: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.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 </a:t>
            </a:r>
            <a:br>
              <a:rPr lang="it-IT" sz="2200" dirty="0" smtClean="0">
                <a:latin typeface="Cambria" pitchFamily="18" charset="0"/>
                <a:ea typeface="MS Mincho" pitchFamily="49" charset="-128"/>
              </a:rPr>
            </a:br>
            <a:r>
              <a:rPr lang="it-IT" sz="2200" dirty="0" smtClean="0">
                <a:latin typeface="Cambria" pitchFamily="18" charset="0"/>
                <a:ea typeface="MS Mincho" pitchFamily="49" charset="-128"/>
              </a:rPr>
              <a:t>Per raggiungere tale scopo bisogna produrre e distribuire beni e/o servizi che soddisfino le richieste del cliente e che, rispetto alla concorrenza, presentino prezzi e condizioni attraenti per un numero di clienti sufficiente a rendere possibili tali condizioni.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2200" dirty="0" smtClean="0">
              <a:ea typeface="ＭＳ Ｐゴシック" pitchFamily="34" charset="-128"/>
            </a:endParaRPr>
          </a:p>
        </p:txBody>
      </p:sp>
      <p:sp>
        <p:nvSpPr>
          <p:cNvPr id="11268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E2BD75E-84F1-4A3F-94B1-D9493D7615AF}" type="slidenum">
              <a:rPr lang="en-GB" sz="1400" smtClean="0"/>
              <a:pPr eaLnBrk="1" hangingPunct="1">
                <a:defRPr/>
              </a:pPr>
              <a:t>4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47675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STRATEGIE DI APPROCCIO AL MERCATO 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La premessa che la chiave del successo di 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azienda risieda nella focalizzazione sul cliente può sembrare ovvia. Eppure da 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analisi empirica del comportamento delle imprese è possibile individuare quattro approcci differenti rispetto al mercato, tre dei quali non sono compatibili con il marketing concept.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defRPr/>
            </a:pPr>
            <a:endParaRPr lang="it-IT" sz="2000" smtClean="0">
              <a:ea typeface="ＭＳ Ｐゴシック" pitchFamily="34" charset="-128"/>
            </a:endParaRPr>
          </a:p>
        </p:txBody>
      </p:sp>
      <p:graphicFrame>
        <p:nvGraphicFramePr>
          <p:cNvPr id="4" name="Diagramma 3"/>
          <p:cNvGraphicFramePr/>
          <p:nvPr/>
        </p:nvGraphicFramePr>
        <p:xfrm>
          <a:off x="2267744" y="4437112"/>
          <a:ext cx="5304155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3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E814818-10C6-4148-B2C5-D840FBB16931}" type="slidenum">
              <a:rPr lang="en-GB" sz="1400" smtClean="0"/>
              <a:pPr eaLnBrk="1" hangingPunct="1">
                <a:defRPr/>
              </a:pPr>
              <a:t>5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>
          <a:xfrm>
            <a:off x="1619250" y="549275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900" b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b="1" smtClean="0">
                <a:latin typeface="Cambria" pitchFamily="18" charset="0"/>
                <a:ea typeface="MS Mincho" pitchFamily="49" charset="-128"/>
              </a:rPr>
              <a:t>ORIENTAMENTO AL CLIENTE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Il cliente non vuole acquistare un prodotto in quanto tale.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acquisto implica sempre un costo e, nel caso in cui a effettuarlo sia un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azienda, riduce profitti. Il cliente compra il prodotto per i benefici che può trarne.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orientamento al cliente di un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organizzazione può essere descritto anche in termini di </a:t>
            </a:r>
            <a:r>
              <a:rPr lang="it-IT" sz="1900" b="1" smtClean="0">
                <a:latin typeface="Cambria" pitchFamily="18" charset="0"/>
                <a:ea typeface="MS Mincho" pitchFamily="49" charset="-128"/>
              </a:rPr>
              <a:t>relazione al lungo o a breve termine con il cliente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.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Il marketing concept consiste nel </a:t>
            </a:r>
            <a:r>
              <a:rPr lang="it-IT" sz="1900" b="1" smtClean="0">
                <a:latin typeface="Cambria" pitchFamily="18" charset="0"/>
                <a:ea typeface="MS Mincho" pitchFamily="49" charset="-128"/>
              </a:rPr>
              <a:t>creare e ricreare i clienti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. È raro che un prodotto abbia successo senza avere generato soddisfazione per il cliente.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ea typeface="ＭＳ Ｐゴシック" pitchFamily="34" charset="-128"/>
            </a:endParaRPr>
          </a:p>
        </p:txBody>
      </p:sp>
      <p:sp>
        <p:nvSpPr>
          <p:cNvPr id="13316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6A5B12B-CE06-46F0-A16A-9DB7E8C40AB9}" type="slidenum">
              <a:rPr lang="en-GB" sz="1400" smtClean="0"/>
              <a:pPr eaLnBrk="1" hangingPunct="1">
                <a:defRPr/>
              </a:pPr>
              <a:t>6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000" b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ORIENTAMENTO AL CLIENTE 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Le imprese orientate al cliente sanno che il cliente ricerca benefici, non prodotti. </a:t>
            </a:r>
          </a:p>
          <a:p>
            <a:pPr marL="0" indent="0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compito del marketing è tradurre questi benefici in prodotti e servizi, ovvero sistemi di offerta, che siano più soddisfacenti di quelli della concorrenza così da realizzare un profitto.</a:t>
            </a:r>
            <a:r>
              <a:rPr lang="it-IT" sz="2000" smtClean="0">
                <a:ea typeface="ＭＳ Ｐゴシック" pitchFamily="34" charset="-128"/>
              </a:rPr>
              <a:t>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 </a:t>
            </a:r>
          </a:p>
          <a:p>
            <a:pPr marL="0" indent="0" eaLnBrk="1" hangingPunct="1"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Le imprese orientate al cliente investono principalmente nel cliente e nel soddisfacimento del cliente a lungo termine.</a:t>
            </a:r>
            <a:r>
              <a:rPr lang="it-IT" sz="2000" b="1" i="1" smtClean="0">
                <a:ea typeface="ＭＳ Ｐゴシック" pitchFamily="34" charset="-128"/>
              </a:rPr>
              <a:t>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 </a:t>
            </a:r>
          </a:p>
          <a:p>
            <a:pPr marL="0" indent="0" algn="just" eaLnBrk="1" hangingPunct="1">
              <a:buFontTx/>
              <a:buNone/>
              <a:defRPr/>
            </a:pPr>
            <a:endParaRPr lang="it-IT" sz="2000" smtClean="0">
              <a:ea typeface="ＭＳ Ｐゴシック" pitchFamily="34" charset="-128"/>
            </a:endParaRPr>
          </a:p>
        </p:txBody>
      </p:sp>
      <p:sp>
        <p:nvSpPr>
          <p:cNvPr id="14340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2D4ECB7-6FF7-4DDA-B4C6-50A01CCF0152}" type="slidenum">
              <a:rPr lang="en-GB" sz="1400" smtClean="0"/>
              <a:pPr eaLnBrk="1" hangingPunct="1">
                <a:defRPr/>
              </a:pPr>
              <a:t>7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>
          <a:xfrm>
            <a:off x="1547813" y="549275"/>
            <a:ext cx="8229600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UNA PROSPETTIVA ALTERNATIVA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Oggi la gran parte delle imprese coglie soltanto le opportunità derivati dai clienti serviti, bisogni espressi.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Ci si limita cioè alla realizzazione di prodotti che soddisfano determinate categorie di consumatori e che vengono sviluppate basandosi sulle esigenze emesse dai sondaggi e dai Focus Group, esigenze che queste categorie di clienti hanno saputo descrivere in modo chiaro ed esaustivo.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Queste possibilità rimangono pertanto aperte ai concorrenti che oseranno puntare sull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intuito.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ea typeface="ＭＳ Ｐゴシック" pitchFamily="34" charset="-128"/>
            </a:endParaRPr>
          </a:p>
        </p:txBody>
      </p:sp>
      <p:sp>
        <p:nvSpPr>
          <p:cNvPr id="16388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6EA5AC9-4EE3-4F1F-ADBF-77CC33BAE39D}" type="slidenum">
              <a:rPr lang="en-GB" sz="1400" smtClean="0"/>
              <a:pPr eaLnBrk="1" hangingPunct="1">
                <a:defRPr/>
              </a:pPr>
              <a:t>8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>
          <a:xfrm>
            <a:off x="1619250" y="692150"/>
            <a:ext cx="8229600" cy="804863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3200"/>
              <a:t>IL MARKETING CONCEPT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905000"/>
            <a:ext cx="7010400" cy="469265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60000"/>
              </a:lnSpc>
              <a:buFontTx/>
              <a:buNone/>
              <a:defRPr/>
            </a:pPr>
            <a:r>
              <a:rPr lang="it-IT" sz="1500" b="1" smtClean="0">
                <a:latin typeface="Cambria" pitchFamily="18" charset="0"/>
                <a:ea typeface="MS Mincho" pitchFamily="49" charset="-128"/>
              </a:rPr>
              <a:t>UNA PROSPETTIVA ALTERNATIVA </a:t>
            </a:r>
          </a:p>
          <a:p>
            <a:pPr marL="0" indent="0" algn="just" eaLnBrk="1" hangingPunct="1">
              <a:lnSpc>
                <a:spcPct val="60000"/>
              </a:lnSpc>
              <a:buFontTx/>
              <a:buNone/>
              <a:defRPr/>
            </a:pPr>
            <a:endParaRPr lang="it-IT" sz="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Per il marketing le attività di ricerca e sviluppo sono fondamentali.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La ricerca di base che conduce a nuovi traguardi della scienza e della tecnica, quali per esempio il microprocessore, verrà effettuata indipendentemente dalle prospettive commerciali immediate o  dalla possibilità di generare benefici per il cliente.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attività di sviluppo altro non è che la parte del processo in cui, dopo aver ideato un modello, si sviluppa il prodotto vero e proprio.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La risposta del cliente è una componente essenziale quando si passa dalla ricerca allo sviluppo.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6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16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orientamento al cliente è un elemento critico nella fase di sviluppo ed è necessario che all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interno dell</a:t>
            </a:r>
            <a:r>
              <a:rPr lang="it-IT" altLang="it-IT" sz="16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600" smtClean="0">
                <a:latin typeface="Cambria" pitchFamily="18" charset="0"/>
                <a:ea typeface="MS Mincho" pitchFamily="49" charset="-128"/>
              </a:rPr>
              <a:t>organizzazione vi sia una persona dotata di un certo intuito per riconoscere le eventuali prospettive commerciali del nuovo prodotto.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11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436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DE414C7-320D-4913-892C-A9CC33B736AB}" type="slidenum">
              <a:rPr lang="en-GB" sz="1400" smtClean="0"/>
              <a:pPr eaLnBrk="1" hangingPunct="1">
                <a:defRPr/>
              </a:pPr>
              <a:t>9</a:t>
            </a:fld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6c14a7693bee7d3a2f05b589f3e39f033c1f84a"/>
</p:tagLst>
</file>

<file path=ppt/theme/theme1.xml><?xml version="1.0" encoding="utf-8"?>
<a:theme xmlns:a="http://schemas.openxmlformats.org/drawingml/2006/main" name="Echo">
  <a:themeElements>
    <a:clrScheme name="Echo 9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CC33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E2ADAA"/>
      </a:accent5>
      <a:accent6>
        <a:srgbClr val="B98A00"/>
      </a:accent6>
      <a:hlink>
        <a:srgbClr val="CC6600"/>
      </a:hlink>
      <a:folHlink>
        <a:srgbClr val="808080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3977</TotalTime>
  <Words>3676</Words>
  <Application>Microsoft Office PowerPoint</Application>
  <PresentationFormat>On-screen Show (4:3)</PresentationFormat>
  <Paragraphs>480</Paragraphs>
  <Slides>37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ＭＳ Ｐゴシック</vt:lpstr>
      <vt:lpstr>Wingdings</vt:lpstr>
      <vt:lpstr>Optima</vt:lpstr>
      <vt:lpstr>Wingdings 3</vt:lpstr>
      <vt:lpstr>Cambria</vt:lpstr>
      <vt:lpstr>MS Mincho</vt:lpstr>
      <vt:lpstr>Times New Roman</vt:lpstr>
      <vt:lpstr>Echo</vt:lpstr>
      <vt:lpstr>Corso di Marketing</vt:lpstr>
      <vt:lpstr>LEZIONE 12 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IL MARKETING CONCEPT</vt:lpstr>
      <vt:lpstr>LA STRATEGIA DI MARKETING</vt:lpstr>
      <vt:lpstr>LA STRATEGIA DI MARKETING</vt:lpstr>
      <vt:lpstr>LA STRATEGIA DI MARKETING</vt:lpstr>
      <vt:lpstr>LA STRATEGIA DI MARKETING</vt:lpstr>
      <vt:lpstr>LA STRATEGIA DI MARKETING</vt:lpstr>
      <vt:lpstr>LA STRATEGIA DI MARKETING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Pimp my Facebook</dc:title>
  <dc:creator>jim</dc:creator>
  <cp:lastModifiedBy>Pc3</cp:lastModifiedBy>
  <cp:revision>183</cp:revision>
  <cp:lastPrinted>2014-05-07T14:59:39Z</cp:lastPrinted>
  <dcterms:created xsi:type="dcterms:W3CDTF">2010-05-25T11:11:44Z</dcterms:created>
  <dcterms:modified xsi:type="dcterms:W3CDTF">2014-10-20T11:32:17Z</dcterms:modified>
</cp:coreProperties>
</file>