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5"/>
  </p:notesMasterIdLst>
  <p:sldIdLst>
    <p:sldId id="256" r:id="rId2"/>
    <p:sldId id="260" r:id="rId3"/>
    <p:sldId id="257" r:id="rId4"/>
    <p:sldId id="258" r:id="rId5"/>
    <p:sldId id="259" r:id="rId6"/>
    <p:sldId id="261" r:id="rId7"/>
    <p:sldId id="263" r:id="rId8"/>
    <p:sldId id="264" r:id="rId9"/>
    <p:sldId id="265" r:id="rId10"/>
    <p:sldId id="268" r:id="rId11"/>
    <p:sldId id="269" r:id="rId12"/>
    <p:sldId id="266" r:id="rId13"/>
    <p:sldId id="267" r:id="rId14"/>
  </p:sldIdLst>
  <p:sldSz cx="9144000" cy="6858000" type="screen4x3"/>
  <p:notesSz cx="6858000" cy="9144000"/>
  <p:custDataLst>
    <p:tags r:id="rId16"/>
  </p:custDataLst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1" autoAdjust="0"/>
    <p:restoredTop sz="86437" autoAdjust="0"/>
  </p:normalViewPr>
  <p:slideViewPr>
    <p:cSldViewPr>
      <p:cViewPr varScale="1">
        <p:scale>
          <a:sx n="67" d="100"/>
          <a:sy n="67" d="100"/>
        </p:scale>
        <p:origin x="-50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95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3835852-C098-4FC8-9ED1-712FB9DD6322}" type="datetimeFigureOut">
              <a:rPr lang="it-IT"/>
              <a:pPr>
                <a:defRPr/>
              </a:pPr>
              <a:t>24/09/2014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dirty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5A3145B-9401-47E9-8815-6769CF55A68C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A3145B-9401-47E9-8815-6769CF55A68C}" type="slidenum">
              <a:rPr lang="it-IT" smtClean="0"/>
              <a:pPr>
                <a:defRPr/>
              </a:pPr>
              <a:t>13</a:t>
            </a:fld>
            <a:endParaRPr lang="it-I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BD20B46-BEDD-4916-BCFC-5655BBFA96E0}" type="datetime1">
              <a:rPr lang="it-IT" smtClean="0"/>
              <a:pPr>
                <a:defRPr/>
              </a:pPr>
              <a:t>24/09/2014</a:t>
            </a:fld>
            <a:endParaRPr lang="it-IT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it-IT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95242F2-F333-40EB-841F-4C0C699DBAC5}" type="slidenum">
              <a:rPr lang="it-IT" smtClean="0"/>
              <a:pPr>
                <a:defRPr/>
              </a:pPr>
              <a:t>‹#›</a:t>
            </a:fld>
            <a:endParaRPr lang="it-IT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BD20B46-BEDD-4916-BCFC-5655BBFA96E0}" type="datetime1">
              <a:rPr lang="it-IT" smtClean="0"/>
              <a:pPr>
                <a:defRPr/>
              </a:pPr>
              <a:t>24/09/2014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95242F2-F333-40EB-841F-4C0C699DBAC5}" type="slidenum">
              <a:rPr lang="it-IT" smtClean="0"/>
              <a:pPr>
                <a:defRPr/>
              </a:pPr>
              <a:t>‹#›</a:t>
            </a:fld>
            <a:endParaRPr lang="it-IT" dirty="0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BD20B46-BEDD-4916-BCFC-5655BBFA96E0}" type="datetime1">
              <a:rPr lang="it-IT" smtClean="0"/>
              <a:pPr>
                <a:defRPr/>
              </a:pPr>
              <a:t>24/09/2014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95242F2-F333-40EB-841F-4C0C699DBAC5}" type="slidenum">
              <a:rPr lang="it-IT" smtClean="0"/>
              <a:pPr>
                <a:defRPr/>
              </a:pPr>
              <a:t>‹#›</a:t>
            </a:fld>
            <a:endParaRPr lang="it-IT" dirty="0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BD20B46-BEDD-4916-BCFC-5655BBFA96E0}" type="datetime1">
              <a:rPr lang="it-IT" smtClean="0"/>
              <a:pPr>
                <a:defRPr/>
              </a:pPr>
              <a:t>24/09/2014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95242F2-F333-40EB-841F-4C0C699DBAC5}" type="slidenum">
              <a:rPr lang="it-IT" smtClean="0"/>
              <a:pPr>
                <a:defRPr/>
              </a:pPr>
              <a:t>‹#›</a:t>
            </a:fld>
            <a:endParaRPr lang="it-IT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BD20B46-BEDD-4916-BCFC-5655BBFA96E0}" type="datetime1">
              <a:rPr lang="it-IT" smtClean="0"/>
              <a:pPr>
                <a:defRPr/>
              </a:pPr>
              <a:t>24/09/2014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95242F2-F333-40EB-841F-4C0C699DBAC5}" type="slidenum">
              <a:rPr lang="it-IT" smtClean="0"/>
              <a:pPr>
                <a:defRPr/>
              </a:pPr>
              <a:t>‹#›</a:t>
            </a:fld>
            <a:endParaRPr lang="it-IT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BD20B46-BEDD-4916-BCFC-5655BBFA96E0}" type="datetime1">
              <a:rPr lang="it-IT" smtClean="0"/>
              <a:pPr>
                <a:defRPr/>
              </a:pPr>
              <a:t>24/09/2014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95242F2-F333-40EB-841F-4C0C699DBAC5}" type="slidenum">
              <a:rPr lang="it-IT" smtClean="0"/>
              <a:pPr>
                <a:defRPr/>
              </a:pPr>
              <a:t>‹#›</a:t>
            </a:fld>
            <a:endParaRPr lang="it-IT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BD20B46-BEDD-4916-BCFC-5655BBFA96E0}" type="datetime1">
              <a:rPr lang="it-IT" smtClean="0"/>
              <a:pPr>
                <a:defRPr/>
              </a:pPr>
              <a:t>24/09/2014</a:t>
            </a:fld>
            <a:endParaRPr lang="it-I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95242F2-F333-40EB-841F-4C0C699DBAC5}" type="slidenum">
              <a:rPr lang="it-IT" smtClean="0"/>
              <a:pPr>
                <a:defRPr/>
              </a:pPr>
              <a:t>‹#›</a:t>
            </a:fld>
            <a:endParaRPr lang="it-IT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BD20B46-BEDD-4916-BCFC-5655BBFA96E0}" type="datetime1">
              <a:rPr lang="it-IT" smtClean="0"/>
              <a:pPr>
                <a:defRPr/>
              </a:pPr>
              <a:t>24/09/2014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95242F2-F333-40EB-841F-4C0C699DBAC5}" type="slidenum">
              <a:rPr lang="it-IT" smtClean="0"/>
              <a:pPr>
                <a:defRPr/>
              </a:pPr>
              <a:t>‹#›</a:t>
            </a:fld>
            <a:endParaRPr lang="it-IT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BD20B46-BEDD-4916-BCFC-5655BBFA96E0}" type="datetime1">
              <a:rPr lang="it-IT" smtClean="0"/>
              <a:pPr>
                <a:defRPr/>
              </a:pPr>
              <a:t>24/09/2014</a:t>
            </a:fld>
            <a:endParaRPr lang="it-I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95242F2-F333-40EB-841F-4C0C699DBAC5}" type="slidenum">
              <a:rPr lang="it-IT" smtClean="0"/>
              <a:pPr>
                <a:defRPr/>
              </a:pPr>
              <a:t>‹#›</a:t>
            </a:fld>
            <a:endParaRPr lang="it-IT" dirty="0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ABD20B46-BEDD-4916-BCFC-5655BBFA96E0}" type="datetime1">
              <a:rPr lang="it-IT" smtClean="0"/>
              <a:pPr>
                <a:defRPr/>
              </a:pPr>
              <a:t>24/09/2014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95242F2-F333-40EB-841F-4C0C699DBAC5}" type="slidenum">
              <a:rPr lang="it-IT" smtClean="0"/>
              <a:pPr>
                <a:defRPr/>
              </a:pPr>
              <a:t>‹#›</a:t>
            </a:fld>
            <a:endParaRPr lang="it-IT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BD20B46-BEDD-4916-BCFC-5655BBFA96E0}" type="datetime1">
              <a:rPr lang="it-IT" smtClean="0"/>
              <a:pPr>
                <a:defRPr/>
              </a:pPr>
              <a:t>24/09/2014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95242F2-F333-40EB-841F-4C0C699DBAC5}" type="slidenum">
              <a:rPr lang="it-IT" smtClean="0"/>
              <a:pPr>
                <a:defRPr/>
              </a:pPr>
              <a:t>‹#›</a:t>
            </a:fld>
            <a:endParaRPr lang="it-I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BD20B46-BEDD-4916-BCFC-5655BBFA96E0}" type="datetime1">
              <a:rPr lang="it-IT" smtClean="0"/>
              <a:pPr>
                <a:defRPr/>
              </a:pPr>
              <a:t>24/09/2014</a:t>
            </a:fld>
            <a:endParaRPr lang="it-IT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it-IT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95242F2-F333-40EB-841F-4C0C699DBAC5}" type="slidenum">
              <a:rPr lang="it-IT" smtClean="0"/>
              <a:pPr>
                <a:defRPr/>
              </a:pPr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bsi.org/innocenti/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2.png"/><Relationship Id="rId5" Type="http://schemas.openxmlformats.org/officeDocument/2006/relationships/hyperlink" Target="http://www.labsi.org/" TargetMode="External"/><Relationship Id="rId4" Type="http://schemas.openxmlformats.org/officeDocument/2006/relationships/hyperlink" Target="http://www.youtube.com/watch?v=drEVExtrUgQ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952132"/>
          </a:xfrm>
        </p:spPr>
        <p:txBody>
          <a:bodyPr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sz="1300" b="1" noProof="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Alessandro Innocenti </a:t>
            </a:r>
            <a:endParaRPr lang="en-US" sz="1300" b="1" noProof="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Anno Accademico 2014-2015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Corso Marketing</a:t>
            </a:r>
          </a:p>
          <a:p>
            <a:pPr algn="ctr">
              <a:buNone/>
            </a:pPr>
            <a:endParaRPr lang="en-US" sz="1600" b="1" cap="all" noProof="0" dirty="0" smtClean="0"/>
          </a:p>
          <a:p>
            <a:pPr algn="ctr">
              <a:buNone/>
            </a:pPr>
            <a:r>
              <a:rPr lang="en-US" sz="2000" b="1" cap="all" smtClean="0">
                <a:latin typeface="+mj-lt"/>
              </a:rPr>
              <a:t>Lecture </a:t>
            </a:r>
            <a:r>
              <a:rPr lang="en-US" sz="2000" b="1" cap="all" smtClean="0">
                <a:latin typeface="+mj-lt"/>
              </a:rPr>
              <a:t>7 </a:t>
            </a:r>
            <a:r>
              <a:rPr lang="en-US" sz="2000" b="1" cap="all" dirty="0" smtClean="0">
                <a:latin typeface="+mj-lt"/>
              </a:rPr>
              <a:t>mental accounting and choice </a:t>
            </a:r>
          </a:p>
          <a:p>
            <a:pPr algn="ctr">
              <a:buNone/>
            </a:pPr>
            <a:endParaRPr lang="it-IT" sz="2200" dirty="0" smtClean="0"/>
          </a:p>
          <a:p>
            <a:pPr>
              <a:buNone/>
            </a:pPr>
            <a:r>
              <a:rPr lang="en-US" sz="1600" b="1" dirty="0" smtClean="0"/>
              <a:t>Aim</a:t>
            </a:r>
            <a:r>
              <a:rPr lang="en-US" sz="1600" dirty="0" smtClean="0"/>
              <a:t>: To describe the importance of reference points in economic decision-making.</a:t>
            </a:r>
            <a:endParaRPr lang="it-IT" sz="1600" dirty="0" smtClean="0"/>
          </a:p>
          <a:p>
            <a:pPr>
              <a:buNone/>
            </a:pPr>
            <a:r>
              <a:rPr lang="en-US" sz="1600" b="1" dirty="0" smtClean="0"/>
              <a:t>Outline</a:t>
            </a:r>
            <a:r>
              <a:rPr lang="en-US" sz="1600" dirty="0" smtClean="0"/>
              <a:t>: Reference points. Endowment effect. Status quo bias.</a:t>
            </a:r>
            <a:endParaRPr lang="it-IT" sz="1600" dirty="0" smtClean="0"/>
          </a:p>
          <a:p>
            <a:pPr>
              <a:buNone/>
            </a:pPr>
            <a:r>
              <a:rPr lang="en-US" sz="1600" b="1" dirty="0" smtClean="0"/>
              <a:t>Readings</a:t>
            </a:r>
            <a:r>
              <a:rPr lang="en-US" sz="1600" dirty="0" smtClean="0"/>
              <a:t>:</a:t>
            </a:r>
            <a:endParaRPr lang="it-IT" sz="1600" dirty="0" smtClean="0"/>
          </a:p>
          <a:p>
            <a:pPr>
              <a:buNone/>
            </a:pPr>
            <a:r>
              <a:rPr lang="en-US" sz="1600" dirty="0" err="1" smtClean="0"/>
              <a:t>Kahneman</a:t>
            </a:r>
            <a:r>
              <a:rPr lang="en-US" sz="1600" dirty="0" smtClean="0"/>
              <a:t>, D. (2011) </a:t>
            </a:r>
            <a:r>
              <a:rPr lang="en-US" sz="1600" i="1" dirty="0" smtClean="0"/>
              <a:t>Thinking, Fast and Slow, </a:t>
            </a:r>
            <a:r>
              <a:rPr lang="en-US" sz="1600" dirty="0" smtClean="0"/>
              <a:t>Farrar, Straus and Giroux, New York, </a:t>
            </a:r>
            <a:r>
              <a:rPr lang="en-US" sz="1600" dirty="0" err="1" smtClean="0"/>
              <a:t>chapt</a:t>
            </a:r>
            <a:r>
              <a:rPr lang="en-US" sz="1600" dirty="0" smtClean="0"/>
              <a:t>. 27-28. </a:t>
            </a:r>
            <a:endParaRPr lang="it-IT" sz="1600" dirty="0" smtClean="0"/>
          </a:p>
          <a:p>
            <a:pPr>
              <a:buNone/>
            </a:pPr>
            <a:r>
              <a:rPr lang="en-US" sz="1600" dirty="0" err="1" smtClean="0"/>
              <a:t>Kahneman</a:t>
            </a:r>
            <a:r>
              <a:rPr lang="en-US" sz="1600" dirty="0" smtClean="0"/>
              <a:t>, D., R. </a:t>
            </a:r>
            <a:r>
              <a:rPr lang="en-US" sz="1600" dirty="0" err="1" smtClean="0"/>
              <a:t>Thaler</a:t>
            </a:r>
            <a:r>
              <a:rPr lang="en-US" sz="1600" dirty="0" smtClean="0"/>
              <a:t> and J. L. </a:t>
            </a:r>
            <a:r>
              <a:rPr lang="en-US" sz="1600" dirty="0" err="1" smtClean="0"/>
              <a:t>Knetch</a:t>
            </a:r>
            <a:r>
              <a:rPr lang="en-US" sz="1600" dirty="0" smtClean="0"/>
              <a:t> (1992) “Anomalies: The Endowment Effect, Loss Aversion, and Status Quo Bias”, </a:t>
            </a:r>
            <a:r>
              <a:rPr lang="en-US" sz="1600" i="1" dirty="0" smtClean="0"/>
              <a:t>Journal of Economic Perspectives</a:t>
            </a:r>
            <a:r>
              <a:rPr lang="en-US" sz="1600" dirty="0" smtClean="0"/>
              <a:t>, 5, 193-206. </a:t>
            </a:r>
            <a:endParaRPr lang="it-IT" sz="1600" dirty="0" smtClean="0"/>
          </a:p>
          <a:p>
            <a:pPr>
              <a:buNone/>
            </a:pPr>
            <a:r>
              <a:rPr lang="en-US" sz="1600" b="1" dirty="0" smtClean="0"/>
              <a:t>Blogs, Videos and Websites </a:t>
            </a:r>
            <a:endParaRPr lang="it-IT" sz="1600" dirty="0" smtClean="0"/>
          </a:p>
          <a:p>
            <a:pPr>
              <a:buNone/>
            </a:pPr>
            <a:r>
              <a:rPr lang="en-US" sz="1600" dirty="0" smtClean="0"/>
              <a:t>Dan </a:t>
            </a:r>
            <a:r>
              <a:rPr lang="en-US" sz="1600" dirty="0" err="1" smtClean="0"/>
              <a:t>Ariely</a:t>
            </a:r>
            <a:r>
              <a:rPr lang="en-US" sz="1600" dirty="0" smtClean="0"/>
              <a:t> “The High Price of Ownership” (4:22)</a:t>
            </a:r>
            <a:endParaRPr lang="it-IT" sz="1600" dirty="0" smtClean="0"/>
          </a:p>
          <a:p>
            <a:pPr>
              <a:buNone/>
            </a:pPr>
            <a:r>
              <a:rPr lang="en-US" sz="1600" u="sng" dirty="0" smtClean="0">
                <a:hlinkClick r:id="rId4"/>
              </a:rPr>
              <a:t>http://www.youtube.com/watch?v=drEVExtrUgQ</a:t>
            </a:r>
            <a:endParaRPr lang="it-IT" sz="1600" dirty="0"/>
          </a:p>
        </p:txBody>
      </p:sp>
      <p:sp>
        <p:nvSpPr>
          <p:cNvPr id="17411" name="Segnaposto numero diapositiva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3409A4C-F88F-4ACF-B133-41EFFEB5A549}" type="slidenum">
              <a:rPr lang="it-IT" smtClean="0"/>
              <a:pPr/>
              <a:t>1</a:t>
            </a:fld>
            <a:endParaRPr lang="it-IT" dirty="0" smtClean="0"/>
          </a:p>
        </p:txBody>
      </p:sp>
      <p:pic>
        <p:nvPicPr>
          <p:cNvPr id="4" name="Picture 3" descr="labsilogo.png">
            <a:hlinkClick r:id="rId5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944788" y="332656"/>
            <a:ext cx="1700037" cy="79208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egnaposto contenuto 5"/>
          <p:cNvSpPr>
            <a:spLocks noGrp="1"/>
          </p:cNvSpPr>
          <p:nvPr>
            <p:ph idx="1"/>
          </p:nvPr>
        </p:nvSpPr>
        <p:spPr>
          <a:xfrm>
            <a:off x="457200" y="332655"/>
            <a:ext cx="8229600" cy="5760641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b="1" dirty="0" smtClean="0">
                <a:cs typeface="Arial" charset="0"/>
              </a:rPr>
              <a:t>Experiment 1 </a:t>
            </a:r>
          </a:p>
          <a:p>
            <a:pPr marL="365760" indent="-256032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1600" dirty="0" smtClean="0">
              <a:cs typeface="Arial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dirty="0" smtClean="0">
                <a:cs typeface="Arial" charset="0"/>
              </a:rPr>
              <a:t>	Imagine that you are about to purchase a jacket for ($125)[$15] and a calculator for ($15)[$125]. The calculator salesman informs you that the calculator you wish to buy is on sale for ($10)[$120] at the other branch of the store, a 20-minute drive away. Would you make the trip to the other store?</a:t>
            </a:r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it-IT" sz="1600" dirty="0" smtClean="0">
              <a:cs typeface="Arial" charset="0"/>
            </a:endParaRPr>
          </a:p>
          <a:p>
            <a:pPr marL="365760" indent="-256032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b="1" dirty="0" smtClean="0">
                <a:cs typeface="Arial" charset="0"/>
              </a:rPr>
              <a:t>Experiment 2 </a:t>
            </a:r>
          </a:p>
          <a:p>
            <a:pPr marL="365760" indent="-256032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it-IT" sz="1600" dirty="0" smtClean="0">
              <a:cs typeface="Arial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dirty="0" smtClean="0">
                <a:cs typeface="Arial" charset="0"/>
              </a:rPr>
              <a:t>	Imagine that you have decided to see a play, admission to which is $10 per ticket. As you enter the theater you discover that you have lost a $10 bill. Would you still pay $10 for the ticket to the play?   </a:t>
            </a:r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dirty="0" smtClean="0">
                <a:cs typeface="Arial" charset="0"/>
              </a:rPr>
              <a:t>      </a:t>
            </a:r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dirty="0" smtClean="0">
                <a:cs typeface="Arial" charset="0"/>
              </a:rPr>
              <a:t>	 Now imagine that you have decided to see a play and paid the admission price of $10 per ticket. As you enter the theater you discover that you have lost your ticket. The seat was not marked and the ticket cannot be recovered. Would you pay $10 for another ticket? </a:t>
            </a:r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dirty="0" smtClean="0">
                <a:cs typeface="Arial" charset="0"/>
              </a:rPr>
              <a:t>	</a:t>
            </a:r>
            <a:endParaRPr lang="it-IT" sz="1600" dirty="0" smtClean="0">
              <a:cs typeface="Arial" charset="0"/>
            </a:endParaRPr>
          </a:p>
        </p:txBody>
      </p:sp>
      <p:sp>
        <p:nvSpPr>
          <p:cNvPr id="45059" name="Segnaposto numero diapositiva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407BCC62-C292-4634-8743-D8DFC8FB6DA6}" type="slidenum">
              <a:rPr lang="it-IT" smtClean="0"/>
              <a:pPr/>
              <a:t>10</a:t>
            </a:fld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egnaposto contenuto 5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429375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b="1" dirty="0" smtClean="0">
                <a:cs typeface="Arial" charset="0"/>
              </a:rPr>
              <a:t>Experiment 4 </a:t>
            </a:r>
          </a:p>
          <a:p>
            <a:pPr marL="365760" indent="-256032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dirty="0" smtClean="0">
                <a:cs typeface="Arial" charset="0"/>
              </a:rPr>
              <a:t>(shoes costs) </a:t>
            </a:r>
          </a:p>
          <a:p>
            <a:pPr marL="365760" indent="-256032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1600" dirty="0" smtClean="0">
              <a:cs typeface="Arial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dirty="0" smtClean="0">
                <a:cs typeface="Arial" charset="0"/>
              </a:rPr>
              <a:t>	Imagine that you are about to purchase a jacket for ($125)[$15] and a calculator for ($15)[$125]. The calculator salesman informs you that the calculator you wish to buy is on sale for ($10)[$120] at the other branch of the store, a 20-minute drive away. Would you make the trip to the other store?</a:t>
            </a:r>
            <a:endParaRPr lang="it-IT" sz="1600" dirty="0" smtClean="0">
              <a:cs typeface="Arial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dirty="0" smtClean="0">
                <a:cs typeface="Arial" charset="0"/>
              </a:rPr>
              <a:t>	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Yes: 16% No: 84%</a:t>
            </a:r>
            <a:endParaRPr lang="it-IT" sz="1600" dirty="0" smtClean="0">
              <a:solidFill>
                <a:srgbClr val="FF0000"/>
              </a:solidFill>
              <a:cs typeface="Arial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dirty="0" smtClean="0">
                <a:cs typeface="Arial" charset="0"/>
              </a:rPr>
              <a:t>  </a:t>
            </a:r>
            <a:endParaRPr lang="it-IT" sz="1600" dirty="0" smtClean="0">
              <a:cs typeface="Arial" charset="0"/>
            </a:endParaRPr>
          </a:p>
          <a:p>
            <a:pPr marL="365760" indent="-256032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b="1" dirty="0" smtClean="0">
                <a:cs typeface="Arial" charset="0"/>
              </a:rPr>
              <a:t>Experiment 5 </a:t>
            </a:r>
          </a:p>
          <a:p>
            <a:pPr marL="365760" indent="-256032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dirty="0" smtClean="0">
                <a:cs typeface="Arial" charset="0"/>
              </a:rPr>
              <a:t>(sunk costs) </a:t>
            </a:r>
          </a:p>
          <a:p>
            <a:pPr marL="365760" indent="-256032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it-IT" sz="1600" dirty="0" smtClean="0">
              <a:cs typeface="Arial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dirty="0" smtClean="0">
                <a:cs typeface="Arial" charset="0"/>
              </a:rPr>
              <a:t>	Imagine that you have decided to see a play, admission to which is $10 per ticket. As you enter the theater you discover that you have lost a $10 bill. Would you still pay $10 for the ticket to the play?   </a:t>
            </a:r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dirty="0" smtClean="0">
                <a:cs typeface="Arial" charset="0"/>
              </a:rPr>
              <a:t>      Yes: 88% No: 12%</a:t>
            </a:r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dirty="0" smtClean="0">
                <a:cs typeface="Arial" charset="0"/>
              </a:rPr>
              <a:t>	 Now imagine that you have decided to see a play and paid the admission price of $10 per ticket. As you enter the theater you discover that you have lost your ticket. The seat was not marked and the ticket cannot be recovered. Would you pay $10 for another ticket? </a:t>
            </a:r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dirty="0" smtClean="0">
                <a:cs typeface="Arial" charset="0"/>
              </a:rPr>
              <a:t>	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Yes: 46% No: 54%</a:t>
            </a:r>
            <a:endParaRPr lang="it-IT" sz="1600" dirty="0" smtClean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45059" name="Segnaposto numero diapositiva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407BCC62-C292-4634-8743-D8DFC8FB6DA6}" type="slidenum">
              <a:rPr lang="it-IT" smtClean="0"/>
              <a:pPr/>
              <a:t>11</a:t>
            </a:fld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5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it-IT" sz="2000" b="1" cap="all" dirty="0" smtClean="0"/>
              <a:t>STATUS QUO </a:t>
            </a:r>
            <a:r>
              <a:rPr lang="it-IT" sz="2000" b="1" cap="all" dirty="0" err="1" smtClean="0"/>
              <a:t>bias</a:t>
            </a:r>
            <a:endParaRPr lang="it-IT" sz="2000" b="1" cap="all" dirty="0" smtClean="0"/>
          </a:p>
          <a:p>
            <a:pPr algn="ctr">
              <a:buNone/>
            </a:pPr>
            <a:endParaRPr lang="it-IT" sz="2000" b="1" cap="all" dirty="0" smtClean="0"/>
          </a:p>
          <a:p>
            <a:pPr>
              <a:buNone/>
            </a:pPr>
            <a:r>
              <a:rPr lang="en-US" sz="2000" dirty="0" smtClean="0"/>
              <a:t>The combination of loss aversion and endowment effect implies that individuals have a strong tendency to remain at the status quo, because the disadvantageous of leaving it loom larger than advantage</a:t>
            </a:r>
            <a:endParaRPr lang="it-IT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The term </a:t>
            </a:r>
            <a:r>
              <a:rPr lang="en-US" sz="2000" b="1" dirty="0" smtClean="0"/>
              <a:t>status-quo bias</a:t>
            </a:r>
            <a:r>
              <a:rPr lang="en-US" sz="2000" dirty="0" smtClean="0"/>
              <a:t> has been used to describe people's tendency of “doing nothing or maintaining one's current or previous decision” (Samuelson &amp; </a:t>
            </a:r>
            <a:r>
              <a:rPr lang="en-US" sz="2000" dirty="0" err="1" smtClean="0"/>
              <a:t>Zeckhauser</a:t>
            </a:r>
            <a:r>
              <a:rPr lang="en-US" sz="2000" dirty="0" smtClean="0"/>
              <a:t>, 1988).</a:t>
            </a:r>
          </a:p>
          <a:p>
            <a:pPr>
              <a:buNone/>
            </a:pPr>
            <a:endParaRPr lang="en-US" sz="2000" b="1" cap="all" dirty="0" smtClean="0"/>
          </a:p>
          <a:p>
            <a:pPr>
              <a:buNone/>
            </a:pPr>
            <a:r>
              <a:rPr lang="en-US" sz="2000" dirty="0" smtClean="0"/>
              <a:t>Status quo bias can also be rational route if there are cognitive or informational limitations.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Mere exposure can also be a cause of the status quo bias. Existing states are encountered more frequently than non-existent states and because of this they will be perceived as more true and evaluated more preferably. One way to increase liking for something is repeated exposure over time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5242F2-F333-40EB-841F-4C0C699DBAC5}" type="slidenum">
              <a:rPr lang="it-IT" smtClean="0"/>
              <a:pPr>
                <a:defRPr/>
              </a:pPr>
              <a:t>12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5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it-IT" sz="2400" b="1" cap="all" dirty="0" smtClean="0"/>
              <a:t>STATUS QUO </a:t>
            </a:r>
            <a:r>
              <a:rPr lang="it-IT" sz="2400" b="1" cap="all" dirty="0" err="1" smtClean="0"/>
              <a:t>bias</a:t>
            </a:r>
            <a:endParaRPr lang="it-IT" sz="2400" b="1" cap="all" dirty="0" smtClean="0"/>
          </a:p>
          <a:p>
            <a:pPr algn="ctr">
              <a:buNone/>
            </a:pPr>
            <a:endParaRPr lang="it-IT" sz="2000" b="1" cap="all" dirty="0" smtClean="0"/>
          </a:p>
          <a:p>
            <a:pPr fontAlgn="base"/>
            <a:r>
              <a:rPr lang="en-US" sz="2100" dirty="0" smtClean="0"/>
              <a:t>Subjects were given a hypothetical choice task in the following "neutral" version, in which no status quo was defined: "You are a serious reader of the financial pages but until recently you have had few funds to invest. That is when you inherited a large sum of money from your great-uncle. You are considering different portfolios. Your choices are to invest in: a moderate-risk company, a high-risk company, treasury bills, municipal bonds.“</a:t>
            </a:r>
          </a:p>
          <a:p>
            <a:pPr fontAlgn="base"/>
            <a:endParaRPr lang="en-US" sz="2100" dirty="0" smtClean="0"/>
          </a:p>
          <a:p>
            <a:pPr fontAlgn="base"/>
            <a:r>
              <a:rPr lang="en-US" sz="2100" dirty="0" smtClean="0"/>
              <a:t>Other subjects were presented with the same problem but with one of the options designated as the status quo. In this case, the opening passage continued: "A significant portion of this portfolio is invested in a moderate risk company . . . (The tax and broker commission consequences of any changes are insignificant.)" </a:t>
            </a:r>
          </a:p>
          <a:p>
            <a:pPr fontAlgn="base"/>
            <a:endParaRPr lang="en-US" sz="2100" dirty="0" smtClean="0"/>
          </a:p>
          <a:p>
            <a:pPr fontAlgn="base"/>
            <a:r>
              <a:rPr lang="en-US" sz="2100" dirty="0" smtClean="0"/>
              <a:t>The result was that an alternative became much more popular when it was designated as the status quo</a:t>
            </a:r>
          </a:p>
          <a:p>
            <a:pPr fontAlgn="base"/>
            <a:endParaRPr lang="en-US" sz="2100" dirty="0" smtClean="0"/>
          </a:p>
          <a:p>
            <a:pPr fontAlgn="base"/>
            <a:r>
              <a:rPr lang="en-US" sz="2100" dirty="0" smtClean="0"/>
              <a:t>Also the advantages of the status quo increase with the number of alternatives given to subjects</a:t>
            </a:r>
            <a:endParaRPr lang="it-IT" sz="21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5242F2-F333-40EB-841F-4C0C699DBAC5}" type="slidenum">
              <a:rPr lang="it-IT" smtClean="0"/>
              <a:pPr>
                <a:defRPr/>
              </a:pPr>
              <a:t>13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en-US" sz="2000" b="1" dirty="0" smtClean="0"/>
              <a:t>Reference points</a:t>
            </a:r>
          </a:p>
          <a:p>
            <a:pPr>
              <a:lnSpc>
                <a:spcPct val="80000"/>
              </a:lnSpc>
              <a:buNone/>
            </a:pPr>
            <a:endParaRPr lang="en-US" sz="1800" dirty="0" smtClean="0"/>
          </a:p>
          <a:p>
            <a:pPr>
              <a:lnSpc>
                <a:spcPct val="80000"/>
              </a:lnSpc>
              <a:buNone/>
            </a:pPr>
            <a:r>
              <a:rPr lang="en-US" sz="1800" dirty="0" smtClean="0"/>
              <a:t>Sensations depend on reference points r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smtClean="0"/>
              <a:t>	Put two hands in separate hot and cold water, then in one large warm bath. Hot hand feels colder and the cold hand feels hotter </a:t>
            </a:r>
          </a:p>
          <a:p>
            <a:pPr>
              <a:lnSpc>
                <a:spcPct val="80000"/>
              </a:lnSpc>
              <a:buNone/>
            </a:pPr>
            <a:endParaRPr lang="en-US" sz="1800" dirty="0" smtClean="0"/>
          </a:p>
          <a:p>
            <a:pPr>
              <a:lnSpc>
                <a:spcPct val="80000"/>
              </a:lnSpc>
              <a:buNone/>
            </a:pPr>
            <a:r>
              <a:rPr lang="en-US" sz="1800" dirty="0" smtClean="0"/>
              <a:t>Loss-aversion</a:t>
            </a:r>
            <a:endParaRPr lang="en-US" sz="1800" baseline="-25000" dirty="0" smtClean="0">
              <a:cs typeface="Arial" pitchFamily="34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1800" dirty="0" smtClean="0"/>
              <a:t>   is defined by a reference point that is a “kink” at 0 dividing losses from gains</a:t>
            </a:r>
          </a:p>
          <a:p>
            <a:pPr>
              <a:lnSpc>
                <a:spcPct val="80000"/>
              </a:lnSpc>
              <a:buNone/>
            </a:pPr>
            <a:endParaRPr lang="en-US" sz="1800" dirty="0" smtClean="0"/>
          </a:p>
          <a:p>
            <a:pPr>
              <a:lnSpc>
                <a:spcPct val="80000"/>
              </a:lnSpc>
              <a:buNone/>
            </a:pPr>
            <a:r>
              <a:rPr lang="en-US" sz="1800" dirty="0" smtClean="0"/>
              <a:t>To define reference points requires theory of “mental accounting”</a:t>
            </a:r>
          </a:p>
          <a:p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Where does reference points  come from?</a:t>
            </a:r>
          </a:p>
          <a:p>
            <a:pPr lvl="1"/>
            <a:r>
              <a:rPr lang="en-US" sz="1800" dirty="0" smtClean="0"/>
              <a:t>Status quo or pre-experiment condition</a:t>
            </a:r>
          </a:p>
          <a:p>
            <a:pPr lvl="1"/>
            <a:r>
              <a:rPr lang="en-US" sz="1800" dirty="0" smtClean="0"/>
              <a:t>Lagged expectations (</a:t>
            </a:r>
            <a:r>
              <a:rPr lang="en-US" sz="1800" dirty="0" err="1" smtClean="0"/>
              <a:t>Koszegi</a:t>
            </a:r>
            <a:r>
              <a:rPr lang="en-US" sz="1800" dirty="0" smtClean="0"/>
              <a:t>-Rabin 2003) </a:t>
            </a:r>
          </a:p>
          <a:p>
            <a:pPr lvl="1"/>
            <a:r>
              <a:rPr lang="en-US" sz="1800" dirty="0" smtClean="0"/>
              <a:t>Framing </a:t>
            </a:r>
          </a:p>
          <a:p>
            <a:pPr lvl="1"/>
            <a:r>
              <a:rPr lang="en-US" sz="1800" dirty="0" smtClean="0"/>
              <a:t>Future goal</a:t>
            </a:r>
          </a:p>
          <a:p>
            <a:pPr lvl="1"/>
            <a:r>
              <a:rPr lang="en-US" sz="1800" dirty="0" err="1" smtClean="0"/>
              <a:t>Satisficing</a:t>
            </a:r>
            <a:r>
              <a:rPr lang="en-US" sz="1800" dirty="0" smtClean="0"/>
              <a:t> rationality</a:t>
            </a:r>
          </a:p>
          <a:p>
            <a:pPr lvl="1"/>
            <a:r>
              <a:rPr lang="en-US" sz="1800" dirty="0" smtClean="0"/>
              <a:t>Cognitive boundaries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5242F2-F333-40EB-841F-4C0C699DBAC5}" type="slidenum">
              <a:rPr lang="it-IT" smtClean="0"/>
              <a:pPr>
                <a:defRPr/>
              </a:pPr>
              <a:t>2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25852"/>
          </a:xfrm>
        </p:spPr>
        <p:txBody>
          <a:bodyPr rtlCol="0">
            <a:noAutofit/>
          </a:bodyPr>
          <a:lstStyle/>
          <a:p>
            <a:pPr marL="365760" indent="-256032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000" b="1" cap="all" dirty="0" smtClean="0">
                <a:cs typeface="Arial" pitchFamily="34" charset="0"/>
              </a:rPr>
              <a:t>Reference point </a:t>
            </a:r>
            <a:r>
              <a:rPr lang="en-US" sz="2000" b="1" dirty="0" smtClean="0">
                <a:cs typeface="Arial" pitchFamily="34" charset="0"/>
              </a:rPr>
              <a:t>ANOMALIES</a:t>
            </a:r>
            <a:endParaRPr lang="it-IT" sz="2000" dirty="0" smtClean="0">
              <a:cs typeface="Arial" pitchFamily="34" charset="0"/>
            </a:endParaRPr>
          </a:p>
          <a:p>
            <a:pPr marL="365760" indent="-256032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800" dirty="0" smtClean="0">
                <a:cs typeface="Arial" pitchFamily="34" charset="0"/>
              </a:rPr>
              <a:t>BUYING-SELLING PRICE GAP</a:t>
            </a:r>
            <a:endParaRPr lang="it-IT" sz="1800" dirty="0" smtClean="0">
              <a:cs typeface="Arial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800" dirty="0" smtClean="0">
                <a:cs typeface="Arial" pitchFamily="34" charset="0"/>
              </a:rPr>
              <a:t>Half of you -  randomly chosen - is named as “owners” and receive a windfall gift of a classy, stylish, desirable HBS pencil. You are asked to examine it closely. It is yours to keep, or to sell</a:t>
            </a:r>
            <a:endParaRPr lang="it-IT" sz="1800" dirty="0" smtClean="0">
              <a:cs typeface="Arial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800" dirty="0" smtClean="0">
                <a:cs typeface="Arial" pitchFamily="34" charset="0"/>
              </a:rPr>
              <a:t> </a:t>
            </a:r>
            <a:endParaRPr lang="it-IT" sz="1800" dirty="0" smtClean="0">
              <a:cs typeface="Arial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800" dirty="0" smtClean="0">
                <a:cs typeface="Arial" pitchFamily="34" charset="0"/>
              </a:rPr>
              <a:t>The remaining half do not receive a pencil and is refereed to as “non-owners”</a:t>
            </a:r>
            <a:endParaRPr lang="it-IT" sz="1800" dirty="0" smtClean="0">
              <a:cs typeface="Arial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800" dirty="0" smtClean="0">
                <a:cs typeface="Arial" pitchFamily="34" charset="0"/>
              </a:rPr>
              <a:t> </a:t>
            </a:r>
            <a:endParaRPr lang="it-IT" sz="1800" dirty="0" smtClean="0">
              <a:cs typeface="Arial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800" dirty="0" smtClean="0">
                <a:cs typeface="Arial" pitchFamily="34" charset="0"/>
              </a:rPr>
              <a:t>Then each owner is asked to pass his/her pencil to a neighboring non-owner, so that the non-owners can also fully examine the pencil.</a:t>
            </a:r>
            <a:endParaRPr lang="it-IT" sz="1800" dirty="0" smtClean="0">
              <a:cs typeface="Arial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800" dirty="0" smtClean="0">
                <a:cs typeface="Arial" pitchFamily="34" charset="0"/>
              </a:rPr>
              <a:t> </a:t>
            </a:r>
            <a:endParaRPr lang="it-IT" sz="1800" dirty="0" smtClean="0">
              <a:cs typeface="Arial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800" dirty="0" smtClean="0">
                <a:cs typeface="Arial" pitchFamily="34" charset="0"/>
              </a:rPr>
              <a:t>It may exist some gains from trade. In order to assess this, the experimenter wants to elicit from each owner the minimum price at which he/she would be willing to sell the pencil and from each non-owner, the maximum price she/he would be willing to pay to buy the pencil.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it-IT" sz="1800" dirty="0" smtClean="0">
              <a:cs typeface="Arial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800" dirty="0" smtClean="0">
                <a:cs typeface="Arial" pitchFamily="34" charset="0"/>
              </a:rPr>
              <a:t>Experimental finding: Owner prices (WTA)&gt;Non-Owner prices (WTP)</a:t>
            </a:r>
            <a:endParaRPr lang="it-IT" sz="1800" dirty="0" smtClean="0">
              <a:cs typeface="Arial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dirty="0" smtClean="0"/>
              <a:t/>
            </a:r>
            <a:br>
              <a:rPr lang="en-US" sz="1600" dirty="0" smtClean="0"/>
            </a:br>
            <a:endParaRPr lang="it-IT" sz="1600" dirty="0" smtClean="0">
              <a:latin typeface="Arial" pitchFamily="34" charset="0"/>
              <a:cs typeface="Arial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dirty="0" smtClean="0"/>
              <a:t>	 </a:t>
            </a:r>
            <a:endParaRPr lang="it-IT" sz="1600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dirty="0" smtClean="0"/>
              <a:t> </a:t>
            </a:r>
            <a:endParaRPr lang="it-IT" sz="1600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600" dirty="0" smtClean="0"/>
              <a:t/>
            </a:r>
            <a:br>
              <a:rPr lang="en-US" sz="1600" dirty="0" smtClean="0"/>
            </a:br>
            <a:endParaRPr lang="it-IT" sz="1600" dirty="0" smtClean="0">
              <a:latin typeface="Arial" pitchFamily="34" charset="0"/>
              <a:cs typeface="Arial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it-IT" sz="1600" dirty="0" smtClean="0">
                <a:latin typeface="Arial" pitchFamily="34" charset="0"/>
                <a:cs typeface="Arial" pitchFamily="34" charset="0"/>
              </a:rPr>
              <a:t>Z</a:t>
            </a:r>
            <a:endParaRPr lang="it-IT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083" name="Segnaposto numero diapositiva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3578DA9-FE69-4BBD-9456-EDDA3C5309D7}" type="slidenum">
              <a:rPr lang="it-IT" smtClean="0"/>
              <a:pPr/>
              <a:t>3</a:t>
            </a:fld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egnaposto contenuto 5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000" b="1" dirty="0" smtClean="0">
                <a:cs typeface="Arial" charset="0"/>
              </a:rPr>
              <a:t>ENDOWMENT EFFECT</a:t>
            </a:r>
          </a:p>
          <a:p>
            <a:pPr>
              <a:buNone/>
              <a:defRPr/>
            </a:pPr>
            <a:endParaRPr lang="en-US" sz="1800" dirty="0" smtClean="0">
              <a:cs typeface="Arial" charset="0"/>
            </a:endParaRPr>
          </a:p>
          <a:p>
            <a:pPr>
              <a:buNone/>
              <a:defRPr/>
            </a:pPr>
            <a:r>
              <a:rPr lang="en-US" sz="1800" dirty="0" smtClean="0">
                <a:cs typeface="Arial" charset="0"/>
              </a:rPr>
              <a:t>People prefer the things they own, ceteris paribus  </a:t>
            </a:r>
            <a:endParaRPr lang="it-IT" sz="1800" dirty="0" smtClean="0"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1800" dirty="0" smtClean="0"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1800" dirty="0" smtClean="0">
                <a:cs typeface="Arial" charset="0"/>
              </a:rPr>
              <a:t>Economic theory predicts that the prices a person will pay to buy and sell an object should be the same.</a:t>
            </a:r>
            <a:endParaRPr lang="it-IT" sz="1800" dirty="0" smtClean="0"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1800" dirty="0" smtClean="0">
                <a:cs typeface="Arial" charset="0"/>
              </a:rPr>
              <a:t> </a:t>
            </a:r>
            <a:endParaRPr lang="it-IT" sz="1800" dirty="0" smtClean="0"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1800" dirty="0" smtClean="0">
                <a:cs typeface="Arial" charset="0"/>
              </a:rPr>
              <a:t>Environmental economists in the 1970s first discovered that this is not true: duck hunters would pay $ 247 to maintain a wetland suitable for ducks but asked $ 1,044 to give up the wetland (</a:t>
            </a:r>
            <a:r>
              <a:rPr lang="en-US" sz="1800" dirty="0" err="1" smtClean="0">
                <a:cs typeface="Arial" charset="0"/>
              </a:rPr>
              <a:t>Hammack</a:t>
            </a:r>
            <a:r>
              <a:rPr lang="en-US" sz="1800" dirty="0" smtClean="0">
                <a:cs typeface="Arial" charset="0"/>
              </a:rPr>
              <a:t> J. and Brown G. M. 1974)</a:t>
            </a:r>
            <a:endParaRPr lang="it-IT" sz="1800" dirty="0" smtClean="0"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1800" dirty="0" smtClean="0">
                <a:cs typeface="Arial" charset="0"/>
              </a:rPr>
              <a:t> </a:t>
            </a:r>
            <a:endParaRPr lang="it-IT" sz="1800" dirty="0" smtClean="0"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1800" dirty="0" smtClean="0">
                <a:cs typeface="Arial" charset="0"/>
              </a:rPr>
              <a:t>Students were willing to pay 2,75 on average for college mugs but they asked for 5,25 to sell their mugs (</a:t>
            </a:r>
            <a:r>
              <a:rPr lang="en-US" sz="1800" dirty="0" err="1" smtClean="0">
                <a:cs typeface="Arial" charset="0"/>
              </a:rPr>
              <a:t>Kahneman</a:t>
            </a:r>
            <a:r>
              <a:rPr lang="en-US" sz="1800" dirty="0" smtClean="0">
                <a:cs typeface="Arial" charset="0"/>
              </a:rPr>
              <a:t>, </a:t>
            </a:r>
            <a:r>
              <a:rPr lang="en-US" sz="1800" dirty="0" err="1" smtClean="0">
                <a:cs typeface="Arial" charset="0"/>
              </a:rPr>
              <a:t>Knetsch</a:t>
            </a:r>
            <a:r>
              <a:rPr lang="en-US" sz="1800" dirty="0" smtClean="0">
                <a:cs typeface="Arial" charset="0"/>
              </a:rPr>
              <a:t>, </a:t>
            </a:r>
            <a:r>
              <a:rPr lang="en-US" sz="1800" dirty="0" err="1" smtClean="0">
                <a:cs typeface="Arial" charset="0"/>
              </a:rPr>
              <a:t>Thaler</a:t>
            </a:r>
            <a:r>
              <a:rPr lang="en-US" sz="1800" dirty="0" smtClean="0">
                <a:cs typeface="Arial" charset="0"/>
              </a:rPr>
              <a:t>, 1991)</a:t>
            </a:r>
          </a:p>
          <a:p>
            <a:pPr eaLnBrk="1" hangingPunct="1">
              <a:buFont typeface="Arial" charset="0"/>
              <a:buNone/>
            </a:pPr>
            <a:endParaRPr lang="en-US" sz="1800" dirty="0" smtClean="0">
              <a:cs typeface="Arial" charset="0"/>
            </a:endParaRPr>
          </a:p>
          <a:p>
            <a:pPr algn="ctr">
              <a:buNone/>
              <a:defRPr/>
            </a:pPr>
            <a:endParaRPr lang="it-IT" sz="1800" dirty="0" smtClean="0">
              <a:latin typeface="Arial" charset="0"/>
              <a:cs typeface="Arial" charset="0"/>
            </a:endParaRPr>
          </a:p>
          <a:p>
            <a:pPr>
              <a:buNone/>
              <a:defRPr/>
            </a:pPr>
            <a:endParaRPr lang="it-IT" sz="1800" dirty="0" smtClean="0"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1800" dirty="0" smtClean="0">
                <a:cs typeface="Arial" charset="0"/>
              </a:rPr>
              <a:t> </a:t>
            </a:r>
            <a:endParaRPr lang="it-IT" sz="1800" dirty="0" smtClean="0"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1800" dirty="0" smtClean="0">
                <a:cs typeface="Arial" charset="0"/>
              </a:rPr>
              <a:t/>
            </a:r>
            <a:br>
              <a:rPr lang="en-US" sz="1800" dirty="0" smtClean="0">
                <a:cs typeface="Arial" charset="0"/>
              </a:rPr>
            </a:br>
            <a:r>
              <a:rPr lang="en-US" sz="1800" dirty="0" smtClean="0">
                <a:cs typeface="Arial" charset="0"/>
              </a:rPr>
              <a:t> </a:t>
            </a:r>
            <a:endParaRPr lang="it-IT" sz="1800" dirty="0" smtClean="0">
              <a:cs typeface="Arial" charset="0"/>
            </a:endParaRPr>
          </a:p>
        </p:txBody>
      </p:sp>
      <p:sp>
        <p:nvSpPr>
          <p:cNvPr id="47107" name="Segnaposto numero diapositiva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F728171-5740-4F30-981C-97CD1B5E8F84}" type="slidenum">
              <a:rPr lang="it-IT" smtClean="0"/>
              <a:pPr/>
              <a:t>4</a:t>
            </a:fld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egnaposto contenuto 5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4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2200" b="1" dirty="0" smtClean="0">
                <a:cs typeface="Arial" charset="0"/>
              </a:rPr>
              <a:t>EXPLANATIONS</a:t>
            </a:r>
          </a:p>
          <a:p>
            <a:pPr>
              <a:buNone/>
            </a:pPr>
            <a:endParaRPr lang="it-IT" sz="1600" dirty="0" smtClean="0">
              <a:cs typeface="Arial" charset="0"/>
            </a:endParaRPr>
          </a:p>
          <a:p>
            <a:r>
              <a:rPr lang="en-US" sz="1900" dirty="0" err="1" smtClean="0">
                <a:cs typeface="Arial" charset="0"/>
              </a:rPr>
              <a:t>Plott’s</a:t>
            </a:r>
            <a:r>
              <a:rPr lang="en-US" sz="1900" dirty="0" smtClean="0">
                <a:cs typeface="Arial" charset="0"/>
              </a:rPr>
              <a:t> (1996) discovered preferences hp.: individuals may discover their valuations for unfamiliar items during the elicitation process</a:t>
            </a:r>
            <a:endParaRPr lang="it-IT" sz="1900" dirty="0" smtClean="0">
              <a:cs typeface="Arial" charset="0"/>
            </a:endParaRPr>
          </a:p>
          <a:p>
            <a:r>
              <a:rPr lang="en-US" sz="1900" dirty="0" smtClean="0">
                <a:cs typeface="Arial" charset="0"/>
              </a:rPr>
              <a:t>Action error (</a:t>
            </a:r>
            <a:r>
              <a:rPr lang="en-US" sz="1900" dirty="0" err="1" smtClean="0">
                <a:cs typeface="Arial" charset="0"/>
              </a:rPr>
              <a:t>Ritov</a:t>
            </a:r>
            <a:r>
              <a:rPr lang="en-US" sz="1900" dirty="0" smtClean="0">
                <a:cs typeface="Arial" charset="0"/>
              </a:rPr>
              <a:t>-Baron 1991): fear of action errors is a bias in </a:t>
            </a:r>
            <a:r>
              <a:rPr lang="en-US" sz="1900" dirty="0" err="1" smtClean="0">
                <a:cs typeface="Arial" charset="0"/>
              </a:rPr>
              <a:t>favour</a:t>
            </a:r>
            <a:r>
              <a:rPr lang="en-US" sz="1900" dirty="0" smtClean="0">
                <a:cs typeface="Arial" charset="0"/>
              </a:rPr>
              <a:t> of inaction</a:t>
            </a:r>
            <a:endParaRPr lang="it-IT" sz="1900" dirty="0" smtClean="0">
              <a:cs typeface="Arial" charset="0"/>
            </a:endParaRPr>
          </a:p>
          <a:p>
            <a:r>
              <a:rPr lang="en-US" sz="1900" dirty="0" smtClean="0">
                <a:cs typeface="Arial" charset="0"/>
              </a:rPr>
              <a:t>Higher sensitivity to overpaying (out-of-pocket costs) than to selling too cheaply (opportunity costs) (</a:t>
            </a:r>
            <a:r>
              <a:rPr lang="en-US" sz="1900" dirty="0" err="1" smtClean="0">
                <a:cs typeface="Arial" charset="0"/>
              </a:rPr>
              <a:t>Thaler</a:t>
            </a:r>
            <a:r>
              <a:rPr lang="en-US" sz="1900" dirty="0" smtClean="0">
                <a:cs typeface="Arial" charset="0"/>
              </a:rPr>
              <a:t> 1980)</a:t>
            </a:r>
            <a:endParaRPr lang="it-IT" sz="1900" dirty="0" smtClean="0">
              <a:cs typeface="Arial" charset="0"/>
            </a:endParaRPr>
          </a:p>
          <a:p>
            <a:r>
              <a:rPr lang="en-US" sz="1900" dirty="0" smtClean="0">
                <a:cs typeface="Arial" charset="0"/>
              </a:rPr>
              <a:t>Disposition effect (Weber-</a:t>
            </a:r>
            <a:r>
              <a:rPr lang="en-US" sz="1900" dirty="0" err="1" smtClean="0">
                <a:cs typeface="Arial" charset="0"/>
              </a:rPr>
              <a:t>Camerer</a:t>
            </a:r>
            <a:r>
              <a:rPr lang="en-US" sz="1900" dirty="0" smtClean="0">
                <a:cs typeface="Arial" charset="0"/>
              </a:rPr>
              <a:t> 1992): reluctance to take actions leading to irreversible loss and eagerness to take actions creating gains </a:t>
            </a:r>
            <a:r>
              <a:rPr lang="it-IT" sz="1900" dirty="0" smtClean="0">
                <a:cs typeface="Arial" charset="0"/>
              </a:rPr>
              <a:t> (i.e. </a:t>
            </a:r>
            <a:r>
              <a:rPr lang="en-US" sz="1900" dirty="0" smtClean="0">
                <a:cs typeface="Arial" charset="0"/>
              </a:rPr>
              <a:t>the volume of houses sold falls when housing prices fall )</a:t>
            </a:r>
            <a:endParaRPr lang="it-IT" sz="1900" dirty="0" smtClean="0">
              <a:cs typeface="Arial" charset="0"/>
            </a:endParaRPr>
          </a:p>
          <a:p>
            <a:r>
              <a:rPr lang="en-US" sz="1900" dirty="0" smtClean="0">
                <a:cs typeface="Arial" charset="0"/>
              </a:rPr>
              <a:t>Prospect theory’s loss aversion (</a:t>
            </a:r>
            <a:r>
              <a:rPr lang="en-US" sz="1900" dirty="0" err="1" smtClean="0">
                <a:cs typeface="Arial" charset="0"/>
              </a:rPr>
              <a:t>Tversky-Kahneman</a:t>
            </a:r>
            <a:r>
              <a:rPr lang="en-US" sz="1900" dirty="0" smtClean="0">
                <a:cs typeface="Arial" charset="0"/>
              </a:rPr>
              <a:t> 1988): losses are more painful than equally sized gains are pleasurable</a:t>
            </a:r>
            <a:endParaRPr lang="it-IT" sz="1900" dirty="0" smtClean="0">
              <a:cs typeface="Arial" charset="0"/>
            </a:endParaRPr>
          </a:p>
          <a:p>
            <a:r>
              <a:rPr lang="en-US" sz="1900" dirty="0" smtClean="0">
                <a:cs typeface="Arial" charset="0"/>
              </a:rPr>
              <a:t>Action is different from giving advices: no endowment effect when people advise others (Marshall-</a:t>
            </a:r>
            <a:r>
              <a:rPr lang="en-US" sz="1900" dirty="0" err="1" smtClean="0">
                <a:cs typeface="Arial" charset="0"/>
              </a:rPr>
              <a:t>Knetsch</a:t>
            </a:r>
            <a:r>
              <a:rPr lang="en-US" sz="1900" dirty="0" smtClean="0">
                <a:cs typeface="Arial" charset="0"/>
              </a:rPr>
              <a:t>-</a:t>
            </a:r>
            <a:r>
              <a:rPr lang="en-US" sz="1900" dirty="0" err="1" smtClean="0">
                <a:cs typeface="Arial" charset="0"/>
              </a:rPr>
              <a:t>Sinden</a:t>
            </a:r>
            <a:r>
              <a:rPr lang="en-US" sz="1900" dirty="0" smtClean="0">
                <a:cs typeface="Arial" charset="0"/>
              </a:rPr>
              <a:t> 1988)</a:t>
            </a:r>
          </a:p>
          <a:p>
            <a:r>
              <a:rPr lang="en-US" sz="1900" dirty="0" smtClean="0">
                <a:cs typeface="Arial" charset="0"/>
              </a:rPr>
              <a:t>Status quo bias (Samuelson-</a:t>
            </a:r>
            <a:r>
              <a:rPr lang="en-US" sz="1900" dirty="0" err="1" smtClean="0">
                <a:cs typeface="Arial" charset="0"/>
              </a:rPr>
              <a:t>Zeckhauser</a:t>
            </a:r>
            <a:r>
              <a:rPr lang="en-US" sz="1900" dirty="0" smtClean="0">
                <a:cs typeface="Arial" charset="0"/>
              </a:rPr>
              <a:t> 1988): if you have a current choice you enhance preferences for it</a:t>
            </a:r>
            <a:endParaRPr lang="it-IT" sz="1900" dirty="0" smtClean="0">
              <a:cs typeface="Arial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900" dirty="0" smtClean="0">
                <a:cs typeface="Arial" charset="0"/>
              </a:rPr>
              <a:t> </a:t>
            </a:r>
          </a:p>
          <a:p>
            <a:pPr>
              <a:buNone/>
              <a:defRPr/>
            </a:pPr>
            <a:r>
              <a:rPr lang="en-US" sz="1800" dirty="0" smtClean="0">
                <a:cs typeface="Arial" charset="0"/>
              </a:rPr>
              <a:t>        What about the neighbor’s grass is always greener than yours?</a:t>
            </a:r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it-IT" sz="1800" dirty="0" smtClean="0">
              <a:cs typeface="Arial" charset="0"/>
            </a:endParaRPr>
          </a:p>
        </p:txBody>
      </p:sp>
      <p:sp>
        <p:nvSpPr>
          <p:cNvPr id="48131" name="Segnaposto numero diapositiva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CF18631-C7BE-4864-9E5A-E8AE61A4E6F7}" type="slidenum">
              <a:rPr lang="it-IT" smtClean="0"/>
              <a:pPr/>
              <a:t>5</a:t>
            </a:fld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egnaposto contenuto 5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>
            <a:normAutofit lnSpcReduction="10000"/>
          </a:bodyPr>
          <a:lstStyle/>
          <a:p>
            <a:pPr marL="365760" indent="-256032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000" b="1" dirty="0" smtClean="0">
                <a:cs typeface="Arial" charset="0"/>
              </a:rPr>
              <a:t>APPLICATIONS</a:t>
            </a:r>
          </a:p>
          <a:p>
            <a:pPr marL="365760" indent="-256032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it-IT" sz="1800" dirty="0" smtClean="0">
              <a:cs typeface="Arial" charset="0"/>
            </a:endParaRPr>
          </a:p>
          <a:p>
            <a:pPr>
              <a:buNone/>
            </a:pPr>
            <a:r>
              <a:rPr lang="en-US" sz="1800" b="1" dirty="0" smtClean="0"/>
              <a:t>Money-back guarantees </a:t>
            </a:r>
          </a:p>
          <a:p>
            <a:pPr>
              <a:buNone/>
            </a:pPr>
            <a:r>
              <a:rPr lang="en-US" sz="1800" b="1" dirty="0" smtClean="0"/>
              <a:t>   </a:t>
            </a:r>
            <a:r>
              <a:rPr lang="en-US" sz="1800" dirty="0" smtClean="0"/>
              <a:t>They are offered by businesses because it reduces people’s resistance to trying a product.    Once someone tries the product, the endowment effect may seal the deal </a:t>
            </a:r>
            <a:r>
              <a:rPr lang="en-US" sz="1800" dirty="0" smtClean="0">
                <a:cs typeface="Arial" charset="0"/>
              </a:rPr>
              <a:t>if there is no transaction cost</a:t>
            </a:r>
          </a:p>
          <a:p>
            <a:endParaRPr lang="en-US" sz="1800" dirty="0" smtClean="0">
              <a:cs typeface="Arial" charset="0"/>
            </a:endParaRPr>
          </a:p>
          <a:p>
            <a:pPr>
              <a:buNone/>
            </a:pPr>
            <a:r>
              <a:rPr lang="en-US" sz="1800" b="1" dirty="0" smtClean="0">
                <a:cs typeface="Arial" charset="0"/>
              </a:rPr>
              <a:t>The IKEA effect</a:t>
            </a:r>
          </a:p>
          <a:p>
            <a:pPr>
              <a:buNone/>
            </a:pPr>
            <a:r>
              <a:rPr lang="en-US" sz="1800" dirty="0" smtClean="0"/>
              <a:t>   One’s sense of ownership of something increases when one invests more of one’s resources in it</a:t>
            </a:r>
          </a:p>
          <a:p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Virtual ownership</a:t>
            </a:r>
          </a:p>
          <a:p>
            <a:pPr>
              <a:buNone/>
            </a:pPr>
            <a:r>
              <a:rPr lang="en-US" sz="1800" dirty="0" smtClean="0"/>
              <a:t>	We may feel as though we already own something if we can vividly </a:t>
            </a:r>
            <a:r>
              <a:rPr lang="en-US" sz="1800" i="1" dirty="0" smtClean="0"/>
              <a:t>imagine</a:t>
            </a:r>
            <a:r>
              <a:rPr lang="en-US" sz="1800" dirty="0" smtClean="0"/>
              <a:t> taking possession of it and living with it</a:t>
            </a:r>
          </a:p>
          <a:p>
            <a:pPr>
              <a:buNone/>
            </a:pPr>
            <a:r>
              <a:rPr lang="en-US" sz="1800" dirty="0" smtClean="0"/>
              <a:t>	This virtual ownership leads to a purchase and to actual ownership</a:t>
            </a:r>
          </a:p>
          <a:p>
            <a:pPr>
              <a:buNone/>
            </a:pPr>
            <a:r>
              <a:rPr lang="en-US" sz="1800" dirty="0" smtClean="0"/>
              <a:t>	Successful advertisements are good at enabling us to vividly imagine life with a product</a:t>
            </a:r>
          </a:p>
        </p:txBody>
      </p:sp>
      <p:sp>
        <p:nvSpPr>
          <p:cNvPr id="48131" name="Segnaposto numero diapositiva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CF18631-C7BE-4864-9E5A-E8AE61A4E6F7}" type="slidenum">
              <a:rPr lang="it-IT" smtClean="0"/>
              <a:pPr/>
              <a:t>6</a:t>
            </a:fld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 fontScale="62500" lnSpcReduction="20000"/>
          </a:bodyPr>
          <a:lstStyle/>
          <a:p>
            <a:pPr algn="ctr" fontAlgn="base">
              <a:buNone/>
            </a:pPr>
            <a:r>
              <a:rPr lang="en-US" sz="3200" b="1" dirty="0" smtClean="0"/>
              <a:t>REALIZATION UTILITY</a:t>
            </a:r>
            <a:endParaRPr lang="it-IT" sz="3200" b="1" dirty="0" smtClean="0"/>
          </a:p>
          <a:p>
            <a:pPr fontAlgn="base">
              <a:buNone/>
            </a:pPr>
            <a:r>
              <a:rPr lang="en-US" dirty="0" smtClean="0"/>
              <a:t> </a:t>
            </a:r>
            <a:endParaRPr lang="it-IT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sz="2900" dirty="0" smtClean="0"/>
              <a:t>An investor bought two stocks last year. </a:t>
            </a:r>
          </a:p>
          <a:p>
            <a:pPr>
              <a:buNone/>
            </a:pPr>
            <a:r>
              <a:rPr lang="en-US" sz="2900" dirty="0" smtClean="0"/>
              <a:t>	</a:t>
            </a:r>
          </a:p>
          <a:p>
            <a:pPr>
              <a:buNone/>
            </a:pPr>
            <a:r>
              <a:rPr lang="en-US" sz="2900" dirty="0" smtClean="0"/>
              <a:t>	The price of the first is declined and looks likely to fall further. The other has gone up and it is expected it to keep rising. </a:t>
            </a:r>
          </a:p>
          <a:p>
            <a:pPr>
              <a:buNone/>
            </a:pPr>
            <a:endParaRPr lang="en-US" sz="2900" dirty="0" smtClean="0"/>
          </a:p>
          <a:p>
            <a:pPr>
              <a:buNone/>
            </a:pPr>
            <a:r>
              <a:rPr lang="en-US" sz="2900" dirty="0" smtClean="0"/>
              <a:t>   Which is the investor more probable to sell?</a:t>
            </a:r>
            <a:endParaRPr lang="it-IT" sz="2900" dirty="0" smtClean="0"/>
          </a:p>
          <a:p>
            <a:pPr>
              <a:buNone/>
            </a:pPr>
            <a:endParaRPr lang="en-US" sz="2900" dirty="0" smtClean="0"/>
          </a:p>
          <a:p>
            <a:pPr>
              <a:buNone/>
            </a:pPr>
            <a:r>
              <a:rPr lang="en-US" sz="2900" dirty="0" smtClean="0"/>
              <a:t>	</a:t>
            </a:r>
            <a:r>
              <a:rPr lang="it-IT" sz="2900" dirty="0" smtClean="0"/>
              <a:t>T</a:t>
            </a:r>
            <a:r>
              <a:rPr lang="en-US" sz="2900" dirty="0" smtClean="0"/>
              <a:t>he endowment effect implies that the investor is reluctant to sell both losers and winners simply because they're already in her portfolio.</a:t>
            </a:r>
            <a:endParaRPr lang="it-IT" sz="2900" dirty="0" smtClean="0"/>
          </a:p>
          <a:p>
            <a:pPr>
              <a:buNone/>
            </a:pPr>
            <a:endParaRPr lang="en-US" sz="2900" dirty="0" smtClean="0"/>
          </a:p>
          <a:p>
            <a:pPr>
              <a:buNone/>
            </a:pPr>
            <a:r>
              <a:rPr lang="en-US" sz="2900" dirty="0" smtClean="0"/>
              <a:t>	</a:t>
            </a:r>
            <a:r>
              <a:rPr lang="en-US" sz="2900" dirty="0" err="1" smtClean="0"/>
              <a:t>Barberis</a:t>
            </a:r>
            <a:r>
              <a:rPr lang="en-US" sz="2900" dirty="0" smtClean="0"/>
              <a:t> and </a:t>
            </a:r>
            <a:r>
              <a:rPr lang="en-US" sz="2900" dirty="0" err="1" smtClean="0"/>
              <a:t>Xiong</a:t>
            </a:r>
            <a:r>
              <a:rPr lang="en-US" sz="2900" dirty="0" smtClean="0"/>
              <a:t> (2012) argue that with stocks the endowment effect may be dominated by another factor called realization utility.</a:t>
            </a:r>
            <a:endParaRPr lang="it-IT" sz="2900" dirty="0" smtClean="0"/>
          </a:p>
          <a:p>
            <a:pPr>
              <a:buNone/>
            </a:pPr>
            <a:endParaRPr lang="en-US" sz="2900" dirty="0" smtClean="0"/>
          </a:p>
          <a:p>
            <a:pPr>
              <a:buNone/>
            </a:pPr>
            <a:r>
              <a:rPr lang="en-US" sz="2900" dirty="0" smtClean="0"/>
              <a:t>	The realized gains you get by selling an appreciated stock give you more of a thrill than entering the ticker at CNNMoney.com and seeing that the stock price has gone up. </a:t>
            </a:r>
          </a:p>
          <a:p>
            <a:pPr>
              <a:buNone/>
            </a:pPr>
            <a:endParaRPr lang="en-US" sz="2900" dirty="0" smtClean="0"/>
          </a:p>
          <a:p>
            <a:pPr>
              <a:buNone/>
            </a:pPr>
            <a:r>
              <a:rPr lang="en-US" sz="2900" dirty="0" smtClean="0"/>
              <a:t>	Why? The profit you lock in feels like proof that you made a good decision.</a:t>
            </a:r>
            <a:endParaRPr lang="it-IT" sz="29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5242F2-F333-40EB-841F-4C0C699DBAC5}" type="slidenum">
              <a:rPr lang="it-IT" smtClean="0"/>
              <a:pPr>
                <a:defRPr/>
              </a:pPr>
              <a:t>7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3240359"/>
          </a:xfrm>
        </p:spPr>
        <p:txBody>
          <a:bodyPr>
            <a:normAutofit fontScale="92500"/>
          </a:bodyPr>
          <a:lstStyle/>
          <a:p>
            <a:pPr algn="ctr" fontAlgn="base">
              <a:buNone/>
            </a:pPr>
            <a:r>
              <a:rPr lang="it-IT" sz="2400" b="1" dirty="0" smtClean="0"/>
              <a:t>BULL AND BEAR</a:t>
            </a:r>
            <a:r>
              <a:rPr lang="it-IT" dirty="0" smtClean="0"/>
              <a:t> </a:t>
            </a:r>
          </a:p>
          <a:p>
            <a:pPr fontAlgn="base">
              <a:buNone/>
            </a:pPr>
            <a:r>
              <a:rPr lang="en-US" dirty="0" smtClean="0"/>
              <a:t> </a:t>
            </a:r>
            <a:endParaRPr lang="it-IT" dirty="0" smtClean="0"/>
          </a:p>
          <a:p>
            <a:pPr>
              <a:buNone/>
            </a:pPr>
            <a:r>
              <a:rPr lang="en-US" sz="1900" dirty="0" smtClean="0"/>
              <a:t>You can milk your enjoyment still more by bragging to your colleagues and friends of your triumph. </a:t>
            </a:r>
          </a:p>
          <a:p>
            <a:pPr>
              <a:buNone/>
            </a:pPr>
            <a:endParaRPr lang="en-US" sz="1900" dirty="0" smtClean="0"/>
          </a:p>
          <a:p>
            <a:pPr>
              <a:buNone/>
            </a:pPr>
            <a:r>
              <a:rPr lang="en-US" sz="1900" dirty="0" smtClean="0"/>
              <a:t>Conversely, realizing losses is a major drag. Who wants to feel as if he or she made a huge mistake?</a:t>
            </a:r>
            <a:endParaRPr lang="it-IT" sz="1900" dirty="0" smtClean="0"/>
          </a:p>
          <a:p>
            <a:pPr>
              <a:buNone/>
            </a:pPr>
            <a:endParaRPr lang="en-US" sz="1900" dirty="0" smtClean="0"/>
          </a:p>
          <a:p>
            <a:pPr>
              <a:buNone/>
            </a:pPr>
            <a:r>
              <a:rPr lang="en-US" sz="1900" dirty="0" smtClean="0"/>
              <a:t>Realization utility explains a lot of foolish b</a:t>
            </a:r>
            <a:r>
              <a:rPr lang="en-US" sz="2100" dirty="0" smtClean="0"/>
              <a:t>ehavior by investors. </a:t>
            </a:r>
          </a:p>
          <a:p>
            <a:pPr>
              <a:buNone/>
            </a:pPr>
            <a:endParaRPr lang="en-US" dirty="0" smtClean="0"/>
          </a:p>
          <a:p>
            <a:endParaRPr lang="it-IT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5242F2-F333-40EB-841F-4C0C699DBAC5}" type="slidenum">
              <a:rPr lang="it-IT" smtClean="0"/>
              <a:pPr>
                <a:defRPr/>
              </a:pPr>
              <a:t>8</a:t>
            </a:fld>
            <a:endParaRPr lang="it-IT" dirty="0"/>
          </a:p>
        </p:txBody>
      </p:sp>
      <p:pic>
        <p:nvPicPr>
          <p:cNvPr id="4" name="Picture 3" descr="bullmarke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0145" y="3789040"/>
            <a:ext cx="3196273" cy="2160240"/>
          </a:xfrm>
          <a:prstGeom prst="rect">
            <a:avLst/>
          </a:prstGeom>
        </p:spPr>
      </p:pic>
      <p:sp>
        <p:nvSpPr>
          <p:cNvPr id="5" name="Content Placeholder 1"/>
          <p:cNvSpPr txBox="1">
            <a:spLocks/>
          </p:cNvSpPr>
          <p:nvPr/>
        </p:nvSpPr>
        <p:spPr>
          <a:xfrm>
            <a:off x="467544" y="3789040"/>
            <a:ext cx="5472608" cy="21602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 the market is rising (bull), people tend to trade more often than they do when the market is falling (bear).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They're trying to catch those feel-good gains.</a:t>
            </a:r>
            <a:endParaRPr kumimoji="0" lang="it-IT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it-IT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5"/>
          </a:xfrm>
        </p:spPr>
        <p:txBody>
          <a:bodyPr>
            <a:normAutofit fontScale="77500" lnSpcReduction="20000"/>
          </a:bodyPr>
          <a:lstStyle/>
          <a:p>
            <a:pPr algn="ctr" fontAlgn="base">
              <a:buNone/>
            </a:pPr>
            <a:r>
              <a:rPr lang="it-IT" sz="2900" b="1" dirty="0" smtClean="0"/>
              <a:t>DRAWBACKS</a:t>
            </a:r>
          </a:p>
          <a:p>
            <a:pPr fontAlgn="base">
              <a:buNone/>
            </a:pPr>
            <a:r>
              <a:rPr lang="en-US" dirty="0" smtClean="0"/>
              <a:t> </a:t>
            </a:r>
            <a:endParaRPr lang="it-IT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600" dirty="0" smtClean="0"/>
              <a:t>Rapid trading inevitably increases costs and lowers your performance.</a:t>
            </a:r>
            <a:endParaRPr lang="it-IT" sz="2600" dirty="0" smtClean="0"/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r>
              <a:rPr lang="en-US" sz="2600" dirty="0" smtClean="0"/>
              <a:t>	Realization utility can be disadvantageous when the market is bear by encouraging investors to buy more risky stocks or funds. </a:t>
            </a:r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r>
              <a:rPr lang="en-US" sz="2600" dirty="0" smtClean="0"/>
              <a:t>	The longer investors delay selling, the longer they postpone the pain of admitting your error but this increases losses</a:t>
            </a:r>
            <a:endParaRPr lang="it-IT" sz="2600" dirty="0" smtClean="0"/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r>
              <a:rPr lang="en-US" sz="2600" dirty="0" smtClean="0"/>
              <a:t>	Having an unconscious bias to search for gaining realization utility, investors should look at them more critically than they normally would. </a:t>
            </a:r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r>
              <a:rPr lang="en-US" sz="2600" dirty="0" smtClean="0"/>
              <a:t>	And when tempted ask cautiously themselves: Am I really making a smart investment decision or simply pursuing a delicious feeling of triumph?</a:t>
            </a:r>
            <a:endParaRPr lang="it-IT" sz="2600" dirty="0" smtClean="0"/>
          </a:p>
          <a:p>
            <a:pPr fontAlgn="base">
              <a:buNone/>
            </a:pPr>
            <a:r>
              <a:rPr lang="en-US" sz="2600" dirty="0" smtClean="0"/>
              <a:t> </a:t>
            </a:r>
            <a:endParaRPr lang="it-IT" sz="2600" dirty="0" smtClean="0"/>
          </a:p>
          <a:p>
            <a:endParaRPr lang="it-IT" sz="2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5242F2-F333-40EB-841F-4C0C699DBAC5}" type="slidenum">
              <a:rPr lang="it-IT" smtClean="0"/>
              <a:pPr>
                <a:defRPr/>
              </a:pPr>
              <a:t>9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8aa1c52543579223343c3c35f5dbd6551c07f8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1709</TotalTime>
  <Words>798</Words>
  <Application>Microsoft Office PowerPoint</Application>
  <PresentationFormat>On-screen Show (4:3)</PresentationFormat>
  <Paragraphs>176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Pc3</cp:lastModifiedBy>
  <cp:revision>243</cp:revision>
  <dcterms:created xsi:type="dcterms:W3CDTF">2008-11-13T17:18:53Z</dcterms:created>
  <dcterms:modified xsi:type="dcterms:W3CDTF">2014-09-24T14:28:08Z</dcterms:modified>
</cp:coreProperties>
</file>