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56" r:id="rId2"/>
    <p:sldId id="297" r:id="rId3"/>
    <p:sldId id="298" r:id="rId4"/>
    <p:sldId id="299" r:id="rId5"/>
    <p:sldId id="311" r:id="rId6"/>
    <p:sldId id="300" r:id="rId7"/>
    <p:sldId id="312" r:id="rId8"/>
    <p:sldId id="305" r:id="rId9"/>
    <p:sldId id="306" r:id="rId10"/>
    <p:sldId id="308" r:id="rId11"/>
    <p:sldId id="309" r:id="rId12"/>
    <p:sldId id="307" r:id="rId13"/>
    <p:sldId id="319" r:id="rId14"/>
    <p:sldId id="314" r:id="rId15"/>
    <p:sldId id="315" r:id="rId16"/>
    <p:sldId id="316" r:id="rId17"/>
    <p:sldId id="317" r:id="rId18"/>
    <p:sldId id="318" r:id="rId19"/>
  </p:sldIdLst>
  <p:sldSz cx="9144000" cy="6858000" type="screen4x3"/>
  <p:notesSz cx="6858000" cy="9144000"/>
  <p:custDataLst>
    <p:tags r:id="rId21"/>
  </p:custDataLst>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6437" autoAdjust="0"/>
  </p:normalViewPr>
  <p:slideViewPr>
    <p:cSldViewPr>
      <p:cViewPr varScale="1">
        <p:scale>
          <a:sx n="67" d="100"/>
          <a:sy n="67" d="100"/>
        </p:scale>
        <p:origin x="-510" y="-108"/>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24/09/2014</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9</a:t>
            </a:fld>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14</a:t>
            </a:fld>
            <a:endParaRPr lang="it-I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15</a:t>
            </a:fld>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16</a:t>
            </a:fld>
            <a:endParaRPr lang="it-IT"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17</a:t>
            </a:fld>
            <a:endParaRPr lang="it-IT"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18</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24/09/2014</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24/09/2014</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24/09/2014</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24/09/2014</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www.youtube.com/watch?v=my_oVMDRkl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b="1" noProof="0" dirty="0" smtClean="0">
                <a:latin typeface="Verdana" pitchFamily="34" charset="0"/>
                <a:ea typeface="Verdana" pitchFamily="34" charset="0"/>
                <a:cs typeface="Verdana" pitchFamily="34" charset="0"/>
                <a:hlinkClick r:id="rId3"/>
              </a:rPr>
              <a:t>Alessandro Innocenti </a:t>
            </a:r>
            <a:endParaRPr lang="en-US" sz="1300" b="1" noProof="0" dirty="0" smtClean="0">
              <a:latin typeface="Verdana" pitchFamily="34" charset="0"/>
              <a:ea typeface="Verdana" pitchFamily="34" charset="0"/>
              <a:cs typeface="Verdana" pitchFamily="34" charset="0"/>
            </a:endParaRPr>
          </a:p>
          <a:p>
            <a:pPr marL="0" indent="0">
              <a:lnSpc>
                <a:spcPct val="120000"/>
              </a:lnSpc>
              <a:spcBef>
                <a:spcPts val="0"/>
              </a:spcBef>
              <a:buNone/>
              <a:defRPr/>
            </a:pPr>
            <a:r>
              <a:rPr lang="it-IT" sz="1200" b="1" dirty="0" smtClean="0">
                <a:latin typeface="Verdana" pitchFamily="34" charset="0"/>
                <a:ea typeface="Verdana" pitchFamily="34" charset="0"/>
                <a:cs typeface="Verdana" pitchFamily="34" charset="0"/>
              </a:rPr>
              <a:t>Anno Accademico 2014-2015</a:t>
            </a:r>
          </a:p>
          <a:p>
            <a:pPr marL="0" indent="0">
              <a:lnSpc>
                <a:spcPct val="120000"/>
              </a:lnSpc>
              <a:spcBef>
                <a:spcPts val="0"/>
              </a:spcBef>
              <a:buNone/>
              <a:defRPr/>
            </a:pPr>
            <a:r>
              <a:rPr lang="it-IT" sz="1200" b="1" smtClean="0">
                <a:latin typeface="Verdana" pitchFamily="34" charset="0"/>
                <a:ea typeface="Verdana" pitchFamily="34" charset="0"/>
                <a:cs typeface="Verdana" pitchFamily="34" charset="0"/>
              </a:rPr>
              <a:t>Corso Marketing</a:t>
            </a:r>
          </a:p>
          <a:p>
            <a:pPr marL="0" indent="0">
              <a:lnSpc>
                <a:spcPct val="120000"/>
              </a:lnSpc>
              <a:spcBef>
                <a:spcPts val="0"/>
              </a:spcBef>
              <a:buNone/>
              <a:defRPr/>
            </a:pPr>
            <a:endParaRPr lang="en-US" sz="1600" b="1" cap="all" noProof="0" dirty="0" smtClean="0"/>
          </a:p>
          <a:p>
            <a:pPr algn="ctr">
              <a:buNone/>
            </a:pPr>
            <a:endParaRPr lang="en-US" sz="1600" b="1" cap="all" noProof="0" dirty="0" smtClean="0"/>
          </a:p>
          <a:p>
            <a:pPr algn="ctr">
              <a:buNone/>
            </a:pPr>
            <a:r>
              <a:rPr lang="en-US" sz="2000" b="1" cap="all" dirty="0" smtClean="0"/>
              <a:t>Lecture </a:t>
            </a:r>
            <a:r>
              <a:rPr lang="en-US" sz="2000" b="1" cap="all" dirty="0" smtClean="0"/>
              <a:t>6 DECISIONS AND PROSPECTS</a:t>
            </a:r>
            <a:endParaRPr lang="en-US" sz="2000" b="1" cap="all" dirty="0" smtClean="0"/>
          </a:p>
          <a:p>
            <a:pPr algn="ctr">
              <a:buNone/>
            </a:pPr>
            <a:endParaRPr lang="it-IT" sz="2000" dirty="0" smtClean="0"/>
          </a:p>
          <a:p>
            <a:pPr>
              <a:buNone/>
            </a:pPr>
            <a:r>
              <a:rPr lang="en-US" sz="1600" b="1" dirty="0" smtClean="0"/>
              <a:t>Aim</a:t>
            </a:r>
            <a:r>
              <a:rPr lang="en-US" sz="1600" dirty="0" smtClean="0"/>
              <a:t>: To analyze </a:t>
            </a:r>
            <a:r>
              <a:rPr lang="en-US" sz="1600" dirty="0" err="1" smtClean="0"/>
              <a:t>Kahneman</a:t>
            </a:r>
            <a:r>
              <a:rPr lang="en-US" sz="1600" dirty="0" smtClean="0"/>
              <a:t> and </a:t>
            </a:r>
            <a:r>
              <a:rPr lang="en-US" sz="1600" dirty="0" err="1" smtClean="0"/>
              <a:t>Tversky’s</a:t>
            </a:r>
            <a:r>
              <a:rPr lang="en-US" sz="1600" dirty="0" smtClean="0"/>
              <a:t> prospect theory and its implications.</a:t>
            </a:r>
            <a:endParaRPr lang="it-IT" sz="1600" dirty="0" smtClean="0"/>
          </a:p>
          <a:p>
            <a:pPr>
              <a:buNone/>
            </a:pPr>
            <a:r>
              <a:rPr lang="en-US" sz="1600" b="1" dirty="0" smtClean="0"/>
              <a:t>Outline</a:t>
            </a:r>
            <a:r>
              <a:rPr lang="en-US" sz="1600" dirty="0" smtClean="0"/>
              <a:t>: Conceptions of rationality. Models of man. Experimental evidence against the standard utility function. Prospect theory. Loss aversion.</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New York, </a:t>
            </a:r>
            <a:r>
              <a:rPr lang="en-US" sz="1600" dirty="0" err="1" smtClean="0"/>
              <a:t>chapt</a:t>
            </a:r>
            <a:r>
              <a:rPr lang="en-US" sz="1600" dirty="0" smtClean="0"/>
              <a:t>. 25-26. </a:t>
            </a:r>
            <a:endParaRPr lang="it-IT" sz="1600" dirty="0" smtClean="0"/>
          </a:p>
          <a:p>
            <a:pPr>
              <a:buNone/>
            </a:pPr>
            <a:r>
              <a:rPr lang="en-US" sz="1600" dirty="0" err="1" smtClean="0"/>
              <a:t>Kahneman</a:t>
            </a:r>
            <a:r>
              <a:rPr lang="en-US" sz="1600" dirty="0" smtClean="0"/>
              <a:t>, D. and A. </a:t>
            </a:r>
            <a:r>
              <a:rPr lang="en-US" sz="1600" dirty="0" err="1" smtClean="0"/>
              <a:t>Tversky</a:t>
            </a:r>
            <a:r>
              <a:rPr lang="en-US" sz="1600" dirty="0" smtClean="0"/>
              <a:t> (1979), “Prospect Theory: An Analysis of Decision Under Risk”, </a:t>
            </a:r>
            <a:r>
              <a:rPr lang="en-US" sz="1600" i="1" dirty="0" err="1" smtClean="0"/>
              <a:t>Econometrica</a:t>
            </a:r>
            <a:r>
              <a:rPr lang="en-US" sz="1600" dirty="0" smtClean="0"/>
              <a:t>, 47 (2), 263-291.</a:t>
            </a:r>
            <a:endParaRPr lang="it-IT" sz="1600" dirty="0" smtClean="0"/>
          </a:p>
          <a:p>
            <a:pPr>
              <a:buNone/>
            </a:pPr>
            <a:r>
              <a:rPr lang="en-US" sz="1600" b="1" dirty="0" smtClean="0"/>
              <a:t>Blogs, Videos and Websites </a:t>
            </a:r>
            <a:endParaRPr lang="it-IT" sz="1600" dirty="0" smtClean="0"/>
          </a:p>
          <a:p>
            <a:pPr>
              <a:buNone/>
            </a:pPr>
            <a:r>
              <a:rPr lang="en-US" sz="1600" dirty="0" smtClean="0"/>
              <a:t>Prospect theory. Clip from How to Make Better Decisions – BBC (3:11)</a:t>
            </a:r>
            <a:endParaRPr lang="it-IT" sz="1600" dirty="0" smtClean="0"/>
          </a:p>
          <a:p>
            <a:pPr>
              <a:buNone/>
            </a:pPr>
            <a:r>
              <a:rPr lang="en-US" sz="1600" u="sng" dirty="0" smtClean="0">
                <a:hlinkClick r:id="rId4"/>
              </a:rPr>
              <a:t>http://www.youtube.com/watch?v=my_oVMDRklM</a:t>
            </a:r>
            <a:endParaRPr lang="it-IT" sz="16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TVERSKY1"/>
          <p:cNvPicPr>
            <a:picLocks noGrp="1" noChangeAspect="1" noChangeArrowheads="1"/>
          </p:cNvPicPr>
          <p:nvPr>
            <p:ph idx="1"/>
          </p:nvPr>
        </p:nvPicPr>
        <p:blipFill>
          <a:blip r:embed="rId2" cstate="print"/>
          <a:srcRect/>
          <a:stretch>
            <a:fillRect/>
          </a:stretch>
        </p:blipFill>
        <p:spPr>
          <a:xfrm rot="60000">
            <a:off x="2054725" y="781050"/>
            <a:ext cx="5282000" cy="5004000"/>
          </a:xfrm>
          <a:noFill/>
        </p:spPr>
      </p:pic>
      <p:sp>
        <p:nvSpPr>
          <p:cNvPr id="50179"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029E5AE-A427-40E2-953F-BFCE3037C5ED}" type="slidenum">
              <a:rPr lang="it-IT" smtClean="0"/>
              <a:pPr/>
              <a:t>10</a:t>
            </a:fld>
            <a:endParaRPr lang="it-IT"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TVERSKY2"/>
          <p:cNvPicPr>
            <a:picLocks noGrp="1" noChangeAspect="1" noChangeArrowheads="1"/>
          </p:cNvPicPr>
          <p:nvPr>
            <p:ph idx="1"/>
          </p:nvPr>
        </p:nvPicPr>
        <p:blipFill>
          <a:blip r:embed="rId2" cstate="print"/>
          <a:srcRect/>
          <a:stretch>
            <a:fillRect/>
          </a:stretch>
        </p:blipFill>
        <p:spPr>
          <a:xfrm>
            <a:off x="1785938" y="706438"/>
            <a:ext cx="5214937" cy="4872037"/>
          </a:xfrm>
          <a:noFill/>
        </p:spPr>
      </p:pic>
      <p:sp>
        <p:nvSpPr>
          <p:cNvPr id="5120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19E5AFD-DF9C-480A-879D-637278574CFB}" type="slidenum">
              <a:rPr lang="it-IT" smtClean="0"/>
              <a:pPr/>
              <a:t>11</a:t>
            </a:fld>
            <a:endParaRPr lang="it-IT"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5768975"/>
          </a:xfrm>
        </p:spPr>
        <p:txBody>
          <a:bodyPr>
            <a:normAutofit/>
          </a:bodyPr>
          <a:lstStyle/>
          <a:p>
            <a:pPr algn="ctr" eaLnBrk="1" hangingPunct="1">
              <a:buFont typeface="Arial" charset="0"/>
              <a:buNone/>
            </a:pPr>
            <a:r>
              <a:rPr lang="en-US" sz="2000" b="1" cap="all" dirty="0" smtClean="0">
                <a:cs typeface="Arial" charset="0"/>
              </a:rPr>
              <a:t>Prospect theory (PT) </a:t>
            </a:r>
          </a:p>
          <a:p>
            <a:pPr algn="ctr" eaLnBrk="1" hangingPunct="1">
              <a:buFont typeface="Arial" charset="0"/>
              <a:buNone/>
            </a:pPr>
            <a:r>
              <a:rPr lang="en-US" sz="2000" b="1" cap="all" dirty="0" smtClean="0">
                <a:cs typeface="Arial" charset="0"/>
              </a:rPr>
              <a:t>vs. </a:t>
            </a:r>
          </a:p>
          <a:p>
            <a:pPr algn="ctr" eaLnBrk="1" hangingPunct="1">
              <a:buFont typeface="Arial" charset="0"/>
              <a:buNone/>
            </a:pPr>
            <a:r>
              <a:rPr lang="en-US" sz="2000" b="1" cap="all" dirty="0" smtClean="0">
                <a:cs typeface="Arial" charset="0"/>
              </a:rPr>
              <a:t>subjective expected utility theory (SUET</a:t>
            </a:r>
            <a:r>
              <a:rPr lang="en-US" sz="2000" cap="all" dirty="0" smtClean="0">
                <a:cs typeface="Arial" charset="0"/>
              </a:rPr>
              <a:t>)</a:t>
            </a:r>
            <a:endParaRPr lang="it-IT" sz="2000" cap="all" dirty="0" smtClean="0">
              <a:cs typeface="Arial" charset="0"/>
            </a:endParaRPr>
          </a:p>
          <a:p>
            <a:pPr eaLnBrk="1" hangingPunct="1">
              <a:buFont typeface="Arial" charset="0"/>
              <a:buNone/>
            </a:pPr>
            <a:r>
              <a:rPr lang="en-US" sz="2000" cap="all" dirty="0" smtClean="0">
                <a:cs typeface="Arial" charset="0"/>
              </a:rPr>
              <a:t> </a:t>
            </a:r>
          </a:p>
          <a:p>
            <a:pPr eaLnBrk="1" hangingPunct="1">
              <a:buFont typeface="Arial" charset="0"/>
              <a:buNone/>
            </a:pPr>
            <a:endParaRPr lang="it-IT" sz="1600" dirty="0" smtClean="0">
              <a:latin typeface="Arial" charset="0"/>
              <a:cs typeface="Arial" charset="0"/>
            </a:endParaRPr>
          </a:p>
          <a:p>
            <a:pPr eaLnBrk="1" hangingPunct="1">
              <a:buFont typeface="Arial" charset="0"/>
              <a:buNone/>
            </a:pPr>
            <a:r>
              <a:rPr lang="en-US" sz="1800" dirty="0" smtClean="0">
                <a:cs typeface="Arial" charset="0"/>
              </a:rPr>
              <a:t>1) the decision maker is not interested in the final status per </a:t>
            </a:r>
            <a:r>
              <a:rPr lang="en-US" sz="1800" dirty="0" err="1" smtClean="0">
                <a:cs typeface="Arial" charset="0"/>
              </a:rPr>
              <a:t>sé</a:t>
            </a:r>
            <a:r>
              <a:rPr lang="en-US" sz="1800" dirty="0" smtClean="0">
                <a:cs typeface="Arial" charset="0"/>
              </a:rPr>
              <a:t> (SUET) but at the change of status ( </a:t>
            </a:r>
            <a:r>
              <a:rPr lang="en-US" sz="1800" i="1" dirty="0" smtClean="0">
                <a:cs typeface="Arial" charset="0"/>
              </a:rPr>
              <a:t>x</a:t>
            </a:r>
            <a:r>
              <a:rPr lang="en-US" sz="1800" i="1" baseline="-25000" dirty="0" smtClean="0">
                <a:cs typeface="Arial" charset="0"/>
              </a:rPr>
              <a:t>i</a:t>
            </a:r>
            <a:r>
              <a:rPr lang="en-US" sz="1800" dirty="0" smtClean="0">
                <a:cs typeface="Arial" charset="0"/>
              </a:rPr>
              <a:t>) with regard to the reference point (</a:t>
            </a:r>
            <a:r>
              <a:rPr lang="en-US" sz="1800" i="1" dirty="0" smtClean="0">
                <a:cs typeface="Arial" charset="0"/>
              </a:rPr>
              <a:t>x</a:t>
            </a:r>
            <a:r>
              <a:rPr lang="en-US" sz="1800" baseline="-25000" dirty="0" smtClean="0">
                <a:cs typeface="Arial" charset="0"/>
              </a:rPr>
              <a:t>0</a:t>
            </a:r>
            <a:r>
              <a:rPr lang="en-US" sz="1800" dirty="0" smtClean="0">
                <a:cs typeface="Arial" charset="0"/>
              </a:rPr>
              <a:t>) (PT)</a:t>
            </a:r>
          </a:p>
          <a:p>
            <a:pPr eaLnBrk="1" hangingPunct="1">
              <a:buFont typeface="Arial" charset="0"/>
              <a:buNone/>
            </a:pPr>
            <a:endParaRPr lang="it-IT" sz="1800" dirty="0" smtClean="0">
              <a:cs typeface="Arial" charset="0"/>
            </a:endParaRPr>
          </a:p>
          <a:p>
            <a:pPr eaLnBrk="1" hangingPunct="1">
              <a:buFont typeface="Arial" charset="0"/>
              <a:buNone/>
            </a:pPr>
            <a:r>
              <a:rPr lang="en-US" sz="1800" dirty="0" smtClean="0">
                <a:cs typeface="Arial" charset="0"/>
              </a:rPr>
              <a:t>2) the value function </a:t>
            </a:r>
            <a:r>
              <a:rPr lang="en-US" sz="1800" i="1" dirty="0" smtClean="0">
                <a:cs typeface="Arial" charset="0"/>
              </a:rPr>
              <a:t>v </a:t>
            </a:r>
            <a:r>
              <a:rPr lang="en-US" sz="1800" dirty="0" smtClean="0">
                <a:cs typeface="Arial" charset="0"/>
              </a:rPr>
              <a:t>is concave</a:t>
            </a:r>
            <a:r>
              <a:rPr lang="en-US" sz="1800" i="1" dirty="0" smtClean="0">
                <a:cs typeface="Arial" charset="0"/>
              </a:rPr>
              <a:t> </a:t>
            </a:r>
            <a:r>
              <a:rPr lang="en-US" sz="1800" dirty="0" smtClean="0">
                <a:cs typeface="Arial" charset="0"/>
              </a:rPr>
              <a:t>(“risk averse”) for gains and convex (“risk seeking”) for losses (PT). </a:t>
            </a:r>
          </a:p>
          <a:p>
            <a:pPr eaLnBrk="1" hangingPunct="1">
              <a:buFont typeface="Arial" charset="0"/>
              <a:buNone/>
            </a:pPr>
            <a:endParaRPr lang="it-IT" sz="1800" dirty="0" smtClean="0">
              <a:cs typeface="Arial" charset="0"/>
            </a:endParaRPr>
          </a:p>
          <a:p>
            <a:pPr eaLnBrk="1" hangingPunct="1">
              <a:buFont typeface="Arial" charset="0"/>
              <a:buNone/>
            </a:pPr>
            <a:r>
              <a:rPr lang="en-US" sz="1800" dirty="0" smtClean="0">
                <a:cs typeface="Arial" charset="0"/>
              </a:rPr>
              <a:t>3) the value function </a:t>
            </a:r>
            <a:r>
              <a:rPr lang="en-US" sz="1800" i="1" dirty="0" smtClean="0">
                <a:cs typeface="Arial" charset="0"/>
              </a:rPr>
              <a:t>v</a:t>
            </a:r>
            <a:r>
              <a:rPr lang="en-US" sz="1800" dirty="0" smtClean="0">
                <a:cs typeface="Arial" charset="0"/>
              </a:rPr>
              <a:t> is steeper around the reference point for losses than for gains (“loss aversion”). </a:t>
            </a:r>
            <a:endParaRPr lang="it-IT" sz="1800" dirty="0" smtClean="0">
              <a:cs typeface="Arial" charset="0"/>
            </a:endParaRPr>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12</a:t>
            </a:fld>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
        <p:nvSpPr>
          <p:cNvPr id="4" name="Title 3"/>
          <p:cNvSpPr>
            <a:spLocks noGrp="1"/>
          </p:cNvSpPr>
          <p:nvPr>
            <p:ph type="title"/>
          </p:nvPr>
        </p:nvSpPr>
        <p:spPr>
          <a:xfrm>
            <a:off x="457200" y="0"/>
            <a:ext cx="8229600" cy="764704"/>
          </a:xfrm>
        </p:spPr>
        <p:txBody>
          <a:bodyPr/>
          <a:lstStyle/>
          <a:p>
            <a:pPr algn="ctr"/>
            <a:r>
              <a:rPr lang="it-IT" sz="2000" dirty="0" smtClean="0">
                <a:effectLst/>
                <a:latin typeface="+mn-lt"/>
              </a:rPr>
              <a:t>LOSS AVERSION</a:t>
            </a:r>
            <a:endParaRPr lang="it-IT" sz="2000" dirty="0">
              <a:effectLst/>
              <a:latin typeface="+mn-lt"/>
            </a:endParaRPr>
          </a:p>
        </p:txBody>
      </p:sp>
      <p:pic>
        <p:nvPicPr>
          <p:cNvPr id="7" name="Content Placeholder 6" descr="prospectnumbers.jpg"/>
          <p:cNvPicPr>
            <a:picLocks noGrp="1" noChangeAspect="1"/>
          </p:cNvPicPr>
          <p:nvPr>
            <p:ph idx="1"/>
          </p:nvPr>
        </p:nvPicPr>
        <p:blipFill>
          <a:blip r:embed="rId2" cstate="print"/>
          <a:stretch>
            <a:fillRect/>
          </a:stretch>
        </p:blipFill>
        <p:spPr>
          <a:xfrm>
            <a:off x="971600" y="764704"/>
            <a:ext cx="7398823" cy="5688633"/>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5768975"/>
          </a:xfrm>
        </p:spPr>
        <p:txBody>
          <a:bodyPr>
            <a:normAutofit/>
          </a:bodyPr>
          <a:lstStyle/>
          <a:p>
            <a:pPr algn="ctr" eaLnBrk="1" hangingPunct="1">
              <a:buFont typeface="Arial" charset="0"/>
              <a:buNone/>
            </a:pPr>
            <a:r>
              <a:rPr lang="en-US" sz="2000" b="1" cap="all" dirty="0" smtClean="0">
                <a:cs typeface="Arial" charset="0"/>
              </a:rPr>
              <a:t>Prospect theory (PT) </a:t>
            </a:r>
          </a:p>
          <a:p>
            <a:pPr algn="ctr" eaLnBrk="1" hangingPunct="1">
              <a:buFont typeface="Arial" charset="0"/>
              <a:buNone/>
            </a:pPr>
            <a:r>
              <a:rPr lang="en-US" sz="2000" b="1" cap="all" dirty="0" smtClean="0">
                <a:cs typeface="Arial" charset="0"/>
              </a:rPr>
              <a:t>vs. </a:t>
            </a:r>
          </a:p>
          <a:p>
            <a:pPr algn="ctr" eaLnBrk="1" hangingPunct="1">
              <a:buFont typeface="Arial" charset="0"/>
              <a:buNone/>
            </a:pPr>
            <a:r>
              <a:rPr lang="en-US" sz="2000" b="1" cap="all" dirty="0" smtClean="0">
                <a:cs typeface="Arial" charset="0"/>
              </a:rPr>
              <a:t>subjective expected utility theory (SUET</a:t>
            </a:r>
            <a:r>
              <a:rPr lang="en-US" sz="1600" dirty="0" smtClean="0">
                <a:latin typeface="Arial" charset="0"/>
                <a:cs typeface="Arial" charset="0"/>
              </a:rPr>
              <a:t>)</a:t>
            </a:r>
            <a:endParaRPr lang="it-IT" sz="1600" dirty="0" smtClean="0">
              <a:latin typeface="Arial" charset="0"/>
              <a:cs typeface="Arial" charset="0"/>
            </a:endParaRP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eaLnBrk="1" hangingPunct="1">
              <a:buFont typeface="Arial" charset="0"/>
              <a:buNone/>
            </a:pPr>
            <a:r>
              <a:rPr lang="en-US" sz="1600" dirty="0" smtClean="0">
                <a:cs typeface="Arial" charset="0"/>
              </a:rPr>
              <a:t> 4) the psychological sensitivity to losses and gains diminishes marginally: incremental winnings/losses give decreasing marginal utility/disutility </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 5) while in SUET the utility of any possible event is weighted with his probability, in PT the value of any welfare change is multiplied by a “decision weight”, that is not a probability but a probability transformation. Probability transformations do not follow probability rules and cannot be interpreted as degree of beliefs. They are obtained by choices and measure the impact of events on prospects’ desirability and not the perceived probability of events.</a:t>
            </a:r>
          </a:p>
          <a:p>
            <a:pPr eaLnBrk="1" hangingPunct="1">
              <a:buFont typeface="Arial" charset="0"/>
              <a:buNone/>
            </a:pPr>
            <a:endParaRPr lang="it-IT" sz="1600" dirty="0" smtClean="0">
              <a:cs typeface="Arial" charset="0"/>
            </a:endParaRPr>
          </a:p>
          <a:p>
            <a:pPr eaLnBrk="1" hangingPunct="1">
              <a:buFont typeface="Arial" charset="0"/>
              <a:buNone/>
            </a:pPr>
            <a:r>
              <a:rPr lang="en-US" sz="1600" dirty="0" smtClean="0">
                <a:cs typeface="Arial" charset="0"/>
              </a:rPr>
              <a:t> 6) the weight function </a:t>
            </a:r>
            <a:r>
              <a:rPr lang="en-US" sz="1600" i="1" dirty="0" smtClean="0">
                <a:cs typeface="Arial" charset="0"/>
              </a:rPr>
              <a:t>p </a:t>
            </a:r>
            <a:r>
              <a:rPr lang="en-US" sz="1600" dirty="0" smtClean="0">
                <a:cs typeface="Arial" charset="0"/>
              </a:rPr>
              <a:t>is monotone, increasing, and discontinuous between 0 and 1, because it </a:t>
            </a:r>
            <a:r>
              <a:rPr lang="en-US" sz="1600" dirty="0" err="1" smtClean="0">
                <a:cs typeface="Arial" charset="0"/>
              </a:rPr>
              <a:t>sistematically</a:t>
            </a:r>
            <a:r>
              <a:rPr lang="en-US" sz="1600" dirty="0" smtClean="0">
                <a:cs typeface="Arial" charset="0"/>
              </a:rPr>
              <a:t> </a:t>
            </a:r>
            <a:r>
              <a:rPr lang="en-US" sz="1600" dirty="0" err="1" smtClean="0">
                <a:cs typeface="Arial" charset="0"/>
              </a:rPr>
              <a:t>overweights</a:t>
            </a:r>
            <a:r>
              <a:rPr lang="en-US" sz="1600" dirty="0" smtClean="0">
                <a:cs typeface="Arial" charset="0"/>
              </a:rPr>
              <a:t> very low probabilities and </a:t>
            </a:r>
            <a:r>
              <a:rPr lang="en-US" sz="1600" dirty="0" err="1" smtClean="0">
                <a:cs typeface="Arial" charset="0"/>
              </a:rPr>
              <a:t>underweights</a:t>
            </a:r>
            <a:r>
              <a:rPr lang="en-US" sz="1600" dirty="0" smtClean="0">
                <a:cs typeface="Arial" charset="0"/>
              </a:rPr>
              <a:t> medium and high probabilities (“certainty effect”)</a:t>
            </a:r>
            <a:endParaRPr lang="it-IT" sz="1600" dirty="0" smtClean="0">
              <a:cs typeface="Arial" charset="0"/>
            </a:endParaRPr>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14</a:t>
            </a:fld>
            <a:endParaRPr lang="it-IT"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0"/>
            <a:ext cx="8229600" cy="6741368"/>
          </a:xfrm>
        </p:spPr>
        <p:txBody>
          <a:bodyPr>
            <a:normAutofit fontScale="70000" lnSpcReduction="20000"/>
          </a:bodyPr>
          <a:lstStyle/>
          <a:p>
            <a:pPr algn="ctr" eaLnBrk="1" hangingPunct="1">
              <a:buFont typeface="Arial" charset="0"/>
              <a:buNone/>
            </a:pPr>
            <a:r>
              <a:rPr lang="en-US" sz="2900" b="1" cap="all" dirty="0" smtClean="0">
                <a:cs typeface="Arial" charset="0"/>
              </a:rPr>
              <a:t>Loss aversion and DUAL SYSTEM</a:t>
            </a:r>
          </a:p>
          <a:p>
            <a:pPr eaLnBrk="1" hangingPunct="1">
              <a:buFont typeface="Arial" charset="0"/>
              <a:buNone/>
            </a:pPr>
            <a:r>
              <a:rPr lang="en-US" sz="2900" dirty="0" smtClean="0">
                <a:latin typeface="Arial" charset="0"/>
                <a:cs typeface="Arial" charset="0"/>
              </a:rPr>
              <a:t> </a:t>
            </a:r>
            <a:endParaRPr lang="it-IT" sz="2900" dirty="0" smtClean="0">
              <a:latin typeface="Arial" charset="0"/>
              <a:cs typeface="Arial" charset="0"/>
            </a:endParaRPr>
          </a:p>
          <a:p>
            <a:pPr fontAlgn="base">
              <a:buNone/>
            </a:pPr>
            <a:r>
              <a:rPr lang="en-US" sz="2100" dirty="0" smtClean="0"/>
              <a:t>System 1 is pleased by gains, and upset by losses, and it is more upset by a loss than it is pleased by a gain of the same amount. </a:t>
            </a:r>
          </a:p>
          <a:p>
            <a:pPr fontAlgn="base"/>
            <a:endParaRPr lang="en-US" sz="2100" dirty="0" smtClean="0"/>
          </a:p>
          <a:p>
            <a:pPr fontAlgn="base">
              <a:buNone/>
            </a:pPr>
            <a:r>
              <a:rPr lang="en-US" sz="2100" dirty="0" smtClean="0"/>
              <a:t>Cutting our losses in investment is  generally choice-worthy because it avoids bigger losses in the long run—entails actualizing a loss in the moment</a:t>
            </a:r>
          </a:p>
          <a:p>
            <a:pPr fontAlgn="base">
              <a:buNone/>
            </a:pPr>
            <a:endParaRPr lang="en-US" sz="2100" dirty="0" smtClean="0"/>
          </a:p>
          <a:p>
            <a:pPr fontAlgn="base">
              <a:buNone/>
            </a:pPr>
            <a:r>
              <a:rPr lang="en-US" sz="2100" dirty="0" smtClean="0"/>
              <a:t>This is made difficult by system 1. “the thought of accepting the large sure loss is too painful, and the hope of  complete relief too enticing, to make the sensible decision that it is time to cut one’s losses”.</a:t>
            </a:r>
          </a:p>
          <a:p>
            <a:pPr fontAlgn="base">
              <a:buNone/>
            </a:pPr>
            <a:endParaRPr lang="it-IT" sz="2100" dirty="0" smtClean="0"/>
          </a:p>
          <a:p>
            <a:pPr fontAlgn="base">
              <a:buNone/>
            </a:pPr>
            <a:r>
              <a:rPr lang="en-US" sz="2100" dirty="0" smtClean="0"/>
              <a:t>One common manifestation of this phenomenon is the temptation to hang on to a losing stock—which temptation is especially strong when there is a decision to be made between selling a loser or selling a winner. For selling a losing stock means actualizing a loss, while selling a winner means actualizing a gain, and for System 1 there is a clear tendency to side with the latter over the former </a:t>
            </a:r>
          </a:p>
          <a:p>
            <a:pPr fontAlgn="base">
              <a:buNone/>
            </a:pPr>
            <a:endParaRPr lang="en-US" sz="2100" dirty="0" smtClean="0"/>
          </a:p>
          <a:p>
            <a:pPr fontAlgn="base">
              <a:buNone/>
            </a:pPr>
            <a:r>
              <a:rPr lang="en-US" sz="2100" dirty="0" smtClean="0"/>
              <a:t>“finance research has documented a massive preference for selling winners rather than losers—a bias that has been given an opaque label: the </a:t>
            </a:r>
            <a:r>
              <a:rPr lang="en-US" sz="2100" i="1" dirty="0" smtClean="0"/>
              <a:t>disposition effect</a:t>
            </a:r>
            <a:r>
              <a:rPr lang="en-US" sz="2100" dirty="0" smtClean="0"/>
              <a:t>” (loc. 6333).</a:t>
            </a:r>
            <a:endParaRPr lang="it-IT" sz="2100" dirty="0" smtClean="0"/>
          </a:p>
          <a:p>
            <a:pPr fontAlgn="base">
              <a:buNone/>
            </a:pPr>
            <a:endParaRPr lang="en-US" sz="2100" dirty="0" smtClean="0"/>
          </a:p>
          <a:p>
            <a:pPr fontAlgn="base">
              <a:buNone/>
            </a:pPr>
            <a:r>
              <a:rPr lang="en-US" sz="2100" dirty="0" smtClean="0"/>
              <a:t>Selling winners rather than losers is a significant error for two reasons</a:t>
            </a:r>
          </a:p>
          <a:p>
            <a:pPr fontAlgn="base">
              <a:buNone/>
            </a:pPr>
            <a:r>
              <a:rPr lang="en-US" sz="2100" dirty="0" smtClean="0"/>
              <a:t>1. winning stocks tend to outperform losers (“at least for a short while”), and the net effect is significant (loc. 6349). </a:t>
            </a:r>
          </a:p>
          <a:p>
            <a:pPr fontAlgn="base">
              <a:buNone/>
            </a:pPr>
            <a:r>
              <a:rPr lang="en-US" sz="2100" dirty="0" smtClean="0"/>
              <a:t>2. actualizing a loss reduces your taxes, while actualizing a gain increases them </a:t>
            </a:r>
          </a:p>
          <a:p>
            <a:pPr fontAlgn="base">
              <a:buNone/>
            </a:pPr>
            <a:r>
              <a:rPr lang="en-US" sz="2100" dirty="0" smtClean="0"/>
              <a:t>3. Indeed, the one month of the year when the disposition effect is eliminated is December, when investors have taxes on the brain but “the tax advantage is available all year.”</a:t>
            </a:r>
          </a:p>
          <a:p>
            <a:pPr fontAlgn="base"/>
            <a:endParaRPr lang="en-US" sz="1600" dirty="0" smtClean="0"/>
          </a:p>
          <a:p>
            <a:pPr fontAlgn="base"/>
            <a:endParaRPr lang="en-US" sz="1600" dirty="0" smtClean="0"/>
          </a:p>
          <a:p>
            <a:pPr fontAlgn="base"/>
            <a:endParaRPr lang="en-US" sz="1600" dirty="0" smtClean="0"/>
          </a:p>
          <a:p>
            <a:pPr fontAlgn="base"/>
            <a:endParaRPr lang="en-US" sz="1600" dirty="0" smtClean="0"/>
          </a:p>
          <a:p>
            <a:pPr fontAlgn="base"/>
            <a:endParaRPr lang="en-US" sz="1600" dirty="0" smtClean="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15</a:t>
            </a:fld>
            <a:endParaRPr lang="it-IT"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357188"/>
            <a:ext cx="8229600" cy="6168156"/>
          </a:xfrm>
        </p:spPr>
        <p:txBody>
          <a:bodyPr>
            <a:normAutofit lnSpcReduction="10000"/>
          </a:bodyPr>
          <a:lstStyle/>
          <a:p>
            <a:pPr algn="ctr" eaLnBrk="1" hangingPunct="1">
              <a:buFont typeface="Arial" charset="0"/>
              <a:buNone/>
            </a:pPr>
            <a:r>
              <a:rPr lang="en-US" sz="2000" b="1" cap="all" dirty="0" smtClean="0">
                <a:cs typeface="Arial" charset="0"/>
              </a:rPr>
              <a:t>Loss aversion and BARGAINING</a:t>
            </a: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fontAlgn="base"/>
            <a:r>
              <a:rPr lang="en-US" sz="1800" dirty="0" smtClean="0"/>
              <a:t>Loss aversion also comes into play in many types of negotiations, and especially “renegotiations of an existing contract, the typical situation in labor negotiations and in international discussions of trade or arms limitations”.</a:t>
            </a:r>
          </a:p>
          <a:p>
            <a:pPr fontAlgn="base"/>
            <a:endParaRPr lang="en-US" sz="1800" dirty="0" smtClean="0"/>
          </a:p>
          <a:p>
            <a:pPr fontAlgn="base"/>
            <a:r>
              <a:rPr lang="en-US" sz="1800" dirty="0" smtClean="0"/>
              <a:t>In these situations, any given change in the pre-existing terms is likely to be seen by one of the sides as a concession to the other. </a:t>
            </a:r>
          </a:p>
          <a:p>
            <a:pPr fontAlgn="base"/>
            <a:endParaRPr lang="en-US" sz="1800" dirty="0" smtClean="0"/>
          </a:p>
          <a:p>
            <a:pPr fontAlgn="base"/>
            <a:r>
              <a:rPr lang="en-US" sz="1800" dirty="0" smtClean="0"/>
              <a:t>Since losses are felt more keenly than gains, the side that stands to lose on any new measure will fight harder against it than the other side fights for it. </a:t>
            </a:r>
          </a:p>
          <a:p>
            <a:pPr fontAlgn="base"/>
            <a:endParaRPr lang="en-US" sz="1800" dirty="0" smtClean="0"/>
          </a:p>
          <a:p>
            <a:pPr fontAlgn="base"/>
            <a:r>
              <a:rPr lang="en-US" sz="1800" dirty="0" smtClean="0"/>
              <a:t>This makes it very difficult to establish any changes. </a:t>
            </a:r>
          </a:p>
          <a:p>
            <a:pPr fontAlgn="base"/>
            <a:endParaRPr lang="en-US" sz="1800" dirty="0" smtClean="0"/>
          </a:p>
          <a:p>
            <a:pPr fontAlgn="base"/>
            <a:r>
              <a:rPr lang="en-US" sz="1800" dirty="0" smtClean="0"/>
              <a:t>And things get particularly dicey in cases where the circumstances require all parties to take a hit: “negotiations over a shrinking pie are especially difficult, because they require an allocation of losses. People tend to be much more easygoing when they bargain over an expanding pie”</a:t>
            </a:r>
            <a:endParaRPr lang="it-IT" sz="1800" dirty="0" smtClean="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16</a:t>
            </a:fld>
            <a:endParaRPr lang="it-IT"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0"/>
            <a:ext cx="8229600" cy="6381328"/>
          </a:xfrm>
        </p:spPr>
        <p:txBody>
          <a:bodyPr>
            <a:noAutofit/>
          </a:bodyPr>
          <a:lstStyle/>
          <a:p>
            <a:pPr algn="ctr" eaLnBrk="1" hangingPunct="1">
              <a:buFont typeface="Arial" charset="0"/>
              <a:buNone/>
            </a:pPr>
            <a:r>
              <a:rPr lang="en-US" sz="2000" b="1" cap="all" dirty="0" smtClean="0">
                <a:cs typeface="Arial" charset="0"/>
              </a:rPr>
              <a:t>Loss aversion and stocks</a:t>
            </a:r>
          </a:p>
          <a:p>
            <a:pPr eaLnBrk="1" hangingPunct="1">
              <a:buFont typeface="Arial" charset="0"/>
              <a:buNone/>
            </a:pPr>
            <a:r>
              <a:rPr lang="en-US" sz="1800" dirty="0" smtClean="0">
                <a:cs typeface="Arial" charset="0"/>
              </a:rPr>
              <a:t> </a:t>
            </a:r>
            <a:endParaRPr lang="it-IT" sz="1800" dirty="0" smtClean="0">
              <a:cs typeface="Arial" charset="0"/>
            </a:endParaRPr>
          </a:p>
          <a:p>
            <a:pPr fontAlgn="base"/>
            <a:r>
              <a:rPr lang="en-US" sz="1600" dirty="0" smtClean="0"/>
              <a:t>Why do some stocks consistently have lower returns than others? For example, stocks that experience an initial public offering (IPO) have lower returns than those that do not. </a:t>
            </a:r>
          </a:p>
          <a:p>
            <a:pPr fontAlgn="base"/>
            <a:endParaRPr lang="en-US" sz="1600" dirty="0" smtClean="0"/>
          </a:p>
          <a:p>
            <a:pPr fontAlgn="base"/>
            <a:r>
              <a:rPr lang="en-US" sz="1600" dirty="0" smtClean="0"/>
              <a:t>Capital Asset Pricing Model (CAPM) says that riskier investments—those with higher volatility than the market—should have a higher rate of return but this is not the case.</a:t>
            </a:r>
          </a:p>
          <a:p>
            <a:pPr fontAlgn="base"/>
            <a:endParaRPr lang="it-IT" sz="1600" dirty="0" smtClean="0"/>
          </a:p>
          <a:p>
            <a:pPr fontAlgn="base"/>
            <a:r>
              <a:rPr lang="en-US" sz="1600" dirty="0" smtClean="0"/>
              <a:t>Prospect theory argues that stocks with the lowest returns are those with the highest </a:t>
            </a:r>
            <a:r>
              <a:rPr lang="en-US" sz="1600" b="1" dirty="0" smtClean="0"/>
              <a:t>positive </a:t>
            </a:r>
            <a:r>
              <a:rPr lang="en-US" sz="1600" b="1" dirty="0" err="1" smtClean="0"/>
              <a:t>skewness</a:t>
            </a:r>
            <a:r>
              <a:rPr lang="en-US" sz="1600" b="1" dirty="0" smtClean="0"/>
              <a:t>, </a:t>
            </a:r>
            <a:r>
              <a:rPr lang="en-US" sz="1600" dirty="0" smtClean="0"/>
              <a:t>which is </a:t>
            </a:r>
            <a:r>
              <a:rPr lang="en-US" sz="1600" b="1" dirty="0" smtClean="0"/>
              <a:t> </a:t>
            </a:r>
            <a:r>
              <a:rPr lang="en-US" sz="1600" dirty="0" smtClean="0"/>
              <a:t>found if a stock has many years of average returns, punctuated by the occasional high return. </a:t>
            </a:r>
          </a:p>
          <a:p>
            <a:pPr fontAlgn="base"/>
            <a:endParaRPr lang="en-US" sz="1600" dirty="0" smtClean="0"/>
          </a:p>
          <a:p>
            <a:pPr fontAlgn="base"/>
            <a:r>
              <a:rPr lang="en-US" sz="1600" dirty="0" smtClean="0"/>
              <a:t>If a stock has positive </a:t>
            </a:r>
            <a:r>
              <a:rPr lang="en-US" sz="1600" dirty="0" err="1" smtClean="0"/>
              <a:t>skewness</a:t>
            </a:r>
            <a:r>
              <a:rPr lang="en-US" sz="1600" dirty="0" smtClean="0"/>
              <a:t>, investors are entranced by the chance—even the very smallest chance—of becoming very wealthy.  They reckon that an occasional good performance could be turned into a very occasional stunning performance. </a:t>
            </a:r>
          </a:p>
          <a:p>
            <a:pPr fontAlgn="base"/>
            <a:endParaRPr lang="en-US" sz="1600" dirty="0" smtClean="0"/>
          </a:p>
          <a:p>
            <a:pPr fontAlgn="base"/>
            <a:r>
              <a:rPr lang="en-US" sz="1600" dirty="0" smtClean="0"/>
              <a:t>It almost definitely will not be, but investors are poor at assessing future probabilities. Due to this poor “probability weighting”, investors overweight the unlikely state of the world in which they make a lot of money. </a:t>
            </a:r>
            <a:endParaRPr lang="it-IT" sz="1600" dirty="0" smtClean="0"/>
          </a:p>
          <a:p>
            <a:pPr fontAlgn="base"/>
            <a:endParaRPr lang="it-IT" sz="1800" dirty="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17</a:t>
            </a:fld>
            <a:endParaRPr lang="it-IT"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5"/>
          <p:cNvSpPr>
            <a:spLocks noGrp="1"/>
          </p:cNvSpPr>
          <p:nvPr>
            <p:ph idx="1"/>
          </p:nvPr>
        </p:nvSpPr>
        <p:spPr>
          <a:xfrm>
            <a:off x="457200" y="188640"/>
            <a:ext cx="8229600" cy="5937523"/>
          </a:xfrm>
        </p:spPr>
        <p:txBody>
          <a:bodyPr>
            <a:normAutofit/>
          </a:bodyPr>
          <a:lstStyle/>
          <a:p>
            <a:pPr algn="ctr" eaLnBrk="1" hangingPunct="1">
              <a:buFont typeface="Arial" charset="0"/>
              <a:buNone/>
            </a:pPr>
            <a:r>
              <a:rPr lang="en-US" sz="2000" b="1" cap="all" dirty="0" smtClean="0">
                <a:cs typeface="Arial" charset="0"/>
              </a:rPr>
              <a:t>Loss aversion and bonds</a:t>
            </a:r>
          </a:p>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fontAlgn="base"/>
            <a:r>
              <a:rPr lang="en-US" sz="1600" dirty="0" smtClean="0"/>
              <a:t>The longstanding difference between the rate of return of stock market and government bonds is a consolidated finding in behavioral finance </a:t>
            </a:r>
          </a:p>
          <a:p>
            <a:pPr fontAlgn="base"/>
            <a:endParaRPr lang="en-US" sz="1600" dirty="0" smtClean="0"/>
          </a:p>
          <a:p>
            <a:pPr fontAlgn="base"/>
            <a:r>
              <a:rPr lang="en-US" sz="1600" dirty="0" smtClean="0"/>
              <a:t>On  average, the rate of return for government bonds was around 6 percentage points lower than that for stocks, which is not explained by consumption-based models of asset prices and expected utility theory. </a:t>
            </a:r>
          </a:p>
          <a:p>
            <a:pPr fontAlgn="base"/>
            <a:endParaRPr lang="en-US" sz="1600" dirty="0" smtClean="0"/>
          </a:p>
          <a:p>
            <a:pPr fontAlgn="base"/>
            <a:r>
              <a:rPr lang="en-US" sz="1600" dirty="0" smtClean="0"/>
              <a:t>Investors find the idea of losing more painful than they find the idea of winning pleasurable. </a:t>
            </a:r>
          </a:p>
          <a:p>
            <a:pPr fontAlgn="base"/>
            <a:endParaRPr lang="en-US" sz="1600" dirty="0" smtClean="0"/>
          </a:p>
          <a:p>
            <a:pPr fontAlgn="base"/>
            <a:r>
              <a:rPr lang="en-US" sz="1600" dirty="0" smtClean="0"/>
              <a:t>So when they look at the high distribution of returns in the stock market, they are scared. </a:t>
            </a:r>
          </a:p>
          <a:p>
            <a:pPr fontAlgn="base"/>
            <a:endParaRPr lang="en-US" sz="1600" dirty="0" smtClean="0"/>
          </a:p>
          <a:p>
            <a:pPr fontAlgn="base"/>
            <a:r>
              <a:rPr lang="en-US" sz="1600" dirty="0" smtClean="0"/>
              <a:t>Buying stocks could lead to losses, and they would find this very difficult. </a:t>
            </a:r>
          </a:p>
          <a:p>
            <a:pPr fontAlgn="base"/>
            <a:endParaRPr lang="en-US" sz="1600" dirty="0" smtClean="0"/>
          </a:p>
          <a:p>
            <a:pPr fontAlgn="base"/>
            <a:r>
              <a:rPr lang="en-US" sz="1600" dirty="0" smtClean="0"/>
              <a:t>By contrast</a:t>
            </a:r>
            <a:r>
              <a:rPr lang="en-US" sz="1600" smtClean="0"/>
              <a:t>, bonds do </a:t>
            </a:r>
            <a:r>
              <a:rPr lang="en-US" sz="1600" dirty="0" smtClean="0"/>
              <a:t>not have a high distribution of returns. Investors feel safe. As a result, due to “loss aversion”, investors demand higher average return from stocks than bills.</a:t>
            </a:r>
            <a:endParaRPr lang="it-IT" sz="1600" dirty="0" smtClean="0"/>
          </a:p>
          <a:p>
            <a:pPr fontAlgn="base"/>
            <a:endParaRPr lang="it-IT" sz="1600" dirty="0"/>
          </a:p>
        </p:txBody>
      </p:sp>
      <p:sp>
        <p:nvSpPr>
          <p:cNvPr id="4915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4621DA-4A00-4CC1-AED4-B72265071DCE}" type="slidenum">
              <a:rPr lang="it-IT" smtClean="0"/>
              <a:pPr/>
              <a:t>18</a:t>
            </a:fld>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cap="all" dirty="0" smtClean="0">
                <a:latin typeface="Verdana" pitchFamily="34" charset="0"/>
                <a:cs typeface="Arial" pitchFamily="34" charset="0"/>
              </a:rPr>
              <a:t>Conceptions of rationality</a:t>
            </a:r>
            <a:endParaRPr lang="it-IT" sz="2000" cap="all" dirty="0" smtClean="0">
              <a:latin typeface="Verdana" pitchFamily="34" charset="0"/>
              <a:cs typeface="Arial" pitchFamily="34" charset="0"/>
            </a:endParaRPr>
          </a:p>
          <a:p>
            <a:pPr marL="365760" indent="-256032" eaLnBrk="1" fontAlgn="auto" hangingPunct="1">
              <a:spcAft>
                <a:spcPts val="0"/>
              </a:spcAft>
              <a:buFont typeface="Arial" charset="0"/>
              <a:buNone/>
              <a:defRPr/>
            </a:pPr>
            <a:r>
              <a:rPr lang="en-US" sz="2000" cap="all" dirty="0" smtClean="0">
                <a:latin typeface="Verdana" pitchFamily="34" charset="0"/>
                <a:cs typeface="Arial" pitchFamily="34" charset="0"/>
              </a:rPr>
              <a:t> </a:t>
            </a:r>
            <a:endParaRPr lang="it-IT" sz="2000" cap="all" dirty="0" smtClean="0">
              <a:latin typeface="Verdana" pitchFamily="34" charset="0"/>
              <a:cs typeface="Arial" pitchFamily="34" charset="0"/>
            </a:endParaRPr>
          </a:p>
          <a:p>
            <a:pPr marL="0" indent="-256032" eaLnBrk="1" fontAlgn="auto" hangingPunct="1">
              <a:spcAft>
                <a:spcPts val="0"/>
              </a:spcAft>
              <a:buFont typeface="Arial" charset="0"/>
              <a:buNone/>
              <a:defRPr/>
            </a:pPr>
            <a:r>
              <a:rPr lang="en-US" sz="1800" dirty="0" smtClean="0">
                <a:cs typeface="Arial" pitchFamily="34" charset="0"/>
              </a:rPr>
              <a:t>What do we mean by rational choice? Lots of formulations, involving assumptions of different strength </a:t>
            </a:r>
            <a:endParaRPr lang="it-IT" sz="1800" dirty="0" smtClean="0">
              <a:cs typeface="Arial" pitchFamily="34" charset="0"/>
            </a:endParaRPr>
          </a:p>
          <a:p>
            <a:pPr marL="0" indent="-256032" eaLnBrk="1" fontAlgn="auto" hangingPunct="1">
              <a:spcAft>
                <a:spcPts val="0"/>
              </a:spcAft>
              <a:buFont typeface="Arial" charset="0"/>
              <a:buNone/>
              <a:defRPr/>
            </a:pPr>
            <a:r>
              <a:rPr lang="en-US" sz="1800" dirty="0" smtClean="0">
                <a:cs typeface="Arial" pitchFamily="34" charset="0"/>
              </a:rPr>
              <a:t>Different forms of rationality imply different experiments to test them</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Goal oriented</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err="1" smtClean="0">
                <a:cs typeface="Arial" pitchFamily="34" charset="0"/>
              </a:rPr>
              <a:t>Satisficing</a:t>
            </a:r>
            <a:r>
              <a:rPr lang="en-US" sz="1800" dirty="0" smtClean="0">
                <a:cs typeface="Arial" pitchFamily="34" charset="0"/>
              </a:rPr>
              <a:t> behavior</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Maximizing behavior</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Ordinal utility maximization</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Expected utility maximization  </a:t>
            </a:r>
            <a:endParaRPr lang="it-IT" sz="1800" dirty="0" smtClean="0">
              <a:cs typeface="Arial" pitchFamily="34" charset="0"/>
            </a:endParaRPr>
          </a:p>
          <a:p>
            <a:pPr marL="365760" indent="-256032" eaLnBrk="1" fontAlgn="auto" hangingPunct="1">
              <a:spcAft>
                <a:spcPts val="0"/>
              </a:spcAft>
              <a:buFont typeface="Wingdings" pitchFamily="2" charset="2"/>
              <a:buChar char="Ø"/>
              <a:defRPr/>
            </a:pPr>
            <a:r>
              <a:rPr lang="en-US" sz="1800" dirty="0" smtClean="0">
                <a:cs typeface="Arial" pitchFamily="34" charset="0"/>
              </a:rPr>
              <a:t>Subjective expected utility maximization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Experimental economics reveals the hidden or implicit assumption by showing anomalies in the formulation of rationality</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a:t>
            </a:r>
          </a:p>
          <a:p>
            <a:pPr marL="365760" indent="-256032" eaLnBrk="1" fontAlgn="auto" hangingPunct="1">
              <a:spcAft>
                <a:spcPts val="0"/>
              </a:spcAft>
              <a:buFont typeface="Arial" charset="0"/>
              <a:buNone/>
              <a:defRPr/>
            </a:pPr>
            <a:r>
              <a:rPr lang="en-US" sz="1800" dirty="0" smtClean="0">
                <a:cs typeface="Arial" pitchFamily="34" charset="0"/>
              </a:rPr>
              <a:t>Consequence: there is a variety of definitions of rational individual. And what about heterogeneity?</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0963"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1DE943-18FF-47D4-B869-079EDDC88CD4}" type="slidenum">
              <a:rPr lang="it-IT" smtClean="0"/>
              <a:pPr/>
              <a:t>2</a:t>
            </a:fld>
            <a:endParaRPr lang="it-IT"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116632"/>
            <a:ext cx="8229600" cy="6192688"/>
          </a:xfrm>
        </p:spPr>
        <p:txBody>
          <a:bodyPr rtlCol="0">
            <a:noAutofit/>
          </a:bodyPr>
          <a:lstStyle/>
          <a:p>
            <a:pPr marL="0" indent="0" algn="ctr" eaLnBrk="1" fontAlgn="auto" hangingPunct="1">
              <a:spcAft>
                <a:spcPts val="0"/>
              </a:spcAft>
              <a:buFont typeface="Arial" charset="0"/>
              <a:buNone/>
              <a:defRPr/>
            </a:pPr>
            <a:r>
              <a:rPr lang="en-US" sz="2000" b="1" dirty="0" smtClean="0">
                <a:cs typeface="Arial" pitchFamily="34" charset="0"/>
              </a:rPr>
              <a:t>MODELS OF MAN</a:t>
            </a:r>
          </a:p>
          <a:p>
            <a:pPr marL="0" indent="0" eaLnBrk="1" fontAlgn="auto" hangingPunct="1">
              <a:spcAft>
                <a:spcPts val="0"/>
              </a:spcAft>
              <a:buFont typeface="Arial" charset="0"/>
              <a:buNone/>
              <a:defRPr/>
            </a:pPr>
            <a:r>
              <a:rPr lang="en-US" sz="1600" i="1" dirty="0" smtClean="0">
                <a:cs typeface="Arial" pitchFamily="34" charset="0"/>
              </a:rPr>
              <a:t>Risk neutral economic man:</a:t>
            </a:r>
            <a:r>
              <a:rPr lang="en-US" sz="1600" dirty="0" smtClean="0">
                <a:cs typeface="Arial" pitchFamily="34" charset="0"/>
              </a:rPr>
              <a:t> never buys insurance, but would be willing to pay any finite amount to participate in Petersburg paradox.    </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Expected utility maximizing man:</a:t>
            </a:r>
            <a:r>
              <a:rPr lang="en-US" sz="1600" dirty="0" smtClean="0">
                <a:cs typeface="Arial" pitchFamily="34" charset="0"/>
              </a:rPr>
              <a:t> buys insurance, but ignores sunk costs, and is immune to framing effects. </a:t>
            </a:r>
            <a:r>
              <a:rPr lang="en-US" sz="1600" i="1"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Almost rational economic man</a:t>
            </a:r>
            <a:r>
              <a:rPr lang="en-US" sz="1600" dirty="0" smtClean="0">
                <a:cs typeface="Arial" pitchFamily="34" charset="0"/>
              </a:rPr>
              <a:t> (e.g. prospect theory man) has malleable reference points and probability perceptions, but still has preferences - comfortable with non-utility Allais choices, but doesn’t exhibit preference reversals. </a:t>
            </a:r>
            <a:endParaRPr lang="it-IT" sz="1600" dirty="0" smtClean="0">
              <a:cs typeface="Arial" pitchFamily="34" charset="0"/>
            </a:endParaRPr>
          </a:p>
          <a:p>
            <a:pPr marL="0" indent="0" eaLnBrk="1" fontAlgn="auto" hangingPunct="1">
              <a:spcAft>
                <a:spcPts val="0"/>
              </a:spcAft>
              <a:buFont typeface="Arial" charset="0"/>
              <a:buNone/>
              <a:defRPr/>
            </a:pPr>
            <a:r>
              <a:rPr lang="en-US" sz="1600" dirty="0" smtClean="0">
                <a:cs typeface="Arial" pitchFamily="34" charset="0"/>
              </a:rPr>
              <a:t> </a:t>
            </a: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Psychological man </a:t>
            </a:r>
            <a:r>
              <a:rPr lang="en-US" sz="1600" dirty="0" smtClean="0">
                <a:cs typeface="Arial" pitchFamily="34" charset="0"/>
              </a:rPr>
              <a:t>doesn’t have preferences, has mental processes. Different frames and contexts, and different choice procedures elicit different processes -  So he may sometimes exhibit preference reversals because choosing and pricing elicit different mental procedures. </a:t>
            </a:r>
          </a:p>
          <a:p>
            <a:pPr marL="0" indent="0" eaLnBrk="1" fontAlgn="auto" hangingPunct="1">
              <a:spcAft>
                <a:spcPts val="0"/>
              </a:spcAft>
              <a:buFont typeface="Arial" charset="0"/>
              <a:buNone/>
              <a:defRPr/>
            </a:pPr>
            <a:endParaRPr lang="it-IT" sz="1600" dirty="0" smtClean="0">
              <a:cs typeface="Arial" pitchFamily="34" charset="0"/>
            </a:endParaRPr>
          </a:p>
          <a:p>
            <a:pPr marL="0" indent="0" eaLnBrk="1" fontAlgn="auto" hangingPunct="1">
              <a:spcAft>
                <a:spcPts val="0"/>
              </a:spcAft>
              <a:buFont typeface="Arial" charset="0"/>
              <a:buNone/>
              <a:defRPr/>
            </a:pPr>
            <a:r>
              <a:rPr lang="en-US" sz="1600" i="1" dirty="0" smtClean="0">
                <a:cs typeface="Arial" pitchFamily="34" charset="0"/>
              </a:rPr>
              <a:t>Neurobiological man:</a:t>
            </a:r>
            <a:r>
              <a:rPr lang="en-US" sz="1600" dirty="0" smtClean="0">
                <a:cs typeface="Arial" pitchFamily="34" charset="0"/>
              </a:rPr>
              <a:t> doesn't (even) have a fixed collection of mental processes, in the sense of psychological man. He has biological and chemical processes which influence his behavior. Different blood chemistry leads to different mental processes; e.g. depending on the level of lithium (or Valium or Prozac) in his blood, he makes different decisions (on both routine matters and matters of great consequence - even life and death). </a:t>
            </a:r>
          </a:p>
          <a:p>
            <a:pPr marL="0" indent="0" eaLnBrk="1" fontAlgn="auto" hangingPunct="1">
              <a:spcAft>
                <a:spcPts val="0"/>
              </a:spcAft>
              <a:buFont typeface="Arial" charset="0"/>
              <a:buNone/>
              <a:defRPr/>
            </a:pPr>
            <a:r>
              <a:rPr lang="en-US" sz="1800" dirty="0" smtClean="0">
                <a:cs typeface="Arial" pitchFamily="34" charset="0"/>
              </a:rPr>
              <a:t/>
            </a:r>
            <a:br>
              <a:rPr lang="en-US" sz="1800" dirty="0" smtClean="0">
                <a:cs typeface="Arial" pitchFamily="34" charset="0"/>
              </a:rPr>
            </a:br>
            <a:endParaRPr lang="it-IT" sz="1800" dirty="0" smtClean="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1987"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56E978-3F1E-49D8-A00D-96A0B620A000}" type="slidenum">
              <a:rPr lang="it-IT" smtClean="0"/>
              <a:pPr/>
              <a:t>3</a:t>
            </a:fld>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dirty="0" smtClean="0">
                <a:cs typeface="Arial" pitchFamily="34" charset="0"/>
              </a:rPr>
              <a:t>EXPERIMENTS WITHIN SUBJECTS</a:t>
            </a:r>
            <a:endParaRPr lang="it-IT" sz="2000" b="1" dirty="0" smtClean="0">
              <a:cs typeface="Arial" pitchFamily="34" charset="0"/>
            </a:endParaRPr>
          </a:p>
          <a:p>
            <a:pPr marL="365760" indent="-256032" algn="ctr" eaLnBrk="1" fontAlgn="auto" hangingPunct="1">
              <a:spcAft>
                <a:spcPts val="0"/>
              </a:spcAft>
              <a:buFont typeface="Arial" charset="0"/>
              <a:buNone/>
              <a:defRPr/>
            </a:pPr>
            <a:endParaRPr lang="en-US" sz="1800"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 </a:t>
            </a:r>
            <a:r>
              <a:rPr lang="en-US" sz="1800" b="1" dirty="0" smtClean="0">
                <a:cs typeface="Arial" pitchFamily="34" charset="0"/>
              </a:rPr>
              <a:t>Experiment 1 </a:t>
            </a: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a:t>
            </a: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A. A sure win of $30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B. An 80% chance to win $45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C. A 25% chance to win $30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D. A 20% chance to win $45     	</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800" dirty="0" smtClean="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smtClean="0"/>
              <a:t> </a:t>
            </a:r>
            <a:endParaRPr lang="it-IT" sz="1600" dirty="0" smtClean="0"/>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30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7B06D4-FBCB-48FF-9CEE-7271244E0FD6}" type="slidenum">
              <a:rPr lang="it-IT" smtClean="0"/>
              <a:pPr/>
              <a:t>4</a:t>
            </a:fld>
            <a:endParaRPr lang="it-IT"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768975"/>
          </a:xfrm>
        </p:spPr>
        <p:txBody>
          <a:bodyPr rtlCol="0">
            <a:noAutofit/>
          </a:bodyPr>
          <a:lstStyle/>
          <a:p>
            <a:pPr marL="365760" indent="-256032" algn="ctr" eaLnBrk="1" fontAlgn="auto" hangingPunct="1">
              <a:spcAft>
                <a:spcPts val="0"/>
              </a:spcAft>
              <a:buFont typeface="Arial" charset="0"/>
              <a:buNone/>
              <a:defRPr/>
            </a:pPr>
            <a:r>
              <a:rPr lang="en-US" sz="2000" b="1" dirty="0" smtClean="0">
                <a:cs typeface="Arial" pitchFamily="34" charset="0"/>
              </a:rPr>
              <a:t>EXPERIMENTS WITHIN SUBJECTS</a:t>
            </a:r>
            <a:endParaRPr lang="it-IT" sz="2000" b="1"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a:t>
            </a:r>
            <a:r>
              <a:rPr lang="en-US" sz="1800" dirty="0" err="1" smtClean="0">
                <a:cs typeface="Arial" pitchFamily="34" charset="0"/>
              </a:rPr>
              <a:t>Tversky</a:t>
            </a:r>
            <a:r>
              <a:rPr lang="en-US" sz="1800" dirty="0" smtClean="0">
                <a:cs typeface="Arial" pitchFamily="34" charset="0"/>
              </a:rPr>
              <a:t> and </a:t>
            </a:r>
            <a:r>
              <a:rPr lang="en-US" sz="1800" dirty="0" err="1" smtClean="0">
                <a:cs typeface="Arial" pitchFamily="34" charset="0"/>
              </a:rPr>
              <a:t>Kahneman</a:t>
            </a:r>
            <a:r>
              <a:rPr lang="en-US" sz="1800" dirty="0" smtClean="0">
                <a:cs typeface="Arial" pitchFamily="34" charset="0"/>
              </a:rPr>
              <a:t> 1981, </a:t>
            </a:r>
            <a:r>
              <a:rPr lang="en-US" sz="1800" dirty="0" err="1" smtClean="0">
                <a:cs typeface="Arial" pitchFamily="34" charset="0"/>
              </a:rPr>
              <a:t>Thaler</a:t>
            </a:r>
            <a:r>
              <a:rPr lang="en-US" sz="1800" dirty="0" smtClean="0">
                <a:cs typeface="Arial" pitchFamily="34" charset="0"/>
              </a:rPr>
              <a:t> 1980]</a:t>
            </a:r>
            <a:endParaRPr lang="it-IT" sz="1800" dirty="0" smtClean="0">
              <a:cs typeface="Arial" pitchFamily="34" charset="0"/>
            </a:endParaRPr>
          </a:p>
          <a:p>
            <a:pPr marL="365760" indent="-256032" algn="ctr" eaLnBrk="1" fontAlgn="auto" hangingPunct="1">
              <a:spcAft>
                <a:spcPts val="0"/>
              </a:spcAft>
              <a:buFont typeface="Arial" charset="0"/>
              <a:buNone/>
              <a:defRPr/>
            </a:pPr>
            <a:r>
              <a:rPr lang="en-US" sz="1800" dirty="0" smtClean="0">
                <a:cs typeface="Arial" pitchFamily="34" charset="0"/>
              </a:rPr>
              <a:t> </a:t>
            </a:r>
            <a:r>
              <a:rPr lang="en-US" sz="1800" b="1" dirty="0" smtClean="0">
                <a:cs typeface="Arial" pitchFamily="34" charset="0"/>
              </a:rPr>
              <a:t>Experiment 1 </a:t>
            </a:r>
          </a:p>
          <a:p>
            <a:pPr marL="365760" indent="-256032" algn="ctr" eaLnBrk="1" fontAlgn="auto" hangingPunct="1">
              <a:spcAft>
                <a:spcPts val="0"/>
              </a:spcAft>
              <a:buFont typeface="Arial" charset="0"/>
              <a:buNone/>
              <a:defRPr/>
            </a:pPr>
            <a:r>
              <a:rPr lang="en-US" sz="1800" dirty="0" smtClean="0">
                <a:cs typeface="Arial" pitchFamily="34" charset="0"/>
              </a:rPr>
              <a:t>(certainty effect) </a:t>
            </a: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a:t>
            </a: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A. A sure win of $30 </a:t>
            </a:r>
            <a:r>
              <a:rPr lang="en-US" sz="1800" dirty="0" smtClean="0">
                <a:solidFill>
                  <a:srgbClr val="FF0000"/>
                </a:solidFill>
                <a:cs typeface="Arial" pitchFamily="34" charset="0"/>
              </a:rPr>
              <a:t>[78%] </a:t>
            </a:r>
            <a:r>
              <a:rPr lang="en-US" sz="1800" dirty="0" smtClean="0">
                <a:cs typeface="Arial" pitchFamily="34" charset="0"/>
              </a:rPr>
              <a:t>			     EV  30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B. An 80% chance to win $45 </a:t>
            </a:r>
            <a:r>
              <a:rPr lang="en-US" sz="1800" dirty="0" smtClean="0">
                <a:solidFill>
                  <a:srgbClr val="FF0000"/>
                </a:solidFill>
                <a:cs typeface="Arial" pitchFamily="34" charset="0"/>
              </a:rPr>
              <a:t>[22%] </a:t>
            </a:r>
            <a:r>
              <a:rPr lang="en-US" sz="1800" dirty="0" smtClean="0">
                <a:cs typeface="Arial" pitchFamily="34" charset="0"/>
              </a:rPr>
              <a:t>	                EV  36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Which of the following options do you prefer? </a:t>
            </a:r>
            <a:endParaRPr lang="it-IT" sz="1800" dirty="0" smtClean="0">
              <a:cs typeface="Arial" pitchFamily="34" charset="0"/>
            </a:endParaRP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C. A 25% chance to win $30 </a:t>
            </a:r>
            <a:r>
              <a:rPr lang="en-US" sz="1800" dirty="0" smtClean="0">
                <a:solidFill>
                  <a:srgbClr val="FF0000"/>
                </a:solidFill>
                <a:cs typeface="Arial" pitchFamily="34" charset="0"/>
              </a:rPr>
              <a:t>[42%] </a:t>
            </a:r>
            <a:r>
              <a:rPr lang="en-US" sz="1800" dirty="0" smtClean="0">
                <a:cs typeface="Arial" pitchFamily="34" charset="0"/>
              </a:rPr>
              <a:t>		     EV   7.5</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D. A 20% chance to win $45 </a:t>
            </a:r>
            <a:r>
              <a:rPr lang="en-US" sz="1800" dirty="0" smtClean="0">
                <a:solidFill>
                  <a:srgbClr val="FF0000"/>
                </a:solidFill>
                <a:cs typeface="Arial" pitchFamily="34" charset="0"/>
              </a:rPr>
              <a:t>[58%] </a:t>
            </a:r>
            <a:r>
              <a:rPr lang="en-US" sz="1800" dirty="0" smtClean="0">
                <a:cs typeface="Arial" pitchFamily="34" charset="0"/>
              </a:rPr>
              <a:t>		     EV   9  </a:t>
            </a:r>
            <a:endParaRPr lang="it-IT" sz="1800" dirty="0" smtClean="0">
              <a:cs typeface="Arial" pitchFamily="34" charset="0"/>
            </a:endParaRPr>
          </a:p>
          <a:p>
            <a:pPr marL="365760" indent="-256032" eaLnBrk="1" fontAlgn="auto" hangingPunct="1">
              <a:spcAft>
                <a:spcPts val="0"/>
              </a:spcAft>
              <a:buFont typeface="Arial" charset="0"/>
              <a:buNone/>
              <a:defRPr/>
            </a:pP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0,20×U(45) &gt; 0,25×U(30) 	</a:t>
            </a:r>
            <a:r>
              <a:rPr lang="en-US" sz="1800" dirty="0" smtClean="0">
                <a:cs typeface="Arial" pitchFamily="34" charset="0"/>
                <a:sym typeface="Symbol"/>
              </a:rPr>
              <a:t></a:t>
            </a:r>
            <a:r>
              <a:rPr lang="en-US" sz="1800" dirty="0" smtClean="0">
                <a:cs typeface="Arial" pitchFamily="34" charset="0"/>
              </a:rPr>
              <a:t>  U(45 )/U(30) </a:t>
            </a:r>
            <a:r>
              <a:rPr lang="en-US" sz="1800" b="1" dirty="0" smtClean="0">
                <a:cs typeface="Arial" pitchFamily="34" charset="0"/>
              </a:rPr>
              <a:t>&gt; </a:t>
            </a:r>
            <a:r>
              <a:rPr lang="en-US" sz="1800" dirty="0" smtClean="0">
                <a:cs typeface="Arial" pitchFamily="34" charset="0"/>
              </a:rPr>
              <a:t>0,25/0,20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0,80×U(45) &lt; 1×U(30)      	</a:t>
            </a:r>
            <a:r>
              <a:rPr lang="en-US" sz="1800" dirty="0" smtClean="0">
                <a:cs typeface="Arial" pitchFamily="34" charset="0"/>
                <a:sym typeface="Symbol"/>
              </a:rPr>
              <a:t></a:t>
            </a:r>
            <a:r>
              <a:rPr lang="en-US" sz="1800" dirty="0" smtClean="0">
                <a:cs typeface="Arial" pitchFamily="34" charset="0"/>
              </a:rPr>
              <a:t>  U(45 )/U(30) </a:t>
            </a:r>
            <a:r>
              <a:rPr lang="en-US" sz="1800" b="1" dirty="0" smtClean="0">
                <a:cs typeface="Arial" pitchFamily="34" charset="0"/>
              </a:rPr>
              <a:t>&lt; </a:t>
            </a:r>
            <a:r>
              <a:rPr lang="en-US" sz="1800" dirty="0" smtClean="0">
                <a:cs typeface="Arial" pitchFamily="34" charset="0"/>
              </a:rPr>
              <a:t>1/0,80          </a:t>
            </a:r>
          </a:p>
          <a:p>
            <a:pPr marL="365760" indent="-256032" eaLnBrk="1" fontAlgn="auto" hangingPunct="1">
              <a:spcAft>
                <a:spcPts val="0"/>
              </a:spcAft>
              <a:buFont typeface="Arial" charset="0"/>
              <a:buNone/>
              <a:defRPr/>
            </a:pPr>
            <a:endParaRPr lang="en-US"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but 0,25/0,20 = 1/0,80</a:t>
            </a:r>
            <a:endParaRPr lang="it-IT" sz="1800" dirty="0" smtClean="0">
              <a:cs typeface="Arial" pitchFamily="34" charset="0"/>
            </a:endParaRPr>
          </a:p>
          <a:p>
            <a:pPr marL="365760" indent="-256032" eaLnBrk="1" fontAlgn="auto" hangingPunct="1">
              <a:spcAft>
                <a:spcPts val="0"/>
              </a:spcAft>
              <a:buFont typeface="Arial" charset="0"/>
              <a:buNone/>
              <a:defRPr/>
            </a:pPr>
            <a:r>
              <a:rPr lang="en-US" sz="1800" dirty="0" smtClean="0">
                <a:cs typeface="Arial" pitchFamily="34" charset="0"/>
              </a:rPr>
              <a:t> </a:t>
            </a:r>
            <a:endParaRPr lang="it-IT" sz="1800" dirty="0" smtClean="0">
              <a:cs typeface="Arial" pitchFamily="34" charset="0"/>
            </a:endParaRPr>
          </a:p>
          <a:p>
            <a:pPr marL="365760" indent="-256032" eaLnBrk="1" fontAlgn="auto" hangingPunct="1">
              <a:spcAft>
                <a:spcPts val="0"/>
              </a:spcAft>
              <a:buFont typeface="Arial" charset="0"/>
              <a:buNone/>
              <a:defRPr/>
            </a:pPr>
            <a:r>
              <a:rPr lang="en-US" sz="1600" dirty="0" smtClean="0">
                <a:latin typeface="Arial" pitchFamily="34" charset="0"/>
                <a:cs typeface="Arial" pitchFamily="34" charset="0"/>
              </a:rPr>
              <a:t> </a:t>
            </a:r>
            <a:r>
              <a:rPr lang="en-US" sz="1600" dirty="0" smtClean="0"/>
              <a:t> </a:t>
            </a:r>
            <a:endParaRPr lang="it-IT" sz="1600" dirty="0" smtClean="0"/>
          </a:p>
          <a:p>
            <a:pPr marL="0" indent="0" eaLnBrk="1" fontAlgn="auto" hangingPunct="1">
              <a:spcAft>
                <a:spcPts val="0"/>
              </a:spcAft>
              <a:buFont typeface="Arial" charset="0"/>
              <a:buNone/>
              <a:defRPr/>
            </a:pPr>
            <a:r>
              <a:rPr lang="en-US" sz="1600" dirty="0" smtClean="0">
                <a:latin typeface="Arial" pitchFamily="34" charset="0"/>
                <a:cs typeface="Arial" pitchFamily="34" charset="0"/>
              </a:rPr>
              <a:t/>
            </a:r>
            <a:br>
              <a:rPr lang="en-US" sz="1600" dirty="0" smtClean="0">
                <a:latin typeface="Arial" pitchFamily="34" charset="0"/>
                <a:cs typeface="Arial" pitchFamily="34" charset="0"/>
              </a:rPr>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p>
          <a:p>
            <a:pPr marL="0" indent="0"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t>
            </a:r>
            <a:endParaRPr lang="it-IT" sz="1600" dirty="0" smtClean="0"/>
          </a:p>
          <a:p>
            <a:pPr marL="365760" indent="-256032" eaLnBrk="1" fontAlgn="auto" hangingPunct="1">
              <a:spcAft>
                <a:spcPts val="0"/>
              </a:spcAft>
              <a:buFont typeface="Arial" charset="0"/>
              <a:buNone/>
              <a:defRPr/>
            </a:pPr>
            <a:r>
              <a:rPr lang="en-US" sz="1600" dirty="0" smtClean="0"/>
              <a:t/>
            </a:r>
            <a:br>
              <a:rPr lang="en-US" sz="1600" dirty="0" smtClean="0"/>
            </a:br>
            <a:endParaRPr lang="it-IT" sz="1600" dirty="0" smtClean="0">
              <a:latin typeface="Arial" pitchFamily="34" charset="0"/>
              <a:cs typeface="Arial" pitchFamily="34" charset="0"/>
            </a:endParaRPr>
          </a:p>
          <a:p>
            <a:pPr marL="365760" indent="-256032" eaLnBrk="1" fontAlgn="auto" hangingPunct="1">
              <a:spcAft>
                <a:spcPts val="0"/>
              </a:spcAft>
              <a:buFont typeface="Arial" charset="0"/>
              <a:buNone/>
              <a:defRPr/>
            </a:pPr>
            <a:endParaRPr lang="it-IT" sz="1600" dirty="0">
              <a:latin typeface="Arial" pitchFamily="34" charset="0"/>
              <a:cs typeface="Arial" pitchFamily="34" charset="0"/>
            </a:endParaRPr>
          </a:p>
        </p:txBody>
      </p:sp>
      <p:sp>
        <p:nvSpPr>
          <p:cNvPr id="430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B7B06D4-FBCB-48FF-9CEE-7271244E0FD6}" type="slidenum">
              <a:rPr lang="it-IT" smtClean="0"/>
              <a:pPr/>
              <a:t>5</a:t>
            </a:fld>
            <a:endParaRPr lang="it-IT"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5"/>
          <p:cNvSpPr>
            <a:spLocks noGrp="1"/>
          </p:cNvSpPr>
          <p:nvPr>
            <p:ph idx="1"/>
          </p:nvPr>
        </p:nvSpPr>
        <p:spPr>
          <a:xfrm>
            <a:off x="467544" y="260648"/>
            <a:ext cx="8229600" cy="6192688"/>
          </a:xfrm>
        </p:spPr>
        <p:txBody>
          <a:bodyPr>
            <a:normAutofit fontScale="92500" lnSpcReduction="10000"/>
          </a:bodyPr>
          <a:lstStyle/>
          <a:p>
            <a:pPr algn="ctr" eaLnBrk="1" hangingPunct="1">
              <a:buFont typeface="Arial" charset="0"/>
              <a:buNone/>
            </a:pPr>
            <a:r>
              <a:rPr lang="en-US" sz="1900" b="1" dirty="0" smtClean="0">
                <a:cs typeface="Arial" charset="0"/>
              </a:rPr>
              <a:t>Experiment 2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Imagine that you face the following pair of concurrent decisions. First examine both decisions; then indicate the options you prefer: </a:t>
            </a:r>
            <a:endParaRPr lang="it-IT" sz="1900" dirty="0" smtClean="0">
              <a:cs typeface="Arial" charset="0"/>
            </a:endParaRPr>
          </a:p>
          <a:p>
            <a:pPr eaLnBrk="1" hangingPunct="1">
              <a:buFont typeface="Arial" charset="0"/>
              <a:buNone/>
            </a:pPr>
            <a:r>
              <a:rPr lang="en-US" sz="1900" dirty="0" smtClean="0">
                <a:cs typeface="Arial" charset="0"/>
              </a:rPr>
              <a:t>Decision (</a:t>
            </a:r>
            <a:r>
              <a:rPr lang="en-US" sz="1900" dirty="0" err="1" smtClean="0">
                <a:cs typeface="Arial" charset="0"/>
              </a:rPr>
              <a:t>i</a:t>
            </a:r>
            <a:r>
              <a:rPr lang="en-US" sz="1900" dirty="0" smtClean="0">
                <a:cs typeface="Arial" charset="0"/>
              </a:rPr>
              <a:t>). Choose between </a:t>
            </a:r>
            <a:endParaRPr lang="it-IT" sz="1900" dirty="0" smtClean="0">
              <a:cs typeface="Arial" charset="0"/>
            </a:endParaRPr>
          </a:p>
          <a:p>
            <a:pPr eaLnBrk="1" hangingPunct="1">
              <a:buFont typeface="Arial" charset="0"/>
              <a:buNone/>
            </a:pPr>
            <a:r>
              <a:rPr lang="en-US" sz="1900" dirty="0" smtClean="0">
                <a:cs typeface="Arial" charset="0"/>
              </a:rPr>
              <a:t>A. Sure gain of $240 				</a:t>
            </a:r>
            <a:endParaRPr lang="it-IT" sz="1900" dirty="0" smtClean="0">
              <a:cs typeface="Arial" charset="0"/>
            </a:endParaRPr>
          </a:p>
          <a:p>
            <a:pPr eaLnBrk="1" hangingPunct="1">
              <a:buFont typeface="Arial" charset="0"/>
              <a:buNone/>
            </a:pPr>
            <a:r>
              <a:rPr lang="en-US" sz="1900" dirty="0" smtClean="0">
                <a:cs typeface="Arial" charset="0"/>
              </a:rPr>
              <a:t>B. 25% chance to gain $1,000 and 75% chance to lose nothing</a:t>
            </a:r>
          </a:p>
          <a:p>
            <a:pPr eaLnBrk="1" hangingPunct="1">
              <a:buFont typeface="Arial" charset="0"/>
              <a:buNone/>
            </a:pPr>
            <a:r>
              <a:rPr lang="en-US" sz="1900" dirty="0" smtClean="0">
                <a:cs typeface="Arial" charset="0"/>
              </a:rPr>
              <a:t>	</a:t>
            </a:r>
            <a:endParaRPr lang="it-IT" sz="1900" dirty="0" smtClean="0">
              <a:cs typeface="Arial" charset="0"/>
            </a:endParaRPr>
          </a:p>
          <a:p>
            <a:pPr eaLnBrk="1" hangingPunct="1">
              <a:buFont typeface="Arial" charset="0"/>
              <a:buNone/>
            </a:pPr>
            <a:r>
              <a:rPr lang="en-US" sz="1900" dirty="0" smtClean="0">
                <a:cs typeface="Arial" charset="0"/>
              </a:rPr>
              <a:t>Decision (ii). Choose between </a:t>
            </a:r>
            <a:endParaRPr lang="it-IT" sz="1900" dirty="0" smtClean="0">
              <a:cs typeface="Arial" charset="0"/>
            </a:endParaRPr>
          </a:p>
          <a:p>
            <a:pPr eaLnBrk="1" hangingPunct="1">
              <a:buFont typeface="Arial" charset="0"/>
              <a:buNone/>
            </a:pPr>
            <a:r>
              <a:rPr lang="en-US" sz="1900" dirty="0" smtClean="0">
                <a:cs typeface="Arial" charset="0"/>
              </a:rPr>
              <a:t>C. A sure loss of $750 				</a:t>
            </a:r>
            <a:endParaRPr lang="it-IT" sz="1900" dirty="0" smtClean="0">
              <a:cs typeface="Arial" charset="0"/>
            </a:endParaRPr>
          </a:p>
          <a:p>
            <a:pPr eaLnBrk="1" hangingPunct="1">
              <a:buFont typeface="Arial" charset="0"/>
              <a:buNone/>
            </a:pPr>
            <a:r>
              <a:rPr lang="en-US" sz="1900" dirty="0" smtClean="0">
                <a:cs typeface="Arial" charset="0"/>
              </a:rPr>
              <a:t>D. 75% chance to lose $1,000 and 25% chance to lose nothing 	</a:t>
            </a:r>
          </a:p>
          <a:p>
            <a:pPr eaLnBrk="1" hangingPunct="1">
              <a:buFont typeface="Arial" charset="0"/>
              <a:buNone/>
            </a:pPr>
            <a:endParaRPr lang="en-US" sz="1900" dirty="0" smtClean="0">
              <a:cs typeface="Arial" charset="0"/>
            </a:endParaRPr>
          </a:p>
          <a:p>
            <a:pPr algn="ctr" eaLnBrk="1" hangingPunct="1">
              <a:buFont typeface="Arial" charset="0"/>
              <a:buNone/>
            </a:pPr>
            <a:r>
              <a:rPr lang="en-US" sz="1900" b="1" dirty="0" smtClean="0">
                <a:cs typeface="Arial" charset="0"/>
              </a:rPr>
              <a:t>Experiment 3</a:t>
            </a:r>
          </a:p>
          <a:p>
            <a:pPr algn="ctr" eaLnBrk="1" hangingPunct="1">
              <a:buFont typeface="Arial" charset="0"/>
              <a:buNone/>
            </a:pPr>
            <a:r>
              <a:rPr lang="en-US" sz="1900" b="1" dirty="0" smtClean="0">
                <a:cs typeface="Arial" charset="0"/>
              </a:rPr>
              <a:t> </a:t>
            </a:r>
          </a:p>
          <a:p>
            <a:pPr eaLnBrk="1" hangingPunct="1">
              <a:buFont typeface="Arial" charset="0"/>
              <a:buNone/>
            </a:pPr>
            <a:r>
              <a:rPr lang="en-US" sz="1900" dirty="0" smtClean="0">
                <a:cs typeface="Arial" charset="0"/>
              </a:rPr>
              <a:t>Choose between </a:t>
            </a:r>
            <a:endParaRPr lang="it-IT" sz="1900" dirty="0" smtClean="0">
              <a:cs typeface="Arial" charset="0"/>
            </a:endParaRPr>
          </a:p>
          <a:p>
            <a:pPr eaLnBrk="1" hangingPunct="1">
              <a:buFont typeface="Arial" charset="0"/>
              <a:buNone/>
            </a:pPr>
            <a:r>
              <a:rPr lang="en-US" sz="1900" dirty="0" smtClean="0">
                <a:cs typeface="Arial" charset="0"/>
              </a:rPr>
              <a:t>E. 25% chance to win $240 and 75% chance to lose $760 	 </a:t>
            </a:r>
          </a:p>
          <a:p>
            <a:pPr eaLnBrk="1" hangingPunct="1">
              <a:buFont typeface="Arial" charset="0"/>
              <a:buNone/>
            </a:pPr>
            <a:r>
              <a:rPr lang="en-US" sz="1900" dirty="0" smtClean="0">
                <a:cs typeface="Arial" charset="0"/>
              </a:rPr>
              <a:t>                                                                                        </a:t>
            </a:r>
            <a:endParaRPr lang="it-IT" sz="1900" dirty="0" smtClean="0">
              <a:cs typeface="Arial" charset="0"/>
            </a:endParaRPr>
          </a:p>
          <a:p>
            <a:pPr eaLnBrk="1" hangingPunct="1">
              <a:buFont typeface="Arial" charset="0"/>
              <a:buNone/>
            </a:pPr>
            <a:r>
              <a:rPr lang="en-US" sz="1900" dirty="0" smtClean="0">
                <a:cs typeface="Arial" charset="0"/>
              </a:rPr>
              <a:t>F. 25% chance to win $250 and 75% chance to lose $750</a:t>
            </a:r>
            <a:endParaRPr lang="it-IT" sz="1900" dirty="0" smtClean="0"/>
          </a:p>
          <a:p>
            <a:pPr eaLnBrk="1" hangingPunct="1">
              <a:buFont typeface="Arial" charset="0"/>
              <a:buNone/>
            </a:pPr>
            <a:endParaRPr lang="it-IT" sz="1600" dirty="0" smtClean="0">
              <a:latin typeface="Arial" charset="0"/>
              <a:cs typeface="Arial" charset="0"/>
            </a:endParaRPr>
          </a:p>
        </p:txBody>
      </p:sp>
      <p:sp>
        <p:nvSpPr>
          <p:cNvPr id="4403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768521-0F1F-46A0-910A-2EDE90CF34FF}" type="slidenum">
              <a:rPr lang="it-IT" smtClean="0"/>
              <a:pPr/>
              <a:t>6</a:t>
            </a:fld>
            <a:endParaRPr lang="it-IT"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contenuto 5"/>
          <p:cNvSpPr>
            <a:spLocks noGrp="1"/>
          </p:cNvSpPr>
          <p:nvPr>
            <p:ph idx="1"/>
          </p:nvPr>
        </p:nvSpPr>
        <p:spPr>
          <a:xfrm>
            <a:off x="467544" y="332656"/>
            <a:ext cx="8229600" cy="6120680"/>
          </a:xfrm>
        </p:spPr>
        <p:txBody>
          <a:bodyPr>
            <a:normAutofit fontScale="85000" lnSpcReduction="10000"/>
          </a:bodyPr>
          <a:lstStyle/>
          <a:p>
            <a:pPr algn="ctr" eaLnBrk="1" hangingPunct="1">
              <a:buFont typeface="Arial" charset="0"/>
              <a:buNone/>
            </a:pPr>
            <a:r>
              <a:rPr lang="en-US" sz="1900" b="1" dirty="0" smtClean="0">
                <a:cs typeface="Arial" charset="0"/>
              </a:rPr>
              <a:t>Experiment 2 </a:t>
            </a:r>
          </a:p>
          <a:p>
            <a:pPr algn="ctr" eaLnBrk="1" hangingPunct="1">
              <a:buFont typeface="Arial" charset="0"/>
              <a:buNone/>
            </a:pPr>
            <a:r>
              <a:rPr lang="en-US" sz="1900" dirty="0" smtClean="0">
                <a:cs typeface="Arial" charset="0"/>
              </a:rPr>
              <a:t>(loss aversion)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Imagine that you face the following pair of concurrent decisions. First examine both decisions; then indicate the options you prefer: </a:t>
            </a:r>
            <a:endParaRPr lang="it-IT" sz="1900" dirty="0" smtClean="0">
              <a:cs typeface="Arial" charset="0"/>
            </a:endParaRPr>
          </a:p>
          <a:p>
            <a:pPr eaLnBrk="1" hangingPunct="1">
              <a:buFont typeface="Arial" charset="0"/>
              <a:buNone/>
            </a:pPr>
            <a:r>
              <a:rPr lang="en-US" sz="1900" dirty="0" smtClean="0">
                <a:cs typeface="Arial" charset="0"/>
              </a:rPr>
              <a:t>Decision (</a:t>
            </a:r>
            <a:r>
              <a:rPr lang="en-US" sz="1900" dirty="0" err="1" smtClean="0">
                <a:cs typeface="Arial" charset="0"/>
              </a:rPr>
              <a:t>i</a:t>
            </a:r>
            <a:r>
              <a:rPr lang="en-US" sz="1900" dirty="0" smtClean="0">
                <a:cs typeface="Arial" charset="0"/>
              </a:rPr>
              <a:t>). Choose between </a:t>
            </a:r>
            <a:endParaRPr lang="it-IT" sz="1900" dirty="0" smtClean="0">
              <a:cs typeface="Arial" charset="0"/>
            </a:endParaRPr>
          </a:p>
          <a:p>
            <a:pPr eaLnBrk="1" hangingPunct="1">
              <a:buFont typeface="Arial" charset="0"/>
              <a:buNone/>
            </a:pPr>
            <a:r>
              <a:rPr lang="en-US" sz="1900" dirty="0" smtClean="0">
                <a:cs typeface="Arial" charset="0"/>
              </a:rPr>
              <a:t>A. Sure gain of $240 </a:t>
            </a:r>
            <a:r>
              <a:rPr lang="en-US" sz="1900" dirty="0" smtClean="0">
                <a:solidFill>
                  <a:srgbClr val="FF0000"/>
                </a:solidFill>
                <a:cs typeface="Arial" charset="0"/>
              </a:rPr>
              <a:t>[84%]</a:t>
            </a:r>
            <a:r>
              <a:rPr lang="en-US" sz="1900" dirty="0" smtClean="0">
                <a:cs typeface="Arial" charset="0"/>
              </a:rPr>
              <a:t> 				EV    +240</a:t>
            </a:r>
            <a:endParaRPr lang="it-IT" sz="1900" dirty="0" smtClean="0">
              <a:cs typeface="Arial" charset="0"/>
            </a:endParaRPr>
          </a:p>
          <a:p>
            <a:pPr eaLnBrk="1" hangingPunct="1">
              <a:buFont typeface="Arial" charset="0"/>
              <a:buNone/>
            </a:pPr>
            <a:r>
              <a:rPr lang="en-US" sz="1900" dirty="0" smtClean="0">
                <a:cs typeface="Arial" charset="0"/>
              </a:rPr>
              <a:t>B. 25% chance to gain $1,000 and 75% chance to lose nothing [16%]	                                                                             EV    +250</a:t>
            </a:r>
            <a:endParaRPr lang="it-IT" sz="1900" dirty="0" smtClean="0">
              <a:cs typeface="Arial" charset="0"/>
            </a:endParaRPr>
          </a:p>
          <a:p>
            <a:pPr eaLnBrk="1" hangingPunct="1">
              <a:buFont typeface="Arial" charset="0"/>
              <a:buNone/>
            </a:pPr>
            <a:r>
              <a:rPr lang="en-US" sz="1900" dirty="0" smtClean="0">
                <a:cs typeface="Arial" charset="0"/>
              </a:rPr>
              <a:t>Decision (ii). Choose between </a:t>
            </a:r>
            <a:endParaRPr lang="it-IT" sz="1900" dirty="0" smtClean="0">
              <a:cs typeface="Arial" charset="0"/>
            </a:endParaRPr>
          </a:p>
          <a:p>
            <a:pPr eaLnBrk="1" hangingPunct="1">
              <a:buFont typeface="Arial" charset="0"/>
              <a:buNone/>
            </a:pPr>
            <a:r>
              <a:rPr lang="en-US" sz="1900" dirty="0" smtClean="0">
                <a:cs typeface="Arial" charset="0"/>
              </a:rPr>
              <a:t>C. A sure loss of $750 </a:t>
            </a:r>
            <a:r>
              <a:rPr lang="en-US" sz="1900" dirty="0" smtClean="0">
                <a:solidFill>
                  <a:srgbClr val="FF0000"/>
                </a:solidFill>
                <a:cs typeface="Arial" charset="0"/>
              </a:rPr>
              <a:t>[13%]</a:t>
            </a:r>
            <a:r>
              <a:rPr lang="en-US" sz="1900" dirty="0" smtClean="0">
                <a:cs typeface="Arial" charset="0"/>
              </a:rPr>
              <a:t>				EV    -750</a:t>
            </a:r>
            <a:endParaRPr lang="it-IT" sz="1900" dirty="0" smtClean="0">
              <a:cs typeface="Arial" charset="0"/>
            </a:endParaRPr>
          </a:p>
          <a:p>
            <a:pPr eaLnBrk="1" hangingPunct="1">
              <a:buFont typeface="Arial" charset="0"/>
              <a:buNone/>
            </a:pPr>
            <a:r>
              <a:rPr lang="en-US" sz="1900" dirty="0" smtClean="0">
                <a:cs typeface="Arial" charset="0"/>
              </a:rPr>
              <a:t>D. 75% chance to lose $1,000 and 25% chance to lose nothing [87%]                   	                                                                             EV    -750 </a:t>
            </a:r>
          </a:p>
          <a:p>
            <a:pPr eaLnBrk="1" hangingPunct="1">
              <a:buFont typeface="Arial" charset="0"/>
              <a:buNone/>
            </a:pPr>
            <a:endParaRPr lang="en-US" sz="1900" dirty="0" smtClean="0">
              <a:cs typeface="Arial" charset="0"/>
            </a:endParaRPr>
          </a:p>
          <a:p>
            <a:pPr algn="ctr" eaLnBrk="1" hangingPunct="1">
              <a:buFont typeface="Arial" charset="0"/>
              <a:buNone/>
            </a:pPr>
            <a:r>
              <a:rPr lang="en-US" sz="1900" b="1" dirty="0" smtClean="0">
                <a:cs typeface="Arial" charset="0"/>
              </a:rPr>
              <a:t>Experiment 3</a:t>
            </a:r>
          </a:p>
          <a:p>
            <a:pPr algn="ctr" eaLnBrk="1" hangingPunct="1">
              <a:buFont typeface="Arial" charset="0"/>
              <a:buNone/>
            </a:pPr>
            <a:r>
              <a:rPr lang="en-US" sz="1900" dirty="0" smtClean="0">
                <a:cs typeface="Arial" charset="0"/>
              </a:rPr>
              <a:t> (mental accounting) </a:t>
            </a:r>
          </a:p>
          <a:p>
            <a:pPr algn="ctr" eaLnBrk="1" hangingPunct="1">
              <a:buFont typeface="Arial" charset="0"/>
              <a:buNone/>
            </a:pPr>
            <a:endParaRPr lang="en-US" sz="1900" dirty="0" smtClean="0">
              <a:cs typeface="Arial" charset="0"/>
            </a:endParaRPr>
          </a:p>
          <a:p>
            <a:pPr eaLnBrk="1" hangingPunct="1">
              <a:buFont typeface="Arial" charset="0"/>
              <a:buNone/>
            </a:pPr>
            <a:r>
              <a:rPr lang="en-US" sz="1900" dirty="0" smtClean="0">
                <a:cs typeface="Arial" charset="0"/>
              </a:rPr>
              <a:t>Choose between </a:t>
            </a:r>
            <a:endParaRPr lang="it-IT" sz="1900" dirty="0" smtClean="0">
              <a:cs typeface="Arial" charset="0"/>
            </a:endParaRPr>
          </a:p>
          <a:p>
            <a:pPr eaLnBrk="1" hangingPunct="1">
              <a:buFont typeface="Arial" charset="0"/>
              <a:buNone/>
            </a:pPr>
            <a:r>
              <a:rPr lang="en-US" sz="1900" dirty="0" smtClean="0">
                <a:cs typeface="Arial" charset="0"/>
              </a:rPr>
              <a:t>E. 25% chance to win $240 and 75% chance to lose $760 </a:t>
            </a:r>
            <a:r>
              <a:rPr lang="en-US" sz="1900" dirty="0" smtClean="0">
                <a:solidFill>
                  <a:srgbClr val="FF0000"/>
                </a:solidFill>
                <a:cs typeface="Arial" charset="0"/>
              </a:rPr>
              <a:t>[0%]</a:t>
            </a:r>
            <a:r>
              <a:rPr lang="en-US" sz="1900" dirty="0" smtClean="0">
                <a:cs typeface="Arial" charset="0"/>
              </a:rPr>
              <a:t>	 </a:t>
            </a:r>
          </a:p>
          <a:p>
            <a:pPr eaLnBrk="1" hangingPunct="1">
              <a:buFont typeface="Arial" charset="0"/>
              <a:buNone/>
            </a:pPr>
            <a:r>
              <a:rPr lang="en-US" sz="1900" dirty="0" smtClean="0">
                <a:cs typeface="Arial" charset="0"/>
              </a:rPr>
              <a:t>                                                                                        EV   -510</a:t>
            </a:r>
            <a:endParaRPr lang="it-IT" sz="1900" dirty="0" smtClean="0">
              <a:cs typeface="Arial" charset="0"/>
            </a:endParaRPr>
          </a:p>
          <a:p>
            <a:pPr eaLnBrk="1" hangingPunct="1">
              <a:buFont typeface="Arial" charset="0"/>
              <a:buNone/>
            </a:pPr>
            <a:r>
              <a:rPr lang="en-US" sz="1900" dirty="0" smtClean="0">
                <a:cs typeface="Arial" charset="0"/>
              </a:rPr>
              <a:t>F. 25% chance to win $250 and 75% chance to lose $750 </a:t>
            </a:r>
            <a:r>
              <a:rPr lang="en-US" sz="1900" dirty="0" smtClean="0">
                <a:solidFill>
                  <a:srgbClr val="FF0000"/>
                </a:solidFill>
                <a:cs typeface="Arial" charset="0"/>
              </a:rPr>
              <a:t>[100%]</a:t>
            </a:r>
            <a:r>
              <a:rPr lang="en-US" sz="1900" dirty="0" smtClean="0">
                <a:cs typeface="Arial" charset="0"/>
              </a:rPr>
              <a:t>	 </a:t>
            </a:r>
          </a:p>
          <a:p>
            <a:pPr eaLnBrk="1" hangingPunct="1">
              <a:buFont typeface="Arial" charset="0"/>
              <a:buNone/>
            </a:pPr>
            <a:r>
              <a:rPr lang="en-US" sz="1900" dirty="0" smtClean="0">
                <a:cs typeface="Arial" charset="0"/>
              </a:rPr>
              <a:t>                                                                                        EV   -500</a:t>
            </a:r>
            <a:endParaRPr lang="it-IT" sz="1900" dirty="0" smtClean="0">
              <a:cs typeface="Arial" charset="0"/>
            </a:endParaRPr>
          </a:p>
          <a:p>
            <a:pPr eaLnBrk="1" hangingPunct="1">
              <a:buFont typeface="Arial" charset="0"/>
              <a:buNone/>
            </a:pPr>
            <a:r>
              <a:rPr lang="en-US" sz="1900" dirty="0" smtClean="0">
                <a:cs typeface="Arial" charset="0"/>
              </a:rPr>
              <a:t>                                       But E = A&amp;D and F = B&amp;C </a:t>
            </a:r>
            <a:endParaRPr lang="it-IT" sz="1900" dirty="0" smtClean="0"/>
          </a:p>
          <a:p>
            <a:pPr eaLnBrk="1" hangingPunct="1">
              <a:buFont typeface="Arial" charset="0"/>
              <a:buNone/>
            </a:pPr>
            <a:endParaRPr lang="it-IT" sz="1600" dirty="0" smtClean="0">
              <a:latin typeface="Arial" charset="0"/>
              <a:cs typeface="Arial" charset="0"/>
            </a:endParaRPr>
          </a:p>
        </p:txBody>
      </p:sp>
      <p:sp>
        <p:nvSpPr>
          <p:cNvPr id="44035"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768521-0F1F-46A0-910A-2EDE90CF34FF}" type="slidenum">
              <a:rPr lang="it-IT" smtClean="0"/>
              <a:pPr/>
              <a:t>7</a:t>
            </a:fld>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egnaposto contenuto 5"/>
          <p:cNvSpPr>
            <a:spLocks noGrp="1"/>
          </p:cNvSpPr>
          <p:nvPr>
            <p:ph idx="1"/>
          </p:nvPr>
        </p:nvSpPr>
        <p:spPr>
          <a:xfrm>
            <a:off x="214313" y="357188"/>
            <a:ext cx="8929687" cy="5768975"/>
          </a:xfrm>
        </p:spPr>
        <p:txBody>
          <a:bodyPr/>
          <a:lstStyle/>
          <a:p>
            <a:pPr eaLnBrk="1" hangingPunct="1">
              <a:buFont typeface="Arial" charset="0"/>
              <a:buNone/>
            </a:pPr>
            <a:r>
              <a:rPr lang="en-US" sz="1600" dirty="0" smtClean="0">
                <a:latin typeface="Arial" charset="0"/>
                <a:cs typeface="Arial" charset="0"/>
              </a:rPr>
              <a:t>	 </a:t>
            </a:r>
            <a:endParaRPr lang="it-IT" sz="1600" dirty="0" smtClean="0">
              <a:latin typeface="Arial" charset="0"/>
              <a:cs typeface="Arial" charset="0"/>
            </a:endParaRPr>
          </a:p>
          <a:p>
            <a:pPr algn="ctr" eaLnBrk="1" hangingPunct="1">
              <a:buFont typeface="Arial" charset="0"/>
              <a:buNone/>
            </a:pPr>
            <a:r>
              <a:rPr lang="en-US" sz="2000" b="1" cap="all" dirty="0" smtClean="0">
                <a:cs typeface="Arial" charset="0"/>
              </a:rPr>
              <a:t>CONSTRUCTIVE REACTIONS</a:t>
            </a:r>
          </a:p>
          <a:p>
            <a:pPr algn="ctr" eaLnBrk="1" hangingPunct="1">
              <a:buFont typeface="Arial" charset="0"/>
              <a:buNone/>
            </a:pPr>
            <a:endParaRPr lang="en-US" sz="2000" b="1" cap="all" dirty="0" smtClean="0">
              <a:cs typeface="Arial" charset="0"/>
            </a:endParaRPr>
          </a:p>
          <a:p>
            <a:pPr algn="ctr" eaLnBrk="1" hangingPunct="1">
              <a:buFont typeface="Arial" charset="0"/>
              <a:buNone/>
            </a:pPr>
            <a:endParaRPr lang="en-US" sz="2000" b="1" cap="all" dirty="0" smtClean="0">
              <a:cs typeface="Arial" charset="0"/>
            </a:endParaRPr>
          </a:p>
          <a:p>
            <a:pPr algn="ctr" eaLnBrk="1" hangingPunct="1">
              <a:buFont typeface="Arial" charset="0"/>
              <a:buNone/>
            </a:pPr>
            <a:endParaRPr lang="en-US" sz="1600" dirty="0" smtClean="0">
              <a:latin typeface="Arial" charset="0"/>
              <a:cs typeface="Arial" charset="0"/>
            </a:endParaRPr>
          </a:p>
          <a:p>
            <a:pPr eaLnBrk="1" hangingPunct="1">
              <a:buFont typeface="Arial" charset="0"/>
              <a:buNone/>
            </a:pPr>
            <a:r>
              <a:rPr lang="en-US" sz="1600" dirty="0" smtClean="0"/>
              <a:t> </a:t>
            </a:r>
            <a:endParaRPr lang="it-IT" sz="1600" dirty="0" smtClean="0"/>
          </a:p>
          <a:p>
            <a:pPr eaLnBrk="1" hangingPunct="1">
              <a:buFont typeface="Arial" charset="0"/>
              <a:buNone/>
            </a:pPr>
            <a:r>
              <a:rPr lang="en-US" sz="1600" dirty="0" smtClean="0"/>
              <a:t/>
            </a:r>
            <a:br>
              <a:rPr lang="en-US" sz="1600" dirty="0" smtClean="0"/>
            </a:br>
            <a:endParaRPr lang="it-IT" sz="1600" dirty="0" smtClean="0">
              <a:latin typeface="Arial" charset="0"/>
              <a:cs typeface="Arial" charset="0"/>
            </a:endParaRPr>
          </a:p>
          <a:p>
            <a:pPr eaLnBrk="1" hangingPunct="1">
              <a:buFont typeface="Arial" charset="0"/>
              <a:buNone/>
            </a:pPr>
            <a:endParaRPr lang="it-IT" sz="1600" dirty="0" smtClean="0">
              <a:latin typeface="Arial" charset="0"/>
              <a:cs typeface="Arial" charset="0"/>
            </a:endParaRPr>
          </a:p>
        </p:txBody>
      </p:sp>
      <p:sp>
        <p:nvSpPr>
          <p:cNvPr id="2052"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20F57D-B10C-41E9-B370-24B7278AC06A}" type="slidenum">
              <a:rPr lang="it-IT" smtClean="0"/>
              <a:pPr/>
              <a:t>8</a:t>
            </a:fld>
            <a:endParaRPr lang="it-IT" smtClean="0"/>
          </a:p>
        </p:txBody>
      </p:sp>
      <p:graphicFrame>
        <p:nvGraphicFramePr>
          <p:cNvPr id="2050" name="Object 3"/>
          <p:cNvGraphicFramePr>
            <a:graphicFrameLocks noChangeAspect="1"/>
          </p:cNvGraphicFramePr>
          <p:nvPr/>
        </p:nvGraphicFramePr>
        <p:xfrm>
          <a:off x="322263" y="1557338"/>
          <a:ext cx="8620125" cy="3859212"/>
        </p:xfrm>
        <a:graphic>
          <a:graphicData uri="http://schemas.openxmlformats.org/presentationml/2006/ole">
            <p:oleObj spid="_x0000_s1026" name="Document" r:id="rId3" imgW="6454517" imgH="2886856" progId="Word.Document.12">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egnaposto contenuto 5"/>
          <p:cNvSpPr>
            <a:spLocks noGrp="1"/>
          </p:cNvSpPr>
          <p:nvPr>
            <p:ph idx="1"/>
          </p:nvPr>
        </p:nvSpPr>
        <p:spPr>
          <a:xfrm>
            <a:off x="457200" y="357188"/>
            <a:ext cx="8229600" cy="5768975"/>
          </a:xfrm>
        </p:spPr>
        <p:txBody>
          <a:bodyPr>
            <a:noAutofit/>
          </a:bodyPr>
          <a:lstStyle/>
          <a:p>
            <a:pPr marL="365760" indent="-256032" algn="ctr" eaLnBrk="1" fontAlgn="auto" hangingPunct="1">
              <a:spcAft>
                <a:spcPts val="0"/>
              </a:spcAft>
              <a:buFont typeface="Arial" charset="0"/>
              <a:buNone/>
              <a:defRPr/>
            </a:pPr>
            <a:r>
              <a:rPr lang="en-US" sz="2000" b="1" dirty="0" smtClean="0">
                <a:cs typeface="Arial" charset="0"/>
              </a:rPr>
              <a:t>PROSPECT THEORY</a:t>
            </a:r>
            <a:endParaRPr lang="it-IT" sz="20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Experimental evidence</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 people perceive the outcome of a monetary prospect in terms of the variations (positive or negative) related to a non-constant reference level (usually the </a:t>
            </a:r>
            <a:r>
              <a:rPr lang="en-US" sz="1600" i="1" dirty="0" smtClean="0">
                <a:cs typeface="Arial" charset="0"/>
              </a:rPr>
              <a:t>status quo</a:t>
            </a:r>
            <a:r>
              <a:rPr lang="en-US" sz="1600" dirty="0" smtClean="0">
                <a:cs typeface="Arial" charset="0"/>
              </a:rPr>
              <a:t>) rather than in terms of absolute levels of wealth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b) people appear to be more adverse to losses, relatively to their reference level, than how they are attracted by the winning of the same value. The disutility of the monetary loss </a:t>
            </a:r>
            <a:r>
              <a:rPr lang="en-US" sz="1600" i="1" dirty="0" smtClean="0">
                <a:cs typeface="Arial" charset="0"/>
              </a:rPr>
              <a:t>x </a:t>
            </a:r>
            <a:r>
              <a:rPr lang="en-US" sz="1600" dirty="0" smtClean="0">
                <a:cs typeface="Arial" charset="0"/>
              </a:rPr>
              <a:t>is lower than the utility of winning the same amount </a:t>
            </a:r>
            <a:r>
              <a:rPr lang="en-US" sz="1600" i="1" dirty="0" smtClean="0">
                <a:cs typeface="Arial" charset="0"/>
              </a:rPr>
              <a:t>x</a:t>
            </a:r>
            <a:r>
              <a:rPr lang="en-US" sz="1600" dirty="0" smtClean="0">
                <a:cs typeface="Arial" charset="0"/>
              </a:rPr>
              <a:t>. Consequently, reaction to losses is stronger than the reaction to winnings.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Prospect Theory postulates the existence of two functions </a:t>
            </a:r>
          </a:p>
          <a:p>
            <a:pPr marL="365760" indent="-256032" eaLnBrk="1" fontAlgn="auto" hangingPunct="1">
              <a:spcAft>
                <a:spcPts val="0"/>
              </a:spcAft>
              <a:buFontTx/>
              <a:buChar char="-"/>
              <a:defRPr/>
            </a:pPr>
            <a:r>
              <a:rPr lang="en-US" sz="1600" dirty="0" smtClean="0">
                <a:cs typeface="Arial" charset="0"/>
              </a:rPr>
              <a:t>the value function </a:t>
            </a:r>
            <a:r>
              <a:rPr lang="en-US" sz="1600" i="1" dirty="0" smtClean="0">
                <a:cs typeface="Arial" charset="0"/>
              </a:rPr>
              <a:t>v</a:t>
            </a:r>
            <a:r>
              <a:rPr lang="en-US" sz="1600" dirty="0" smtClean="0">
                <a:cs typeface="Arial" charset="0"/>
              </a:rPr>
              <a:t> </a:t>
            </a:r>
          </a:p>
          <a:p>
            <a:pPr marL="365760" indent="-256032" eaLnBrk="1" fontAlgn="auto" hangingPunct="1">
              <a:spcAft>
                <a:spcPts val="0"/>
              </a:spcAft>
              <a:buFontTx/>
              <a:buChar char="-"/>
              <a:defRPr/>
            </a:pPr>
            <a:r>
              <a:rPr lang="en-US" sz="1600" dirty="0" smtClean="0">
                <a:cs typeface="Arial" charset="0"/>
              </a:rPr>
              <a:t>the weight function (or decisions weights) </a:t>
            </a:r>
            <a:r>
              <a:rPr lang="en-US" sz="1600" i="1" dirty="0" smtClean="0">
                <a:cs typeface="Arial" charset="0"/>
              </a:rPr>
              <a:t>p - </a:t>
            </a:r>
            <a:r>
              <a:rPr lang="en-US" sz="1600" dirty="0" smtClean="0">
                <a:cs typeface="Arial" charset="0"/>
              </a:rPr>
              <a:t> such as the decision maker strictly prefers </a:t>
            </a:r>
            <a:r>
              <a:rPr lang="en-US" sz="1600" i="1" dirty="0" smtClean="0">
                <a:cs typeface="Arial" charset="0"/>
              </a:rPr>
              <a:t>X </a:t>
            </a:r>
            <a:r>
              <a:rPr lang="en-US" sz="1600" dirty="0" smtClean="0">
                <a:cs typeface="Arial" charset="0"/>
              </a:rPr>
              <a:t>a </a:t>
            </a:r>
            <a:r>
              <a:rPr lang="en-US" sz="1600" i="1" dirty="0" smtClean="0">
                <a:cs typeface="Arial" charset="0"/>
              </a:rPr>
              <a:t>Y </a:t>
            </a:r>
            <a:r>
              <a:rPr lang="en-US" sz="1600" dirty="0" err="1" smtClean="0">
                <a:cs typeface="Arial" charset="0"/>
              </a:rPr>
              <a:t>iff</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where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 </a:t>
            </a:r>
            <a:r>
              <a:rPr lang="en-US" sz="1600" i="1" dirty="0" smtClean="0">
                <a:cs typeface="Arial" charset="0"/>
              </a:rPr>
              <a:t>x</a:t>
            </a:r>
            <a:r>
              <a:rPr lang="en-US" sz="1600" baseline="-25000" dirty="0" smtClean="0">
                <a:cs typeface="Arial" charset="0"/>
              </a:rPr>
              <a:t>0</a:t>
            </a:r>
            <a:r>
              <a:rPr lang="en-US" sz="1600" dirty="0" smtClean="0">
                <a:cs typeface="Arial" charset="0"/>
              </a:rPr>
              <a:t> is the variation associated to a prospect </a:t>
            </a:r>
            <a:r>
              <a:rPr lang="en-US" sz="1600" i="1" dirty="0" smtClean="0">
                <a:cs typeface="Arial" charset="0"/>
              </a:rPr>
              <a:t>x</a:t>
            </a:r>
            <a:r>
              <a:rPr lang="en-US" sz="1600" i="1" baseline="-25000" dirty="0" smtClean="0">
                <a:cs typeface="Arial" charset="0"/>
              </a:rPr>
              <a:t>i</a:t>
            </a:r>
            <a:r>
              <a:rPr lang="en-US" sz="1600" i="1" dirty="0" smtClean="0">
                <a:cs typeface="Arial" charset="0"/>
              </a:rPr>
              <a:t> </a:t>
            </a:r>
            <a:r>
              <a:rPr lang="en-US" sz="1600" dirty="0" smtClean="0">
                <a:cs typeface="Arial" charset="0"/>
              </a:rPr>
              <a:t>with respect to a reference point </a:t>
            </a:r>
            <a:r>
              <a:rPr lang="en-US" sz="1600" i="1" dirty="0" smtClean="0">
                <a:cs typeface="Arial" charset="0"/>
              </a:rPr>
              <a:t>x</a:t>
            </a:r>
            <a:r>
              <a:rPr lang="en-US" sz="1600" baseline="-25000" dirty="0" smtClean="0">
                <a:cs typeface="Arial" charset="0"/>
              </a:rPr>
              <a:t>0</a:t>
            </a: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r>
            <a:br>
              <a:rPr lang="en-US" sz="1600" dirty="0" smtClean="0">
                <a:cs typeface="Arial" charset="0"/>
              </a:rPr>
            </a:br>
            <a:r>
              <a:rPr lang="en-US" sz="1600" dirty="0" smtClean="0">
                <a:cs typeface="Arial" charset="0"/>
              </a:rPr>
              <a:t/>
            </a:r>
            <a:br>
              <a:rPr lang="en-US" sz="1600" dirty="0" smtClean="0">
                <a:cs typeface="Arial" charset="0"/>
              </a:rPr>
            </a:b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cs typeface="Arial" charset="0"/>
              </a:rPr>
              <a:t>	 </a:t>
            </a:r>
            <a:endParaRPr lang="it-IT" sz="1600" dirty="0" smtClean="0">
              <a:cs typeface="Arial" charset="0"/>
            </a:endParaRPr>
          </a:p>
          <a:p>
            <a:pPr marL="365760" indent="-256032" eaLnBrk="1" fontAlgn="auto" hangingPunct="1">
              <a:spcAft>
                <a:spcPts val="0"/>
              </a:spcAft>
              <a:buFont typeface="Arial" charset="0"/>
              <a:buNone/>
              <a:defRPr/>
            </a:pPr>
            <a:r>
              <a:rPr lang="en-US" sz="1600" dirty="0" smtClean="0"/>
              <a:t> </a:t>
            </a:r>
            <a:endParaRPr lang="it-IT" sz="1600" dirty="0" smtClean="0"/>
          </a:p>
        </p:txBody>
      </p:sp>
      <p:sp>
        <p:nvSpPr>
          <p:cNvPr id="3076"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BC0FA3E-8C38-4EC9-8569-11B6371D24AC}" type="slidenum">
              <a:rPr lang="it-IT" smtClean="0"/>
              <a:pPr/>
              <a:t>9</a:t>
            </a:fld>
            <a:endParaRPr lang="it-IT" smtClean="0"/>
          </a:p>
        </p:txBody>
      </p:sp>
      <p:graphicFrame>
        <p:nvGraphicFramePr>
          <p:cNvPr id="3074" name="Object 3"/>
          <p:cNvGraphicFramePr>
            <a:graphicFrameLocks noChangeAspect="1"/>
          </p:cNvGraphicFramePr>
          <p:nvPr/>
        </p:nvGraphicFramePr>
        <p:xfrm>
          <a:off x="2915816" y="4869160"/>
          <a:ext cx="4081462" cy="454025"/>
        </p:xfrm>
        <a:graphic>
          <a:graphicData uri="http://schemas.openxmlformats.org/presentationml/2006/ole">
            <p:oleObj spid="_x0000_s2050" name="Equazione" r:id="rId4" imgW="2796845" imgH="311051" progId="Equation.3">
              <p:embed/>
            </p:oleObj>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55dcb346b4bdaf308ae243581beca9fb6685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1670</TotalTime>
  <Words>331</Words>
  <Application>Microsoft Office PowerPoint</Application>
  <PresentationFormat>On-screen Show (4:3)</PresentationFormat>
  <Paragraphs>258</Paragraphs>
  <Slides>18</Slides>
  <Notes>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Concourse</vt:lpstr>
      <vt:lpstr>Document</vt:lpstr>
      <vt:lpstr>Equazione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LOSS AVERSION</vt:lpstr>
      <vt:lpstr>Slide 14</vt:lpstr>
      <vt:lpstr>Slide 15</vt:lpstr>
      <vt:lpstr>Slide 16</vt:lpstr>
      <vt:lpstr>Slide 17</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Pc3</cp:lastModifiedBy>
  <cp:revision>244</cp:revision>
  <dcterms:created xsi:type="dcterms:W3CDTF">2008-11-13T17:18:53Z</dcterms:created>
  <dcterms:modified xsi:type="dcterms:W3CDTF">2014-09-24T14:27:43Z</dcterms:modified>
</cp:coreProperties>
</file>