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6" r:id="rId2"/>
    <p:sldId id="296" r:id="rId3"/>
    <p:sldId id="301" r:id="rId4"/>
    <p:sldId id="299" r:id="rId5"/>
    <p:sldId id="302" r:id="rId6"/>
    <p:sldId id="303" r:id="rId7"/>
    <p:sldId id="297" r:id="rId8"/>
    <p:sldId id="304" r:id="rId9"/>
    <p:sldId id="306" r:id="rId10"/>
    <p:sldId id="305" r:id="rId11"/>
    <p:sldId id="307" r:id="rId12"/>
    <p:sldId id="298" r:id="rId13"/>
    <p:sldId id="308" r:id="rId14"/>
    <p:sldId id="309" r:id="rId15"/>
    <p:sldId id="310" r:id="rId16"/>
  </p:sldIdLst>
  <p:sldSz cx="9144000" cy="6858000" type="screen4x3"/>
  <p:notesSz cx="6858000" cy="9144000"/>
  <p:custDataLst>
    <p:tags r:id="rId18"/>
  </p:custDataLst>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1" autoAdjust="0"/>
    <p:restoredTop sz="86437" autoAdjust="0"/>
  </p:normalViewPr>
  <p:slideViewPr>
    <p:cSldViewPr>
      <p:cViewPr varScale="1">
        <p:scale>
          <a:sx n="67" d="100"/>
          <a:sy n="67" d="100"/>
        </p:scale>
        <p:origin x="-504" y="-108"/>
      </p:cViewPr>
      <p:guideLst>
        <p:guide orient="horz" pos="2160"/>
        <p:guide pos="2880"/>
      </p:guideLst>
    </p:cSldViewPr>
  </p:slideViewPr>
  <p:outlineViewPr>
    <p:cViewPr>
      <p:scale>
        <a:sx n="33" d="100"/>
        <a:sy n="33" d="100"/>
      </p:scale>
      <p:origin x="48" y="19596"/>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24/09/2014</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8</a:t>
            </a:fld>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24/09/2014</a:t>
            </a:fld>
            <a:endParaRPr lang="it-IT"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8" name="Footer Placeholder 7"/>
          <p:cNvSpPr>
            <a:spLocks noGrp="1"/>
          </p:cNvSpPr>
          <p:nvPr>
            <p:ph type="ftr" sz="quarter" idx="11"/>
          </p:nvPr>
        </p:nvSpPr>
        <p:spPr/>
        <p:txBody>
          <a:bodyPr/>
          <a:lstStyle>
            <a:extLst/>
          </a:lstStyle>
          <a:p>
            <a:pPr>
              <a:defRPr/>
            </a:pPr>
            <a:endParaRPr lang="it-IT" dirty="0"/>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4" name="Footer Placeholder 3"/>
          <p:cNvSpPr>
            <a:spLocks noGrp="1"/>
          </p:cNvSpPr>
          <p:nvPr>
            <p:ph type="ftr" sz="quarter" idx="11"/>
          </p:nvPr>
        </p:nvSpPr>
        <p:spPr/>
        <p:txBody>
          <a:bodyPr/>
          <a:lstStyle>
            <a:extLst/>
          </a:lstStyle>
          <a:p>
            <a:pPr>
              <a:defRPr/>
            </a:pPr>
            <a:endParaRPr lang="it-IT" dirty="0"/>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3" name="Footer Placeholder 2"/>
          <p:cNvSpPr>
            <a:spLocks noGrp="1"/>
          </p:cNvSpPr>
          <p:nvPr>
            <p:ph type="ftr" sz="quarter" idx="11"/>
          </p:nvPr>
        </p:nvSpPr>
        <p:spPr/>
        <p:txBody>
          <a:bodyPr/>
          <a:lstStyle>
            <a:extLst/>
          </a:lstStyle>
          <a:p>
            <a:pPr>
              <a:defRPr/>
            </a:pPr>
            <a:endParaRPr lang="it-IT" dirty="0"/>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24/09/2014</a:t>
            </a:fld>
            <a:endParaRPr lang="it-IT"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bsi.org/innocenti/"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2.png"/><Relationship Id="rId5" Type="http://schemas.openxmlformats.org/officeDocument/2006/relationships/hyperlink" Target="http://www.labsi.org/" TargetMode="External"/><Relationship Id="rId4" Type="http://schemas.openxmlformats.org/officeDocument/2006/relationships/hyperlink" Target="http://www.youtube.com/watch?v=HefjkqKCVpo"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952132"/>
          </a:xfrm>
        </p:spPr>
        <p:txBody>
          <a:bodyPr rtlCol="0">
            <a:normAutofit/>
          </a:bodyPr>
          <a:lstStyle/>
          <a:p>
            <a:pPr marL="0" indent="0">
              <a:lnSpc>
                <a:spcPct val="120000"/>
              </a:lnSpc>
              <a:spcBef>
                <a:spcPts val="0"/>
              </a:spcBef>
              <a:buNone/>
              <a:defRPr/>
            </a:pPr>
            <a:r>
              <a:rPr lang="en-US" sz="1300" b="1" noProof="0" dirty="0" smtClean="0">
                <a:latin typeface="Verdana" pitchFamily="34" charset="0"/>
                <a:ea typeface="Verdana" pitchFamily="34" charset="0"/>
                <a:cs typeface="Verdana" pitchFamily="34" charset="0"/>
                <a:hlinkClick r:id="rId3"/>
              </a:rPr>
              <a:t>Alessandro Innocenti </a:t>
            </a:r>
            <a:endParaRPr lang="en-US" sz="1300" b="1" noProof="0" dirty="0" smtClean="0">
              <a:latin typeface="Verdana" pitchFamily="34" charset="0"/>
              <a:ea typeface="Verdana" pitchFamily="34" charset="0"/>
              <a:cs typeface="Verdana" pitchFamily="34" charset="0"/>
            </a:endParaRPr>
          </a:p>
          <a:p>
            <a:pPr marL="0" indent="0">
              <a:lnSpc>
                <a:spcPct val="120000"/>
              </a:lnSpc>
              <a:spcBef>
                <a:spcPts val="0"/>
              </a:spcBef>
              <a:buNone/>
              <a:defRPr/>
            </a:pPr>
            <a:r>
              <a:rPr lang="it-IT" sz="1200" b="1" dirty="0" smtClean="0">
                <a:latin typeface="Verdana" pitchFamily="34" charset="0"/>
                <a:ea typeface="Verdana" pitchFamily="34" charset="0"/>
                <a:cs typeface="Verdana" pitchFamily="34" charset="0"/>
              </a:rPr>
              <a:t>Anno Accademico 2014-2015</a:t>
            </a:r>
          </a:p>
          <a:p>
            <a:pPr marL="0" indent="0">
              <a:lnSpc>
                <a:spcPct val="120000"/>
              </a:lnSpc>
              <a:spcBef>
                <a:spcPts val="0"/>
              </a:spcBef>
              <a:buNone/>
              <a:defRPr/>
            </a:pPr>
            <a:r>
              <a:rPr lang="it-IT" sz="1200" b="1" dirty="0" smtClean="0">
                <a:latin typeface="Verdana" pitchFamily="34" charset="0"/>
                <a:ea typeface="Verdana" pitchFamily="34" charset="0"/>
                <a:cs typeface="Verdana" pitchFamily="34" charset="0"/>
              </a:rPr>
              <a:t>Corso Marketing</a:t>
            </a:r>
          </a:p>
          <a:p>
            <a:pPr marL="0" indent="0">
              <a:lnSpc>
                <a:spcPct val="120000"/>
              </a:lnSpc>
              <a:spcBef>
                <a:spcPts val="0"/>
              </a:spcBef>
              <a:buNone/>
              <a:defRPr/>
            </a:pPr>
            <a:endParaRPr lang="en-US" sz="1600" b="1" cap="all" noProof="0" dirty="0" smtClean="0"/>
          </a:p>
          <a:p>
            <a:pPr algn="ctr">
              <a:buNone/>
            </a:pPr>
            <a:endParaRPr lang="en-US" sz="1600" b="1" cap="all" noProof="0" dirty="0" smtClean="0"/>
          </a:p>
          <a:p>
            <a:pPr algn="ctr">
              <a:buNone/>
            </a:pPr>
            <a:r>
              <a:rPr lang="en-US" sz="2000" b="1" cap="all" noProof="0" dirty="0" smtClean="0">
                <a:latin typeface="+mj-lt"/>
              </a:rPr>
              <a:t>Lecture </a:t>
            </a:r>
            <a:r>
              <a:rPr lang="en-US" sz="2000" b="1" cap="all" noProof="0" dirty="0" smtClean="0">
                <a:latin typeface="+mj-lt"/>
              </a:rPr>
              <a:t>5 heuristics </a:t>
            </a:r>
            <a:r>
              <a:rPr lang="en-US" sz="2000" b="1" cap="all" noProof="0" dirty="0" smtClean="0">
                <a:latin typeface="+mj-lt"/>
              </a:rPr>
              <a:t>and biases</a:t>
            </a:r>
          </a:p>
          <a:p>
            <a:pPr algn="ctr">
              <a:buNone/>
            </a:pPr>
            <a:endParaRPr lang="en-US" sz="1600" noProof="0" dirty="0" smtClean="0"/>
          </a:p>
          <a:p>
            <a:pPr>
              <a:buNone/>
            </a:pPr>
            <a:r>
              <a:rPr lang="en-US" sz="1600" b="1" dirty="0" smtClean="0"/>
              <a:t>Aim</a:t>
            </a:r>
            <a:r>
              <a:rPr lang="en-US" sz="1600" dirty="0" smtClean="0"/>
              <a:t>: To illustrate some heuristics and biases affecting economic decision-making.</a:t>
            </a:r>
            <a:endParaRPr lang="it-IT" sz="1600" dirty="0" smtClean="0"/>
          </a:p>
          <a:p>
            <a:pPr>
              <a:buNone/>
            </a:pPr>
            <a:r>
              <a:rPr lang="en-US" sz="1600" b="1" dirty="0" smtClean="0"/>
              <a:t>Outline</a:t>
            </a:r>
            <a:r>
              <a:rPr lang="en-US" sz="1600" dirty="0" smtClean="0"/>
              <a:t>: Anchoring. Availability. Representativeness.</a:t>
            </a:r>
            <a:endParaRPr lang="it-IT" sz="1600" dirty="0" smtClean="0"/>
          </a:p>
          <a:p>
            <a:pPr>
              <a:buNone/>
            </a:pPr>
            <a:r>
              <a:rPr lang="en-US" sz="1600" b="1" dirty="0" smtClean="0"/>
              <a:t>Readings</a:t>
            </a:r>
            <a:r>
              <a:rPr lang="en-US" sz="1600" dirty="0" smtClean="0"/>
              <a:t>:</a:t>
            </a:r>
            <a:endParaRPr lang="it-IT" sz="1600" dirty="0" smtClean="0"/>
          </a:p>
          <a:p>
            <a:pPr>
              <a:buNone/>
            </a:pPr>
            <a:r>
              <a:rPr lang="en-US" sz="1600" dirty="0" err="1" smtClean="0"/>
              <a:t>Kahneman</a:t>
            </a:r>
            <a:r>
              <a:rPr lang="en-US" sz="1600" dirty="0" smtClean="0"/>
              <a:t>, D. (2011) </a:t>
            </a:r>
            <a:r>
              <a:rPr lang="en-US" sz="1600" i="1" dirty="0" smtClean="0"/>
              <a:t>Thinking, Fast and Slow, </a:t>
            </a:r>
            <a:r>
              <a:rPr lang="en-US" sz="1600" dirty="0" smtClean="0"/>
              <a:t>Farrar, Straus and Giroux, New York, </a:t>
            </a:r>
            <a:r>
              <a:rPr lang="en-US" sz="1600" dirty="0" err="1" smtClean="0"/>
              <a:t>chapt</a:t>
            </a:r>
            <a:r>
              <a:rPr lang="en-US" sz="1600" dirty="0" smtClean="0"/>
              <a:t>. 11-12-14-15.</a:t>
            </a:r>
            <a:endParaRPr lang="it-IT" sz="1600" dirty="0" smtClean="0"/>
          </a:p>
          <a:p>
            <a:pPr>
              <a:buNone/>
            </a:pPr>
            <a:r>
              <a:rPr lang="en-US" sz="1600" dirty="0" err="1" smtClean="0"/>
              <a:t>Tversky</a:t>
            </a:r>
            <a:r>
              <a:rPr lang="en-US" sz="1600" dirty="0" smtClean="0"/>
              <a:t>, A. and D. </a:t>
            </a:r>
            <a:r>
              <a:rPr lang="en-US" sz="1600" dirty="0" err="1" smtClean="0"/>
              <a:t>Kahneman</a:t>
            </a:r>
            <a:r>
              <a:rPr lang="en-US" sz="1600" dirty="0" smtClean="0"/>
              <a:t> (1974), “Judgment under Uncertainty: Heuristics and Biases,” </a:t>
            </a:r>
            <a:r>
              <a:rPr lang="en-US" sz="1600" i="1" dirty="0" smtClean="0"/>
              <a:t>Science</a:t>
            </a:r>
            <a:r>
              <a:rPr lang="en-US" sz="1600" dirty="0" smtClean="0"/>
              <a:t>, 185, 1124-1131.</a:t>
            </a:r>
            <a:endParaRPr lang="it-IT" sz="1600" dirty="0" smtClean="0"/>
          </a:p>
          <a:p>
            <a:pPr>
              <a:buNone/>
            </a:pPr>
            <a:r>
              <a:rPr lang="en-US" sz="1600" b="1" dirty="0" smtClean="0"/>
              <a:t>Blogs, Videos and Websites </a:t>
            </a:r>
          </a:p>
          <a:p>
            <a:pPr>
              <a:buNone/>
            </a:pPr>
            <a:r>
              <a:rPr lang="it-IT" sz="1600" dirty="0" err="1" smtClean="0"/>
              <a:t>Anchoring</a:t>
            </a:r>
            <a:r>
              <a:rPr lang="it-IT" sz="1600" dirty="0" smtClean="0"/>
              <a:t>, </a:t>
            </a:r>
            <a:r>
              <a:rPr lang="it-IT" sz="1600" dirty="0" err="1" smtClean="0"/>
              <a:t>with</a:t>
            </a:r>
            <a:r>
              <a:rPr lang="it-IT" sz="1600" dirty="0" smtClean="0"/>
              <a:t> Daniel </a:t>
            </a:r>
            <a:r>
              <a:rPr lang="it-IT" sz="1600" dirty="0" err="1" smtClean="0"/>
              <a:t>Kahneman</a:t>
            </a:r>
            <a:r>
              <a:rPr lang="it-IT" sz="1600" dirty="0" smtClean="0"/>
              <a:t> </a:t>
            </a:r>
          </a:p>
          <a:p>
            <a:pPr>
              <a:buNone/>
            </a:pPr>
            <a:r>
              <a:rPr lang="it-IT" sz="1600" dirty="0" smtClean="0">
                <a:hlinkClick r:id="rId4"/>
              </a:rPr>
              <a:t>http://www.youtube.com/</a:t>
            </a:r>
            <a:r>
              <a:rPr lang="it-IT" sz="1600" dirty="0" err="1" smtClean="0">
                <a:hlinkClick r:id="rId4"/>
              </a:rPr>
              <a:t>watch</a:t>
            </a:r>
            <a:r>
              <a:rPr lang="it-IT" sz="1600" dirty="0" smtClean="0">
                <a:hlinkClick r:id="rId4"/>
              </a:rPr>
              <a:t>?</a:t>
            </a:r>
            <a:r>
              <a:rPr lang="it-IT" sz="1600" dirty="0" err="1" smtClean="0">
                <a:hlinkClick r:id="rId4"/>
              </a:rPr>
              <a:t>v=HefjkqKCVpo</a:t>
            </a:r>
            <a:r>
              <a:rPr lang="it-IT" sz="1600" dirty="0" smtClean="0"/>
              <a:t> (1:50)</a:t>
            </a:r>
            <a:endParaRPr lang="it-IT" sz="1600" dirty="0"/>
          </a:p>
        </p:txBody>
      </p:sp>
      <p:sp>
        <p:nvSpPr>
          <p:cNvPr id="174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dirty="0" smtClean="0"/>
          </a:p>
        </p:txBody>
      </p:sp>
      <p:pic>
        <p:nvPicPr>
          <p:cNvPr id="4" name="Picture 3" descr="labsilogo.png">
            <a:hlinkClick r:id="rId5"/>
          </p:cNvPr>
          <p:cNvPicPr>
            <a:picLocks noChangeAspect="1"/>
          </p:cNvPicPr>
          <p:nvPr/>
        </p:nvPicPr>
        <p:blipFill>
          <a:blip r:embed="rId6" cstate="print"/>
          <a:stretch>
            <a:fillRect/>
          </a:stretch>
        </p:blipFill>
        <p:spPr>
          <a:xfrm>
            <a:off x="6944788" y="332656"/>
            <a:ext cx="1700037" cy="792088"/>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552728"/>
          </a:xfrm>
        </p:spPr>
        <p:txBody>
          <a:bodyPr>
            <a:normAutofit lnSpcReduction="10000"/>
          </a:bodyPr>
          <a:lstStyle/>
          <a:p>
            <a:pPr marL="0" lvl="0" algn="ctr">
              <a:buNone/>
            </a:pPr>
            <a:r>
              <a:rPr lang="en-US" sz="2400" b="1" cap="all" dirty="0" smtClean="0"/>
              <a:t>The Availability cascade</a:t>
            </a:r>
          </a:p>
          <a:p>
            <a:pPr marL="0" lvl="0" algn="ctr">
              <a:buNone/>
            </a:pPr>
            <a:r>
              <a:rPr lang="en-US" sz="1900" cap="all" dirty="0" err="1" smtClean="0"/>
              <a:t>Thaler</a:t>
            </a:r>
            <a:r>
              <a:rPr lang="en-US" sz="1900" cap="all" dirty="0" smtClean="0"/>
              <a:t> and </a:t>
            </a:r>
            <a:r>
              <a:rPr lang="en-US" sz="1900" cap="all" dirty="0" err="1" smtClean="0"/>
              <a:t>Sunstein</a:t>
            </a:r>
            <a:r>
              <a:rPr lang="en-US" sz="1900" cap="all" dirty="0" smtClean="0"/>
              <a:t> (1999)</a:t>
            </a:r>
          </a:p>
          <a:p>
            <a:pPr fontAlgn="base"/>
            <a:endParaRPr lang="en-US" sz="2600" dirty="0" smtClean="0"/>
          </a:p>
          <a:p>
            <a:pPr fontAlgn="base"/>
            <a:r>
              <a:rPr lang="en-US" sz="2000" dirty="0" smtClean="0"/>
              <a:t>An availability cascade is a self-reinforcing process of collective belief formation by which an expressed perception triggers a chain reaction that gives the perception increasing plausibility through its rising availability in public discourse. </a:t>
            </a:r>
          </a:p>
          <a:p>
            <a:pPr fontAlgn="base"/>
            <a:endParaRPr lang="en-US" sz="2000" dirty="0" smtClean="0"/>
          </a:p>
          <a:p>
            <a:pPr fontAlgn="base">
              <a:buNone/>
            </a:pPr>
            <a:r>
              <a:rPr lang="en-US" sz="2000" dirty="0" smtClean="0"/>
              <a:t>The driving mechanism involves a combination of:</a:t>
            </a:r>
          </a:p>
          <a:p>
            <a:pPr fontAlgn="base"/>
            <a:r>
              <a:rPr lang="en-US" sz="2000" dirty="0" smtClean="0"/>
              <a:t>  informational cascade, in which uninformed people base their own beliefs on the apparent beliefs of others</a:t>
            </a:r>
          </a:p>
          <a:p>
            <a:pPr fontAlgn="base"/>
            <a:r>
              <a:rPr lang="en-US" sz="2000" dirty="0" smtClean="0"/>
              <a:t>   reputational cascades, in which earning social approval or avoiding social disapproval affects how personal opinions are expressed or withheld. </a:t>
            </a:r>
          </a:p>
          <a:p>
            <a:pPr fontAlgn="base"/>
            <a:endParaRPr lang="en-US" sz="2000" dirty="0" smtClean="0"/>
          </a:p>
          <a:p>
            <a:pPr fontAlgn="base"/>
            <a:r>
              <a:rPr lang="en-US" sz="2000" dirty="0" smtClean="0"/>
              <a:t>Individuals endorse the perception partly by learning from the apparent beliefs of others and partly by distorting their public responses in the interest of maintaining social acceptance. </a:t>
            </a:r>
          </a:p>
          <a:p>
            <a:pPr fontAlgn="base"/>
            <a:endParaRPr lang="en-US" sz="2000" dirty="0" smtClean="0"/>
          </a:p>
          <a:p>
            <a:pPr fontAlgn="base"/>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10</a:t>
            </a:fld>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363272" cy="6552728"/>
          </a:xfrm>
        </p:spPr>
        <p:txBody>
          <a:bodyPr>
            <a:normAutofit/>
          </a:bodyPr>
          <a:lstStyle/>
          <a:p>
            <a:pPr marL="0" lvl="0" algn="ctr">
              <a:buNone/>
            </a:pPr>
            <a:r>
              <a:rPr lang="en-US" sz="2400" b="1" cap="all" dirty="0" smtClean="0"/>
              <a:t>The Availability cascade</a:t>
            </a:r>
          </a:p>
          <a:p>
            <a:pPr marL="0" lvl="0" algn="ctr">
              <a:buNone/>
            </a:pPr>
            <a:r>
              <a:rPr lang="en-US" sz="1900" dirty="0" err="1" smtClean="0"/>
              <a:t>Thaler</a:t>
            </a:r>
            <a:r>
              <a:rPr lang="en-US" sz="1900" dirty="0" smtClean="0"/>
              <a:t> and </a:t>
            </a:r>
            <a:r>
              <a:rPr lang="en-US" sz="1900" dirty="0" err="1" smtClean="0"/>
              <a:t>Sunstein</a:t>
            </a:r>
            <a:r>
              <a:rPr lang="en-US" sz="1900" dirty="0" smtClean="0"/>
              <a:t> (1999)</a:t>
            </a:r>
          </a:p>
          <a:p>
            <a:pPr fontAlgn="base"/>
            <a:r>
              <a:rPr lang="en-US" sz="2000" dirty="0" smtClean="0"/>
              <a:t>“Availability entrepreneurs” - who manipulate the public discourse – exploit availability cascades to advance their agendas</a:t>
            </a:r>
          </a:p>
          <a:p>
            <a:pPr fontAlgn="base"/>
            <a:endParaRPr lang="en-US" sz="2000" dirty="0" smtClean="0"/>
          </a:p>
          <a:p>
            <a:pPr fontAlgn="base"/>
            <a:r>
              <a:rPr lang="en-US" sz="2000" dirty="0" smtClean="0"/>
              <a:t>Their availability campaigns may yield social benefits, but sometimes they bring harm, which suggests a need for safeguards. </a:t>
            </a:r>
          </a:p>
          <a:p>
            <a:pPr fontAlgn="base"/>
            <a:endParaRPr lang="en-US" sz="2000" dirty="0" smtClean="0"/>
          </a:p>
          <a:p>
            <a:pPr fontAlgn="base"/>
            <a:r>
              <a:rPr lang="en-US" sz="2000" dirty="0" smtClean="0"/>
              <a:t>   the rise and decline of McCarthyism</a:t>
            </a:r>
          </a:p>
          <a:p>
            <a:pPr fontAlgn="base"/>
            <a:r>
              <a:rPr lang="en-US" sz="2000" dirty="0" smtClean="0"/>
              <a:t>   the struggle for black civil rights</a:t>
            </a:r>
          </a:p>
          <a:p>
            <a:pPr fontAlgn="base"/>
            <a:r>
              <a:rPr lang="en-US" sz="2000" dirty="0" smtClean="0"/>
              <a:t>   the rise of the anti-tax movement</a:t>
            </a:r>
          </a:p>
          <a:p>
            <a:pPr fontAlgn="base"/>
            <a:r>
              <a:rPr lang="en-US" sz="2000" dirty="0" smtClean="0"/>
              <a:t>   campaigns against smoking</a:t>
            </a:r>
          </a:p>
          <a:p>
            <a:pPr fontAlgn="base"/>
            <a:r>
              <a:rPr lang="en-US" sz="2000" dirty="0" smtClean="0"/>
              <a:t>   the spread of ethnic and religious separatism</a:t>
            </a:r>
          </a:p>
          <a:p>
            <a:pPr fontAlgn="base"/>
            <a:r>
              <a:rPr lang="en-US" sz="2000" dirty="0" smtClean="0"/>
              <a:t>   global turn toward market-friendly government policies</a:t>
            </a:r>
            <a:endParaRPr lang="it-IT" sz="2000" dirty="0" smtClean="0"/>
          </a:p>
          <a:p>
            <a:pPr fontAlgn="base"/>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11</a:t>
            </a:fld>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904656"/>
          </a:xfrm>
        </p:spPr>
        <p:txBody>
          <a:bodyPr>
            <a:normAutofit/>
          </a:bodyPr>
          <a:lstStyle/>
          <a:p>
            <a:pPr marL="0" lvl="0" algn="ctr">
              <a:buNone/>
            </a:pPr>
            <a:r>
              <a:rPr lang="en-US" sz="2400" b="1" cap="all" dirty="0" smtClean="0"/>
              <a:t>representativeness</a:t>
            </a:r>
          </a:p>
          <a:p>
            <a:pPr marL="0" lvl="0" algn="ctr">
              <a:buNone/>
            </a:pPr>
            <a:endParaRPr lang="en-US" sz="2600" b="1" cap="all" dirty="0" smtClean="0"/>
          </a:p>
          <a:p>
            <a:pPr fontAlgn="base"/>
            <a:r>
              <a:rPr lang="en-US" sz="1800" dirty="0" smtClean="0"/>
              <a:t>when judging the probability of some uncertain event people resort to rules of thumb which are less than perfectly correlated (if, indeed, at all) with the variables that actually determine the event’s probability</a:t>
            </a:r>
          </a:p>
          <a:p>
            <a:pPr fontAlgn="base"/>
            <a:endParaRPr lang="en-US" sz="1800" dirty="0" smtClean="0"/>
          </a:p>
          <a:p>
            <a:pPr fontAlgn="base"/>
            <a:r>
              <a:rPr lang="en-US" sz="1800" dirty="0" smtClean="0"/>
              <a:t>subjective judgment of the extent to which the event in question “is similar in essential properties to its parent population” or “reflects the salient features of the process by which it is generated”</a:t>
            </a:r>
          </a:p>
          <a:p>
            <a:pPr fontAlgn="base"/>
            <a:endParaRPr lang="en-US" sz="1800" dirty="0" smtClean="0"/>
          </a:p>
          <a:p>
            <a:r>
              <a:rPr lang="en-US" sz="1800" dirty="0" smtClean="0"/>
              <a:t>decisions are made based on how representative a given individual case appears to be independent of other information about its actual likelihood.</a:t>
            </a:r>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12</a:t>
            </a:fld>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264696"/>
          </a:xfrm>
        </p:spPr>
        <p:txBody>
          <a:bodyPr>
            <a:normAutofit fontScale="62500" lnSpcReduction="20000"/>
          </a:bodyPr>
          <a:lstStyle/>
          <a:p>
            <a:pPr marL="0" lvl="0" algn="ctr">
              <a:buNone/>
            </a:pPr>
            <a:r>
              <a:rPr lang="en-US" sz="3800" b="1" cap="all" dirty="0" smtClean="0"/>
              <a:t>tom </a:t>
            </a:r>
            <a:r>
              <a:rPr lang="en-US" sz="3800" b="1" cap="all" dirty="0" err="1" smtClean="0"/>
              <a:t>w’s</a:t>
            </a:r>
            <a:r>
              <a:rPr lang="en-US" sz="3800" b="1" cap="all" dirty="0" smtClean="0"/>
              <a:t> personality sketch</a:t>
            </a:r>
          </a:p>
          <a:p>
            <a:pPr marL="0" lvl="0" algn="ctr">
              <a:buNone/>
            </a:pPr>
            <a:endParaRPr lang="en-US" sz="2600" b="1" cap="all" dirty="0" smtClean="0"/>
          </a:p>
          <a:p>
            <a:pPr marL="0" indent="0">
              <a:spcBef>
                <a:spcPts val="0"/>
              </a:spcBef>
              <a:buNone/>
            </a:pPr>
            <a:r>
              <a:rPr lang="en-US" sz="2900" dirty="0" smtClean="0"/>
              <a:t>“</a:t>
            </a:r>
            <a:r>
              <a:rPr lang="en-US" sz="2600" dirty="0" smtClean="0"/>
              <a:t>Tom W. is of high intelligence, although lacking in true creativity. He has a need for order and clarity, and for neat and tidy systems in which every detail finds its appropriate place. His writing is rather dull and mechanical, occasionally enlivened by somewhat corny puns and by flashes of imagination of the sci-fi type. He has a strong drive for competence. He seems to feel little sympathy for other people and does not enjoy interacting with others. Self-centered, he nonetheless has a deep moral sense."</a:t>
            </a:r>
            <a:endParaRPr lang="it-IT" sz="2600" dirty="0" smtClean="0"/>
          </a:p>
          <a:p>
            <a:pPr marL="0" indent="0">
              <a:spcBef>
                <a:spcPts val="0"/>
              </a:spcBef>
            </a:pPr>
            <a:endParaRPr lang="en-US" sz="2600" dirty="0" smtClean="0"/>
          </a:p>
          <a:p>
            <a:pPr marL="0" indent="0">
              <a:spcBef>
                <a:spcPts val="0"/>
              </a:spcBef>
            </a:pPr>
            <a:r>
              <a:rPr lang="en-US" sz="2900" dirty="0" smtClean="0"/>
              <a:t>The participants divided into three separate groups</a:t>
            </a:r>
            <a:endParaRPr lang="it-IT" sz="2900" dirty="0" smtClean="0"/>
          </a:p>
          <a:p>
            <a:pPr marL="0" lvl="0" indent="0">
              <a:spcBef>
                <a:spcPts val="0"/>
              </a:spcBef>
            </a:pPr>
            <a:endParaRPr lang="en-US" sz="2900" dirty="0" smtClean="0"/>
          </a:p>
          <a:p>
            <a:pPr marL="0" lvl="0" indent="0">
              <a:spcBef>
                <a:spcPts val="0"/>
              </a:spcBef>
            </a:pPr>
            <a:r>
              <a:rPr lang="en-US" sz="2900" dirty="0" smtClean="0"/>
              <a:t>The first group was asked how similar Tom was to one of nine different college majors. Most believed Tom was most similar to an engineering student and least similar to a social science student.</a:t>
            </a:r>
            <a:br>
              <a:rPr lang="en-US" sz="2900" dirty="0" smtClean="0"/>
            </a:br>
            <a:endParaRPr lang="it-IT" sz="2900" dirty="0" smtClean="0"/>
          </a:p>
          <a:p>
            <a:pPr marL="0" lvl="0" indent="0">
              <a:spcBef>
                <a:spcPts val="0"/>
              </a:spcBef>
            </a:pPr>
            <a:r>
              <a:rPr lang="en-US" sz="2900" dirty="0" smtClean="0"/>
              <a:t>The second group was asked to rate the probability that Tom was one of the nine faculties. The probabilities given by the participants in the second group were very similar to the responses given by those in the first group.</a:t>
            </a:r>
            <a:br>
              <a:rPr lang="en-US" sz="2900" dirty="0" smtClean="0"/>
            </a:br>
            <a:endParaRPr lang="it-IT" sz="2900" dirty="0" smtClean="0"/>
          </a:p>
          <a:p>
            <a:pPr marL="0" lvl="0" indent="0">
              <a:spcBef>
                <a:spcPts val="0"/>
              </a:spcBef>
            </a:pPr>
            <a:r>
              <a:rPr lang="en-US" sz="2900" dirty="0" smtClean="0"/>
              <a:t>The third group was asked a question unrelated to Tom's description. They were asked to estimate what percentage of first-year graduate students were in each of the nine faculties </a:t>
            </a:r>
            <a:endParaRPr lang="it-IT" sz="2900" dirty="0" smtClean="0"/>
          </a:p>
          <a:p>
            <a:pPr marL="0" indent="0">
              <a:spcBef>
                <a:spcPts val="0"/>
              </a:spcBef>
            </a:pPr>
            <a:endParaRPr lang="en-US" sz="2900" dirty="0" smtClean="0"/>
          </a:p>
          <a:p>
            <a:pPr marL="0" indent="0">
              <a:spcBef>
                <a:spcPts val="0"/>
              </a:spcBef>
            </a:pPr>
            <a:r>
              <a:rPr lang="en-US" sz="2900" dirty="0" smtClean="0"/>
              <a:t>People were highly likely to believe that Tom was an engineering major, despite the fact that there was a relatively small number of engineering students at the school where the study was conducted. </a:t>
            </a:r>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13</a:t>
            </a:fld>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264696"/>
          </a:xfrm>
        </p:spPr>
        <p:txBody>
          <a:bodyPr>
            <a:normAutofit/>
          </a:bodyPr>
          <a:lstStyle/>
          <a:p>
            <a:pPr marL="0" lvl="0" algn="ctr">
              <a:buNone/>
            </a:pPr>
            <a:r>
              <a:rPr lang="en-US" sz="2400" b="1" cap="all" dirty="0" smtClean="0"/>
              <a:t>LINDA is a bank teller</a:t>
            </a:r>
          </a:p>
          <a:p>
            <a:pPr marL="0" lvl="0" algn="ctr">
              <a:buNone/>
            </a:pPr>
            <a:r>
              <a:rPr lang="en-US" sz="1900" dirty="0" err="1" smtClean="0"/>
              <a:t>Tversky</a:t>
            </a:r>
            <a:r>
              <a:rPr lang="en-US" sz="1900" dirty="0" smtClean="0"/>
              <a:t> and </a:t>
            </a:r>
            <a:r>
              <a:rPr lang="en-US" sz="1900" dirty="0" err="1" smtClean="0"/>
              <a:t>Kahneman</a:t>
            </a:r>
            <a:r>
              <a:rPr lang="en-US" sz="1900" dirty="0" smtClean="0"/>
              <a:t> (1983)</a:t>
            </a:r>
          </a:p>
          <a:p>
            <a:pPr marL="0" lvl="0" algn="ctr">
              <a:buNone/>
            </a:pPr>
            <a:endParaRPr lang="en-US" sz="1900" b="1" cap="all" dirty="0" smtClean="0"/>
          </a:p>
          <a:p>
            <a:pPr fontAlgn="base"/>
            <a:r>
              <a:rPr lang="en-US" sz="1800" dirty="0" smtClean="0"/>
              <a:t>“Linda is 31 years old, single, outspoken, and very bright. She majored in philosophy. As a student, she was deeply concerned with issues of discrimination and social justice, and also participated in anti-nuclear demonstrations.”</a:t>
            </a:r>
          </a:p>
          <a:p>
            <a:pPr fontAlgn="base"/>
            <a:endParaRPr lang="en-US" sz="1800" dirty="0" smtClean="0"/>
          </a:p>
          <a:p>
            <a:pPr fontAlgn="base"/>
            <a:r>
              <a:rPr lang="en-US" sz="1800" dirty="0" smtClean="0"/>
              <a:t>Which of the following two alternatives is more probable?</a:t>
            </a:r>
          </a:p>
          <a:p>
            <a:pPr fontAlgn="base"/>
            <a:endParaRPr lang="en-US" sz="1800" dirty="0" smtClean="0"/>
          </a:p>
          <a:p>
            <a:pPr fontAlgn="base"/>
            <a:r>
              <a:rPr lang="en-US" sz="1800" dirty="0" smtClean="0"/>
              <a:t>1. Linda is a bank teller.</a:t>
            </a:r>
            <a:br>
              <a:rPr lang="en-US" sz="1800" dirty="0" smtClean="0"/>
            </a:br>
            <a:r>
              <a:rPr lang="en-US" sz="1800" dirty="0" smtClean="0"/>
              <a:t>2. Linda is a bank teller and active in the feminist movement.</a:t>
            </a:r>
          </a:p>
          <a:p>
            <a:pPr fontAlgn="base"/>
            <a:endParaRPr lang="en-US" sz="1800" dirty="0" smtClean="0"/>
          </a:p>
          <a:p>
            <a:pPr fontAlgn="base"/>
            <a:r>
              <a:rPr lang="en-US" sz="1800" dirty="0" smtClean="0"/>
              <a:t>Rationally, statement 2 cannot be more likely than statement 1 but 85 percent of respondents said that it was.</a:t>
            </a:r>
          </a:p>
          <a:p>
            <a:pPr fontAlgn="base"/>
            <a:endParaRPr lang="en-US" sz="1800" dirty="0" smtClean="0"/>
          </a:p>
          <a:p>
            <a:pPr fontAlgn="base"/>
            <a:r>
              <a:rPr lang="en-US" sz="1800" dirty="0" smtClean="0"/>
              <a:t>In making this kind of judgment subjects seek the closest resemblance between causes and effects (here, between Linda’s personality and her behavior) rather than calculating probability and that this makes statement 2 seem preferable.</a:t>
            </a:r>
          </a:p>
          <a:p>
            <a:pPr fontAlgn="base"/>
            <a:endParaRPr lang="en-US" sz="1800" dirty="0" smtClean="0"/>
          </a:p>
          <a:p>
            <a:pPr marL="0" indent="0">
              <a:spcBef>
                <a:spcPts val="0"/>
              </a:spcBef>
            </a:pPr>
            <a:endParaRPr lang="en-US" sz="29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14</a:t>
            </a:fld>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458611"/>
          </a:xfrm>
        </p:spPr>
        <p:txBody>
          <a:bodyPr>
            <a:normAutofit/>
          </a:bodyPr>
          <a:lstStyle/>
          <a:p>
            <a:pPr algn="ctr">
              <a:buNone/>
            </a:pPr>
            <a:r>
              <a:rPr lang="it-IT" sz="2400" b="1" cap="all" dirty="0" smtClean="0"/>
              <a:t>Excerpts </a:t>
            </a:r>
            <a:r>
              <a:rPr lang="it-IT" sz="2400" b="1" cap="all" dirty="0" err="1" smtClean="0"/>
              <a:t>from</a:t>
            </a:r>
            <a:r>
              <a:rPr lang="it-IT" sz="2400" b="1" cap="all" dirty="0" smtClean="0"/>
              <a:t> </a:t>
            </a:r>
          </a:p>
          <a:p>
            <a:pPr algn="ctr">
              <a:buNone/>
            </a:pPr>
            <a:r>
              <a:rPr lang="it-IT" sz="2400" b="1" i="1" cap="all" dirty="0" err="1" smtClean="0"/>
              <a:t>Thinking</a:t>
            </a:r>
            <a:r>
              <a:rPr lang="it-IT" sz="2400" b="1" i="1" cap="all" dirty="0" smtClean="0"/>
              <a:t>, fast and slow</a:t>
            </a:r>
          </a:p>
          <a:p>
            <a:pPr algn="ctr">
              <a:buNone/>
            </a:pPr>
            <a:endParaRPr lang="it-IT" sz="2400" b="1" cap="all" dirty="0" smtClean="0"/>
          </a:p>
          <a:p>
            <a:r>
              <a:rPr lang="it-IT" sz="1800" dirty="0" smtClean="0"/>
              <a:t>“</a:t>
            </a:r>
            <a:r>
              <a:rPr lang="it-IT" sz="1800" dirty="0" err="1" smtClean="0"/>
              <a:t>it</a:t>
            </a:r>
            <a:r>
              <a:rPr lang="it-IT" sz="1800" dirty="0" smtClean="0"/>
              <a:t> </a:t>
            </a:r>
            <a:r>
              <a:rPr lang="it-IT" sz="1800" dirty="0" err="1" smtClean="0"/>
              <a:t>is</a:t>
            </a:r>
            <a:r>
              <a:rPr lang="it-IT" sz="1800" dirty="0" smtClean="0"/>
              <a:t> </a:t>
            </a:r>
            <a:r>
              <a:rPr lang="it-IT" sz="1800" dirty="0" err="1" smtClean="0"/>
              <a:t>natural</a:t>
            </a:r>
            <a:r>
              <a:rPr lang="it-IT" sz="1800" dirty="0" smtClean="0"/>
              <a:t> </a:t>
            </a:r>
            <a:r>
              <a:rPr lang="it-IT" sz="1800" dirty="0" err="1" smtClean="0"/>
              <a:t>for</a:t>
            </a:r>
            <a:r>
              <a:rPr lang="it-IT" sz="1800" dirty="0" smtClean="0"/>
              <a:t> System 1 </a:t>
            </a:r>
            <a:r>
              <a:rPr lang="it-IT" sz="1800" dirty="0" err="1" smtClean="0"/>
              <a:t>to</a:t>
            </a:r>
            <a:r>
              <a:rPr lang="it-IT" sz="1800" dirty="0" smtClean="0"/>
              <a:t> generate </a:t>
            </a:r>
            <a:r>
              <a:rPr lang="it-IT" sz="1800" dirty="0" err="1" smtClean="0"/>
              <a:t>overconfidence</a:t>
            </a:r>
            <a:r>
              <a:rPr lang="it-IT" sz="1800" dirty="0" smtClean="0"/>
              <a:t> </a:t>
            </a:r>
            <a:r>
              <a:rPr lang="it-IT" sz="1800" dirty="0" err="1" smtClean="0"/>
              <a:t>judgments</a:t>
            </a:r>
            <a:r>
              <a:rPr lang="it-IT" sz="1800" dirty="0" smtClean="0"/>
              <a:t>, </a:t>
            </a:r>
            <a:r>
              <a:rPr lang="it-IT" sz="1800" dirty="0" err="1" smtClean="0"/>
              <a:t>because</a:t>
            </a:r>
            <a:r>
              <a:rPr lang="it-IT" sz="1800" dirty="0" smtClean="0"/>
              <a:t> </a:t>
            </a:r>
            <a:r>
              <a:rPr lang="it-IT" sz="1800" dirty="0" err="1" smtClean="0"/>
              <a:t>confidence</a:t>
            </a:r>
            <a:r>
              <a:rPr lang="it-IT" sz="1800" dirty="0" smtClean="0"/>
              <a:t> </a:t>
            </a:r>
            <a:r>
              <a:rPr lang="it-IT" sz="1800" dirty="0" err="1" smtClean="0"/>
              <a:t>is</a:t>
            </a:r>
            <a:r>
              <a:rPr lang="it-IT" sz="1800" dirty="0" smtClean="0"/>
              <a:t> </a:t>
            </a:r>
            <a:r>
              <a:rPr lang="it-IT" sz="1800" dirty="0" err="1" smtClean="0"/>
              <a:t>determined</a:t>
            </a:r>
            <a:r>
              <a:rPr lang="it-IT" sz="1800" dirty="0" smtClean="0"/>
              <a:t> </a:t>
            </a:r>
            <a:r>
              <a:rPr lang="it-IT" sz="1800" dirty="0" err="1" smtClean="0"/>
              <a:t>by</a:t>
            </a:r>
            <a:r>
              <a:rPr lang="it-IT" sz="1800" dirty="0" smtClean="0"/>
              <a:t> the </a:t>
            </a:r>
            <a:r>
              <a:rPr lang="it-IT" sz="1800" dirty="0" err="1" smtClean="0"/>
              <a:t>coherence</a:t>
            </a:r>
            <a:r>
              <a:rPr lang="it-IT" sz="1800" dirty="0" smtClean="0"/>
              <a:t> </a:t>
            </a:r>
            <a:r>
              <a:rPr lang="it-IT" sz="1800" dirty="0" err="1" smtClean="0"/>
              <a:t>of</a:t>
            </a:r>
            <a:r>
              <a:rPr lang="it-IT" sz="1800" dirty="0" smtClean="0"/>
              <a:t> the best story </a:t>
            </a:r>
            <a:r>
              <a:rPr lang="it-IT" sz="1800" dirty="0" err="1" smtClean="0"/>
              <a:t>you</a:t>
            </a:r>
            <a:r>
              <a:rPr lang="it-IT" sz="1800" dirty="0" smtClean="0"/>
              <a:t> can </a:t>
            </a:r>
            <a:r>
              <a:rPr lang="it-IT" sz="1800" dirty="0" err="1" smtClean="0"/>
              <a:t>tell</a:t>
            </a:r>
            <a:r>
              <a:rPr lang="it-IT" sz="1800" dirty="0" smtClean="0"/>
              <a:t> </a:t>
            </a:r>
            <a:r>
              <a:rPr lang="it-IT" sz="1800" dirty="0" err="1" smtClean="0"/>
              <a:t>from</a:t>
            </a:r>
            <a:r>
              <a:rPr lang="it-IT" sz="1800" dirty="0" smtClean="0"/>
              <a:t> the </a:t>
            </a:r>
            <a:r>
              <a:rPr lang="it-IT" sz="1800" dirty="0" err="1" smtClean="0"/>
              <a:t>evidence</a:t>
            </a:r>
            <a:r>
              <a:rPr lang="it-IT" sz="1800" dirty="0" smtClean="0"/>
              <a:t> at </a:t>
            </a:r>
            <a:r>
              <a:rPr lang="it-IT" sz="1800" dirty="0" err="1" smtClean="0"/>
              <a:t>hand</a:t>
            </a:r>
            <a:r>
              <a:rPr lang="it-IT" sz="1800" dirty="0" smtClean="0"/>
              <a:t>.” (p. 194)</a:t>
            </a:r>
          </a:p>
          <a:p>
            <a:endParaRPr lang="it-IT" sz="1800" dirty="0" smtClean="0"/>
          </a:p>
          <a:p>
            <a:r>
              <a:rPr lang="it-IT" sz="1800" dirty="0" smtClean="0"/>
              <a:t>“The </a:t>
            </a:r>
            <a:r>
              <a:rPr lang="it-IT" sz="1800" dirty="0" err="1" smtClean="0"/>
              <a:t>most</a:t>
            </a:r>
            <a:r>
              <a:rPr lang="it-IT" sz="1800" dirty="0" smtClean="0"/>
              <a:t> </a:t>
            </a:r>
            <a:r>
              <a:rPr lang="it-IT" sz="1800" dirty="0" err="1" smtClean="0"/>
              <a:t>coherent</a:t>
            </a:r>
            <a:r>
              <a:rPr lang="it-IT" sz="1800" dirty="0" smtClean="0"/>
              <a:t> </a:t>
            </a:r>
            <a:r>
              <a:rPr lang="it-IT" sz="1800" dirty="0" err="1" smtClean="0"/>
              <a:t>stories</a:t>
            </a:r>
            <a:r>
              <a:rPr lang="it-IT" sz="1800" dirty="0" smtClean="0"/>
              <a:t> are </a:t>
            </a:r>
            <a:r>
              <a:rPr lang="it-IT" sz="1800" dirty="0" err="1" smtClean="0"/>
              <a:t>not</a:t>
            </a:r>
            <a:r>
              <a:rPr lang="it-IT" sz="1800" dirty="0" smtClean="0"/>
              <a:t> </a:t>
            </a:r>
            <a:r>
              <a:rPr lang="it-IT" sz="1800" dirty="0" err="1" smtClean="0"/>
              <a:t>necessarily</a:t>
            </a:r>
            <a:r>
              <a:rPr lang="it-IT" sz="1800" dirty="0" smtClean="0"/>
              <a:t> the </a:t>
            </a:r>
            <a:r>
              <a:rPr lang="it-IT" sz="1800" dirty="0" err="1" smtClean="0"/>
              <a:t>most</a:t>
            </a:r>
            <a:r>
              <a:rPr lang="it-IT" sz="1800" dirty="0" smtClean="0"/>
              <a:t> </a:t>
            </a:r>
            <a:r>
              <a:rPr lang="it-IT" sz="1800" dirty="0" err="1" smtClean="0"/>
              <a:t>probable</a:t>
            </a:r>
            <a:r>
              <a:rPr lang="it-IT" sz="1800" dirty="0" smtClean="0"/>
              <a:t>, </a:t>
            </a:r>
            <a:r>
              <a:rPr lang="it-IT" sz="1800" dirty="0" err="1" smtClean="0"/>
              <a:t>but</a:t>
            </a:r>
            <a:r>
              <a:rPr lang="it-IT" sz="1800" dirty="0" smtClean="0"/>
              <a:t> </a:t>
            </a:r>
            <a:r>
              <a:rPr lang="it-IT" sz="1800" dirty="0" err="1" smtClean="0"/>
              <a:t>they</a:t>
            </a:r>
            <a:r>
              <a:rPr lang="it-IT" sz="1800" dirty="0" smtClean="0"/>
              <a:t> are </a:t>
            </a:r>
            <a:r>
              <a:rPr lang="it-IT" sz="1800" i="1" dirty="0" err="1" smtClean="0"/>
              <a:t>plausible</a:t>
            </a:r>
            <a:r>
              <a:rPr lang="it-IT" sz="1800" dirty="0" smtClean="0"/>
              <a:t>, and the </a:t>
            </a:r>
            <a:r>
              <a:rPr lang="it-IT" sz="1800" dirty="0" err="1" smtClean="0"/>
              <a:t>notions</a:t>
            </a:r>
            <a:r>
              <a:rPr lang="it-IT" sz="1800" dirty="0" smtClean="0"/>
              <a:t> </a:t>
            </a:r>
            <a:r>
              <a:rPr lang="it-IT" sz="1800" dirty="0" err="1" smtClean="0"/>
              <a:t>of</a:t>
            </a:r>
            <a:r>
              <a:rPr lang="it-IT" sz="1800" dirty="0" smtClean="0"/>
              <a:t> </a:t>
            </a:r>
            <a:r>
              <a:rPr lang="it-IT" sz="1800" dirty="0" err="1" smtClean="0"/>
              <a:t>coherence</a:t>
            </a:r>
            <a:r>
              <a:rPr lang="it-IT" sz="1800" dirty="0" smtClean="0"/>
              <a:t>, </a:t>
            </a:r>
            <a:r>
              <a:rPr lang="it-IT" sz="1800" dirty="0" err="1" smtClean="0"/>
              <a:t>plausibility</a:t>
            </a:r>
            <a:r>
              <a:rPr lang="it-IT" sz="1800" dirty="0" smtClean="0"/>
              <a:t>, and </a:t>
            </a:r>
            <a:r>
              <a:rPr lang="it-IT" sz="1800" smtClean="0"/>
              <a:t>probability</a:t>
            </a:r>
            <a:r>
              <a:rPr lang="it-IT" sz="1800" dirty="0" smtClean="0"/>
              <a:t> are </a:t>
            </a:r>
            <a:r>
              <a:rPr lang="it-IT" sz="1800" dirty="0" err="1" smtClean="0"/>
              <a:t>easily</a:t>
            </a:r>
            <a:r>
              <a:rPr lang="it-IT" sz="1800" dirty="0" smtClean="0"/>
              <a:t> </a:t>
            </a:r>
            <a:r>
              <a:rPr lang="it-IT" sz="1800" dirty="0" err="1" smtClean="0"/>
              <a:t>confused</a:t>
            </a:r>
            <a:r>
              <a:rPr lang="it-IT" sz="1800" dirty="0" smtClean="0"/>
              <a:t> </a:t>
            </a:r>
            <a:r>
              <a:rPr lang="it-IT" sz="1800" dirty="0" err="1" smtClean="0"/>
              <a:t>by</a:t>
            </a:r>
            <a:r>
              <a:rPr lang="it-IT" sz="1800" dirty="0" smtClean="0"/>
              <a:t> the </a:t>
            </a:r>
            <a:r>
              <a:rPr lang="it-IT" sz="1800" dirty="0" err="1" smtClean="0"/>
              <a:t>unwary</a:t>
            </a:r>
            <a:r>
              <a:rPr lang="it-IT" sz="1800" dirty="0" smtClean="0"/>
              <a:t>.” (p. 159)</a:t>
            </a:r>
          </a:p>
          <a:p>
            <a:endParaRPr lang="it-IT" sz="1800" dirty="0" smtClean="0"/>
          </a:p>
          <a:p>
            <a:r>
              <a:rPr lang="it-IT" sz="1800" dirty="0" smtClean="0"/>
              <a:t>“System 2 </a:t>
            </a:r>
            <a:r>
              <a:rPr lang="it-IT" sz="1800" dirty="0" err="1" smtClean="0"/>
              <a:t>is</a:t>
            </a:r>
            <a:r>
              <a:rPr lang="it-IT" sz="1800" dirty="0" smtClean="0"/>
              <a:t> </a:t>
            </a:r>
            <a:r>
              <a:rPr lang="it-IT" sz="1800" dirty="0" err="1" smtClean="0"/>
              <a:t>not</a:t>
            </a:r>
            <a:r>
              <a:rPr lang="it-IT" sz="1800" dirty="0" smtClean="0"/>
              <a:t> </a:t>
            </a:r>
            <a:r>
              <a:rPr lang="it-IT" sz="1800" dirty="0" err="1" smtClean="0"/>
              <a:t>impressively</a:t>
            </a:r>
            <a:r>
              <a:rPr lang="it-IT" sz="1800" dirty="0" smtClean="0"/>
              <a:t> </a:t>
            </a:r>
            <a:r>
              <a:rPr lang="it-IT" sz="1800" dirty="0" err="1" smtClean="0"/>
              <a:t>alert</a:t>
            </a:r>
            <a:r>
              <a:rPr lang="it-IT" sz="1800" dirty="0" smtClean="0"/>
              <a:t>. (…) </a:t>
            </a:r>
            <a:r>
              <a:rPr lang="it-IT" sz="1800" dirty="0" err="1" smtClean="0"/>
              <a:t>Its</a:t>
            </a:r>
            <a:r>
              <a:rPr lang="it-IT" sz="1800" dirty="0" smtClean="0"/>
              <a:t> </a:t>
            </a:r>
            <a:r>
              <a:rPr lang="it-IT" sz="1800" dirty="0" err="1" smtClean="0"/>
              <a:t>laziness</a:t>
            </a:r>
            <a:r>
              <a:rPr lang="it-IT" sz="1800" dirty="0" smtClean="0"/>
              <a:t> </a:t>
            </a:r>
            <a:r>
              <a:rPr lang="it-IT" sz="1800" dirty="0" err="1" smtClean="0"/>
              <a:t>is</a:t>
            </a:r>
            <a:r>
              <a:rPr lang="it-IT" sz="1800" dirty="0" smtClean="0"/>
              <a:t> </a:t>
            </a:r>
            <a:r>
              <a:rPr lang="it-IT" sz="1800" dirty="0" err="1" smtClean="0"/>
              <a:t>an</a:t>
            </a:r>
            <a:r>
              <a:rPr lang="it-IT" sz="1800" dirty="0" smtClean="0"/>
              <a:t> </a:t>
            </a:r>
            <a:r>
              <a:rPr lang="it-IT" sz="1800" dirty="0" err="1" smtClean="0"/>
              <a:t>important</a:t>
            </a:r>
            <a:r>
              <a:rPr lang="it-IT" sz="1800" dirty="0" smtClean="0"/>
              <a:t> </a:t>
            </a:r>
            <a:r>
              <a:rPr lang="it-IT" sz="1800" dirty="0" err="1" smtClean="0"/>
              <a:t>fact</a:t>
            </a:r>
            <a:r>
              <a:rPr lang="it-IT" sz="1800" dirty="0" smtClean="0"/>
              <a:t> </a:t>
            </a:r>
            <a:r>
              <a:rPr lang="it-IT" sz="1800" dirty="0" err="1" smtClean="0"/>
              <a:t>of</a:t>
            </a:r>
            <a:r>
              <a:rPr lang="it-IT" sz="1800" dirty="0" smtClean="0"/>
              <a:t> life, and the </a:t>
            </a:r>
            <a:r>
              <a:rPr lang="it-IT" sz="1800" dirty="0" err="1" smtClean="0"/>
              <a:t>observation</a:t>
            </a:r>
            <a:r>
              <a:rPr lang="it-IT" sz="1800" dirty="0" smtClean="0"/>
              <a:t> </a:t>
            </a:r>
            <a:r>
              <a:rPr lang="it-IT" sz="1800" dirty="0" err="1" smtClean="0"/>
              <a:t>that</a:t>
            </a:r>
            <a:r>
              <a:rPr lang="it-IT" sz="1800" dirty="0" smtClean="0"/>
              <a:t> </a:t>
            </a:r>
            <a:r>
              <a:rPr lang="it-IT" sz="1800" dirty="0" err="1" smtClean="0"/>
              <a:t>representativeness</a:t>
            </a:r>
            <a:r>
              <a:rPr lang="it-IT" sz="1800" dirty="0" smtClean="0"/>
              <a:t> can block the </a:t>
            </a:r>
            <a:r>
              <a:rPr lang="it-IT" sz="1800" dirty="0" err="1" smtClean="0"/>
              <a:t>application</a:t>
            </a:r>
            <a:r>
              <a:rPr lang="it-IT" sz="1800" dirty="0" smtClean="0"/>
              <a:t> </a:t>
            </a:r>
            <a:r>
              <a:rPr lang="it-IT" sz="1800" dirty="0" err="1" smtClean="0"/>
              <a:t>of</a:t>
            </a:r>
            <a:r>
              <a:rPr lang="it-IT" sz="1800" dirty="0" smtClean="0"/>
              <a:t> </a:t>
            </a:r>
            <a:r>
              <a:rPr lang="it-IT" sz="1800" dirty="0" err="1" smtClean="0"/>
              <a:t>an</a:t>
            </a:r>
            <a:r>
              <a:rPr lang="it-IT" sz="1800" dirty="0" smtClean="0"/>
              <a:t> </a:t>
            </a:r>
            <a:r>
              <a:rPr lang="it-IT" sz="1800" dirty="0" err="1" smtClean="0"/>
              <a:t>obvious</a:t>
            </a:r>
            <a:r>
              <a:rPr lang="it-IT" sz="1800" dirty="0" smtClean="0"/>
              <a:t> </a:t>
            </a:r>
            <a:r>
              <a:rPr lang="it-IT" sz="1800" dirty="0" err="1" smtClean="0"/>
              <a:t>logical</a:t>
            </a:r>
            <a:r>
              <a:rPr lang="it-IT" sz="1800" dirty="0" smtClean="0"/>
              <a:t> </a:t>
            </a:r>
            <a:r>
              <a:rPr lang="it-IT" sz="1800" dirty="0" err="1" smtClean="0"/>
              <a:t>rule</a:t>
            </a:r>
            <a:r>
              <a:rPr lang="it-IT" sz="1800" dirty="0" smtClean="0"/>
              <a:t> </a:t>
            </a:r>
            <a:r>
              <a:rPr lang="it-IT" sz="1800" dirty="0" err="1" smtClean="0"/>
              <a:t>is</a:t>
            </a:r>
            <a:r>
              <a:rPr lang="it-IT" sz="1800" dirty="0" smtClean="0"/>
              <a:t> </a:t>
            </a:r>
            <a:r>
              <a:rPr lang="it-IT" sz="1800" dirty="0" err="1" smtClean="0"/>
              <a:t>also</a:t>
            </a:r>
            <a:r>
              <a:rPr lang="it-IT" sz="1800" dirty="0" smtClean="0"/>
              <a:t> </a:t>
            </a:r>
            <a:r>
              <a:rPr lang="it-IT" sz="1800" dirty="0" err="1" smtClean="0"/>
              <a:t>of</a:t>
            </a:r>
            <a:r>
              <a:rPr lang="it-IT" sz="1800" dirty="0" smtClean="0"/>
              <a:t> some interest.” (p. 164)</a:t>
            </a:r>
            <a:endParaRPr lang="it-IT" sz="18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15</a:t>
            </a:fld>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120680"/>
          </a:xfrm>
        </p:spPr>
        <p:txBody>
          <a:bodyPr>
            <a:normAutofit fontScale="77500" lnSpcReduction="20000"/>
          </a:bodyPr>
          <a:lstStyle/>
          <a:p>
            <a:pPr marL="0" lvl="0" algn="ctr">
              <a:buNone/>
            </a:pPr>
            <a:r>
              <a:rPr lang="en-US" sz="3100" b="1" cap="all" dirty="0" smtClean="0"/>
              <a:t>Anchoring</a:t>
            </a:r>
          </a:p>
          <a:p>
            <a:pPr marL="0" lvl="0" algn="ctr">
              <a:buNone/>
            </a:pPr>
            <a:endParaRPr lang="en-US" sz="2600" b="1" cap="all" dirty="0" smtClean="0"/>
          </a:p>
          <a:p>
            <a:pPr fontAlgn="base"/>
            <a:r>
              <a:rPr lang="en-US" sz="2300" dirty="0" smtClean="0"/>
              <a:t>Amos </a:t>
            </a:r>
            <a:r>
              <a:rPr lang="en-US" sz="2300" dirty="0" err="1" smtClean="0"/>
              <a:t>Tversky</a:t>
            </a:r>
            <a:r>
              <a:rPr lang="en-US" sz="2300" dirty="0" smtClean="0"/>
              <a:t> and Daniel </a:t>
            </a:r>
            <a:r>
              <a:rPr lang="en-US" sz="2300" dirty="0" err="1" smtClean="0"/>
              <a:t>Kahneman</a:t>
            </a:r>
            <a:r>
              <a:rPr lang="en-US" sz="2300" dirty="0" smtClean="0"/>
              <a:t> (1974) asked people to estimate how many African countries were part of the United Nations, but first they spun a wheel of fortune.</a:t>
            </a:r>
            <a:endParaRPr lang="it-IT" sz="2300" dirty="0" smtClean="0"/>
          </a:p>
          <a:p>
            <a:pPr fontAlgn="base"/>
            <a:endParaRPr lang="en-US" sz="2300" dirty="0" smtClean="0"/>
          </a:p>
          <a:p>
            <a:pPr fontAlgn="base"/>
            <a:r>
              <a:rPr lang="en-US" sz="2300" dirty="0" smtClean="0"/>
              <a:t>The wheel was painted with numbers from 0 to 100, but rigged to always land on 10 or 65. When the arrow stopped spinning, they asked the person in the experiment to say if they believed the percentage of countries was higher or lower than the number on the wheel.</a:t>
            </a:r>
            <a:endParaRPr lang="it-IT" sz="2300" dirty="0" smtClean="0"/>
          </a:p>
          <a:p>
            <a:pPr fontAlgn="base"/>
            <a:endParaRPr lang="en-US" sz="2300" dirty="0" smtClean="0"/>
          </a:p>
          <a:p>
            <a:pPr fontAlgn="base"/>
            <a:r>
              <a:rPr lang="en-US" sz="2300" dirty="0" smtClean="0"/>
              <a:t>They then asked people to estimate what they thought the actual percentage of nations was.</a:t>
            </a:r>
            <a:endParaRPr lang="it-IT" sz="2300" dirty="0" smtClean="0"/>
          </a:p>
          <a:p>
            <a:pPr fontAlgn="base"/>
            <a:endParaRPr lang="en-US" sz="2300" dirty="0" smtClean="0"/>
          </a:p>
          <a:p>
            <a:pPr fontAlgn="base"/>
            <a:r>
              <a:rPr lang="en-US" sz="2300" dirty="0" smtClean="0"/>
              <a:t>They found people who landed on 10 in the first half of the experiment guessed around 25 percent of Africa was part of the U.N. Those who landed on 65 said around 45 percent.</a:t>
            </a:r>
          </a:p>
          <a:p>
            <a:endParaRPr lang="en-US" sz="2300" dirty="0" smtClean="0"/>
          </a:p>
          <a:p>
            <a:r>
              <a:rPr lang="en-US" sz="2300" dirty="0" smtClean="0"/>
              <a:t>No one really knew what the answer was. They had to guess, yet it didn’t feel like a guess. As far as they knew, the wheel was a random number generator, but it produced something concrete to work </a:t>
            </a:r>
            <a:endParaRPr lang="en-US" sz="3100" dirty="0" smtClean="0"/>
          </a:p>
          <a:p>
            <a:pPr fontAlgn="base">
              <a:buNone/>
            </a:pPr>
            <a:endParaRPr lang="en-US" sz="2600" dirty="0" smtClean="0"/>
          </a:p>
          <a:p>
            <a:pPr fontAlgn="base"/>
            <a:endParaRPr lang="en-US" sz="2600" dirty="0" smtClean="0"/>
          </a:p>
          <a:p>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2</a:t>
            </a:fld>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741368"/>
          </a:xfrm>
        </p:spPr>
        <p:txBody>
          <a:bodyPr>
            <a:normAutofit/>
          </a:bodyPr>
          <a:lstStyle/>
          <a:p>
            <a:pPr marL="0" lvl="0" algn="ctr">
              <a:buNone/>
            </a:pPr>
            <a:r>
              <a:rPr lang="en-US" sz="2400" b="1" cap="all" dirty="0" smtClean="0"/>
              <a:t>definition</a:t>
            </a:r>
          </a:p>
          <a:p>
            <a:pPr algn="ctr" fontAlgn="base">
              <a:buNone/>
            </a:pPr>
            <a:r>
              <a:rPr lang="en-US" sz="1800" dirty="0" err="1" smtClean="0"/>
              <a:t>Tversky</a:t>
            </a:r>
            <a:r>
              <a:rPr lang="en-US" sz="1800" dirty="0" smtClean="0"/>
              <a:t> and </a:t>
            </a:r>
            <a:r>
              <a:rPr lang="en-US" sz="1800" dirty="0" err="1" smtClean="0"/>
              <a:t>Kahneman</a:t>
            </a:r>
            <a:r>
              <a:rPr lang="en-US" sz="1800" dirty="0" smtClean="0"/>
              <a:t> (1974)</a:t>
            </a:r>
          </a:p>
          <a:p>
            <a:pPr fontAlgn="base">
              <a:buNone/>
            </a:pPr>
            <a:r>
              <a:rPr lang="en-US" sz="1800" dirty="0" smtClean="0"/>
              <a:t>   “In many situations, people make estimates by starting from an initial value that is adjusted to yield the final answer. The initial value, or starting point, may be suggested by the formulation of the problem, or it may be the result of a partial computation. In either case, adjustments are typically insufficient (</a:t>
            </a:r>
            <a:r>
              <a:rPr lang="en-US" sz="1800" dirty="0" err="1" smtClean="0"/>
              <a:t>Slovic</a:t>
            </a:r>
            <a:r>
              <a:rPr lang="en-US" sz="1800" dirty="0" smtClean="0"/>
              <a:t> &amp; Lichtenstein, 1971). That is, different starting points yield different estimates, which are biased toward the initial values. We call this phenomenon anchoring.”</a:t>
            </a:r>
          </a:p>
          <a:p>
            <a:pPr fontAlgn="base"/>
            <a:endParaRPr lang="en-US" sz="1800" dirty="0" smtClean="0"/>
          </a:p>
          <a:p>
            <a:pPr fontAlgn="base"/>
            <a:r>
              <a:rPr lang="en-US" sz="1800" dirty="0" smtClean="0"/>
              <a:t>Anchoring  is a cognitive bias according to which people tend to rely on the first piece of information offered (the "anchor") in making judgments or taking decisions. </a:t>
            </a:r>
          </a:p>
          <a:p>
            <a:pPr fontAlgn="base"/>
            <a:endParaRPr lang="en-US" sz="1800" dirty="0" smtClean="0"/>
          </a:p>
          <a:p>
            <a:pPr fontAlgn="base"/>
            <a:r>
              <a:rPr lang="en-US" sz="1800" dirty="0" smtClean="0"/>
              <a:t>Once an anchor is set, subsequent judgments or decisions are made by adjusting away from that anchor</a:t>
            </a:r>
          </a:p>
          <a:p>
            <a:pPr fontAlgn="base"/>
            <a:endParaRPr lang="en-US" sz="1800" dirty="0" smtClean="0"/>
          </a:p>
          <a:p>
            <a:pPr fontAlgn="base"/>
            <a:r>
              <a:rPr lang="en-US" sz="1800" dirty="0" smtClean="0"/>
              <a:t>The anchoring creates a bias toward interpreting correctly new information about the decision. </a:t>
            </a:r>
          </a:p>
          <a:p>
            <a:pPr fontAlgn="base"/>
            <a:endParaRPr lang="en-US" sz="1800" dirty="0" smtClean="0"/>
          </a:p>
          <a:p>
            <a:pPr fontAlgn="base"/>
            <a:endParaRPr lang="en-US" sz="1800" dirty="0" smtClean="0"/>
          </a:p>
          <a:p>
            <a:pPr fontAlgn="base"/>
            <a:endParaRPr lang="en-US" sz="2600" dirty="0" smtClean="0"/>
          </a:p>
          <a:p>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3</a:t>
            </a:fld>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5760640"/>
          </a:xfrm>
        </p:spPr>
        <p:txBody>
          <a:bodyPr>
            <a:normAutofit/>
          </a:bodyPr>
          <a:lstStyle/>
          <a:p>
            <a:pPr marL="0" lvl="0" algn="ctr">
              <a:buNone/>
            </a:pPr>
            <a:r>
              <a:rPr lang="en-US" sz="2400" b="1" cap="all" dirty="0" smtClean="0"/>
              <a:t>Anchoring in marketing</a:t>
            </a:r>
          </a:p>
          <a:p>
            <a:pPr fontAlgn="base"/>
            <a:endParaRPr lang="en-US" sz="2400" dirty="0" smtClean="0"/>
          </a:p>
          <a:p>
            <a:pPr fontAlgn="base"/>
            <a:r>
              <a:rPr lang="en-US" sz="1800" dirty="0" smtClean="0"/>
              <a:t>When people make quantitative estimates, their estimates may be heavily influenced by previous values of the item. </a:t>
            </a:r>
          </a:p>
          <a:p>
            <a:pPr fontAlgn="base"/>
            <a:endParaRPr lang="en-US" sz="1800" dirty="0" smtClean="0"/>
          </a:p>
          <a:p>
            <a:pPr fontAlgn="base"/>
            <a:r>
              <a:rPr lang="en-US" sz="1800" dirty="0" smtClean="0"/>
              <a:t>For example, the initial price offered for a used car sets the standard for the rest of the negotiations, so that prices lower than the initial price seem more reasonable even if they are still higher than what the car is really worth. </a:t>
            </a:r>
          </a:p>
          <a:p>
            <a:pPr fontAlgn="base"/>
            <a:endParaRPr lang="en-US" sz="1800" dirty="0" smtClean="0"/>
          </a:p>
          <a:p>
            <a:pPr fontAlgn="base"/>
            <a:r>
              <a:rPr lang="en-US" sz="1800" dirty="0" smtClean="0"/>
              <a:t>The salesman is trying to get the consumer anchored on the high price so that when he offers a lower price, the consumer will estimate that the lower price represents a good value. </a:t>
            </a:r>
          </a:p>
          <a:p>
            <a:pPr fontAlgn="base"/>
            <a:endParaRPr lang="en-US" sz="1800" dirty="0" smtClean="0"/>
          </a:p>
          <a:p>
            <a:pPr fontAlgn="base"/>
            <a:r>
              <a:rPr lang="en-US" sz="1800" dirty="0" smtClean="0"/>
              <a:t>Producers prefer to anchor to a higher priced alternative (rather than lower) even by creating an artificial alternative</a:t>
            </a:r>
          </a:p>
          <a:p>
            <a:endParaRPr lang="en-US" sz="1800" dirty="0" smtClean="0"/>
          </a:p>
          <a:p>
            <a:pPr marL="0" lvl="0" algn="ctr">
              <a:buNone/>
            </a:pPr>
            <a:endParaRPr lang="en-US" sz="2600" b="1" cap="all" dirty="0" smtClean="0"/>
          </a:p>
          <a:p>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4</a:t>
            </a:fld>
            <a:endParaRPr lang="it-IT" dirty="0"/>
          </a:p>
        </p:txBody>
      </p:sp>
      <p:sp>
        <p:nvSpPr>
          <p:cNvPr id="4" name="Rectangle 3"/>
          <p:cNvSpPr/>
          <p:nvPr/>
        </p:nvSpPr>
        <p:spPr>
          <a:xfrm>
            <a:off x="683568" y="692696"/>
            <a:ext cx="8460432" cy="646331"/>
          </a:xfrm>
          <a:prstGeom prst="rect">
            <a:avLst/>
          </a:prstGeom>
        </p:spPr>
        <p:txBody>
          <a:bodyPr wrap="square">
            <a:spAutoFit/>
          </a:bodyPr>
          <a:lstStyle/>
          <a:p>
            <a:endParaRPr lang="en-US" dirty="0" smtClean="0"/>
          </a:p>
          <a:p>
            <a:endParaRPr lang="it-IT"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741368"/>
          </a:xfrm>
        </p:spPr>
        <p:txBody>
          <a:bodyPr>
            <a:normAutofit/>
          </a:bodyPr>
          <a:lstStyle/>
          <a:p>
            <a:pPr marL="0" lvl="0" algn="ctr">
              <a:buNone/>
            </a:pPr>
            <a:r>
              <a:rPr lang="en-US" sz="2400" b="1" cap="all" dirty="0" smtClean="0"/>
              <a:t>Anchoring in marketing</a:t>
            </a:r>
          </a:p>
          <a:p>
            <a:pPr marL="0" lvl="0" algn="ctr">
              <a:buNone/>
            </a:pPr>
            <a:endParaRPr lang="en-US" sz="2600" b="1" cap="all"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5</a:t>
            </a:fld>
            <a:endParaRPr lang="it-IT" dirty="0"/>
          </a:p>
        </p:txBody>
      </p:sp>
      <p:sp>
        <p:nvSpPr>
          <p:cNvPr id="4" name="Rectangle 3"/>
          <p:cNvSpPr/>
          <p:nvPr/>
        </p:nvSpPr>
        <p:spPr>
          <a:xfrm>
            <a:off x="683568" y="692696"/>
            <a:ext cx="8460432" cy="646331"/>
          </a:xfrm>
          <a:prstGeom prst="rect">
            <a:avLst/>
          </a:prstGeom>
        </p:spPr>
        <p:txBody>
          <a:bodyPr wrap="square">
            <a:spAutoFit/>
          </a:bodyPr>
          <a:lstStyle/>
          <a:p>
            <a:endParaRPr lang="en-US" dirty="0" smtClean="0"/>
          </a:p>
          <a:p>
            <a:endParaRPr lang="it-IT" dirty="0" smtClean="0"/>
          </a:p>
        </p:txBody>
      </p:sp>
      <p:pic>
        <p:nvPicPr>
          <p:cNvPr id="5" name="Picture 4" descr="grill1.jpg"/>
          <p:cNvPicPr>
            <a:picLocks noChangeAspect="1"/>
          </p:cNvPicPr>
          <p:nvPr/>
        </p:nvPicPr>
        <p:blipFill>
          <a:blip r:embed="rId2" cstate="print"/>
          <a:stretch>
            <a:fillRect/>
          </a:stretch>
        </p:blipFill>
        <p:spPr>
          <a:xfrm>
            <a:off x="96010" y="620688"/>
            <a:ext cx="4331973" cy="3176972"/>
          </a:xfrm>
          <a:prstGeom prst="rect">
            <a:avLst/>
          </a:prstGeom>
        </p:spPr>
      </p:pic>
      <p:pic>
        <p:nvPicPr>
          <p:cNvPr id="6" name="Picture 5" descr="grill2.jpg"/>
          <p:cNvPicPr>
            <a:picLocks noChangeAspect="1"/>
          </p:cNvPicPr>
          <p:nvPr/>
        </p:nvPicPr>
        <p:blipFill>
          <a:blip r:embed="rId3" cstate="print"/>
          <a:stretch>
            <a:fillRect/>
          </a:stretch>
        </p:blipFill>
        <p:spPr>
          <a:xfrm>
            <a:off x="4716016" y="692696"/>
            <a:ext cx="4427984" cy="2888357"/>
          </a:xfrm>
          <a:prstGeom prst="rect">
            <a:avLst/>
          </a:prstGeom>
        </p:spPr>
      </p:pic>
      <p:pic>
        <p:nvPicPr>
          <p:cNvPr id="7" name="Picture 6" descr="grill3.jpg"/>
          <p:cNvPicPr>
            <a:picLocks noChangeAspect="1"/>
          </p:cNvPicPr>
          <p:nvPr/>
        </p:nvPicPr>
        <p:blipFill>
          <a:blip r:embed="rId4" cstate="print"/>
          <a:stretch>
            <a:fillRect/>
          </a:stretch>
        </p:blipFill>
        <p:spPr>
          <a:xfrm>
            <a:off x="0" y="3573016"/>
            <a:ext cx="4427984" cy="3284984"/>
          </a:xfrm>
          <a:prstGeom prst="rect">
            <a:avLst/>
          </a:prstGeom>
        </p:spPr>
      </p:pic>
      <p:pic>
        <p:nvPicPr>
          <p:cNvPr id="8" name="Picture 7" descr="grill4.jpg"/>
          <p:cNvPicPr>
            <a:picLocks noChangeAspect="1"/>
          </p:cNvPicPr>
          <p:nvPr/>
        </p:nvPicPr>
        <p:blipFill>
          <a:blip r:embed="rId5" cstate="print"/>
          <a:stretch>
            <a:fillRect/>
          </a:stretch>
        </p:blipFill>
        <p:spPr>
          <a:xfrm>
            <a:off x="4716016" y="3591018"/>
            <a:ext cx="4427984" cy="326698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741368"/>
          </a:xfrm>
        </p:spPr>
        <p:txBody>
          <a:bodyPr>
            <a:normAutofit/>
          </a:bodyPr>
          <a:lstStyle/>
          <a:p>
            <a:pPr marL="0" lvl="0" algn="ctr">
              <a:buNone/>
            </a:pPr>
            <a:r>
              <a:rPr lang="en-US" sz="2400" b="1" cap="all" dirty="0" smtClean="0"/>
              <a:t>Anchoring in financial markets</a:t>
            </a:r>
          </a:p>
          <a:p>
            <a:endParaRPr lang="en-US" sz="2400" dirty="0" smtClean="0"/>
          </a:p>
          <a:p>
            <a:r>
              <a:rPr lang="en-US" sz="1800" dirty="0" smtClean="0"/>
              <a:t>Overconfidence and anchoring definitely appear to be part of the explanation underlying post-earnings-announcement drift.” (</a:t>
            </a:r>
            <a:r>
              <a:rPr lang="en-US" sz="1800" dirty="0" err="1" smtClean="0"/>
              <a:t>Shefrin</a:t>
            </a:r>
            <a:r>
              <a:rPr lang="en-US" sz="1800" dirty="0" smtClean="0"/>
              <a:t> 2000)</a:t>
            </a:r>
          </a:p>
          <a:p>
            <a:endParaRPr lang="en-US" sz="1800" dirty="0" smtClean="0"/>
          </a:p>
          <a:p>
            <a:r>
              <a:rPr lang="en-US" sz="1800" dirty="0" smtClean="0"/>
              <a:t>If the analysts are overconfident and also anchored to their most recent estimate, they may be reluctant to give as much weight as they should to the information in the current earnings announcement and not raise their estimate. </a:t>
            </a:r>
            <a:br>
              <a:rPr lang="en-US" sz="1800" dirty="0" smtClean="0"/>
            </a:br>
            <a:endParaRPr lang="it-IT" sz="1800" dirty="0" smtClean="0"/>
          </a:p>
          <a:p>
            <a:r>
              <a:rPr lang="en-US" sz="1800" dirty="0" smtClean="0"/>
              <a:t>They cause </a:t>
            </a:r>
            <a:r>
              <a:rPr lang="en-US" sz="1800" dirty="0" err="1" smtClean="0"/>
              <a:t>underreaction</a:t>
            </a:r>
            <a:r>
              <a:rPr lang="en-US" sz="1800" dirty="0" smtClean="0"/>
              <a:t> and the conditions under which investors are vulnerable to these heuristics are different from the conditions that cause investors to be vulnerable to overreaction.</a:t>
            </a:r>
            <a:br>
              <a:rPr lang="en-US" sz="1800" dirty="0" smtClean="0"/>
            </a:br>
            <a:endParaRPr lang="it-IT" sz="1800" dirty="0" smtClean="0"/>
          </a:p>
          <a:p>
            <a:r>
              <a:rPr lang="en-US" sz="1800" dirty="0" err="1" smtClean="0"/>
              <a:t>Underreaction</a:t>
            </a:r>
            <a:r>
              <a:rPr lang="en-US" sz="1800" dirty="0" smtClean="0"/>
              <a:t> is likely due to biases associated with the overconfidence and anchoring heuristics and may be the source of the alpha* for most momentum and earnings surprise strategies.  (Fuller 2000)</a:t>
            </a:r>
          </a:p>
          <a:p>
            <a:pPr algn="r">
              <a:spcBef>
                <a:spcPts val="0"/>
              </a:spcBef>
              <a:buNone/>
            </a:pPr>
            <a:r>
              <a:rPr lang="en-US" sz="1600" dirty="0" smtClean="0"/>
              <a:t>*alpha is a risk-adjusted measure of the</a:t>
            </a:r>
          </a:p>
          <a:p>
            <a:pPr algn="r">
              <a:spcBef>
                <a:spcPts val="0"/>
              </a:spcBef>
              <a:buNone/>
            </a:pPr>
            <a:r>
              <a:rPr lang="en-US" sz="1600" dirty="0" smtClean="0"/>
              <a:t>active return on an investment</a:t>
            </a:r>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6</a:t>
            </a:fld>
            <a:endParaRPr lang="it-IT" dirty="0"/>
          </a:p>
        </p:txBody>
      </p:sp>
      <p:sp>
        <p:nvSpPr>
          <p:cNvPr id="4" name="Rectangle 3"/>
          <p:cNvSpPr/>
          <p:nvPr/>
        </p:nvSpPr>
        <p:spPr>
          <a:xfrm>
            <a:off x="683568" y="692696"/>
            <a:ext cx="8460432" cy="646331"/>
          </a:xfrm>
          <a:prstGeom prst="rect">
            <a:avLst/>
          </a:prstGeom>
        </p:spPr>
        <p:txBody>
          <a:bodyPr wrap="square">
            <a:spAutoFit/>
          </a:bodyPr>
          <a:lstStyle/>
          <a:p>
            <a:endParaRPr lang="en-US" dirty="0" smtClean="0"/>
          </a:p>
          <a:p>
            <a:endParaRPr lang="it-IT"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264696"/>
          </a:xfrm>
        </p:spPr>
        <p:txBody>
          <a:bodyPr>
            <a:normAutofit/>
          </a:bodyPr>
          <a:lstStyle/>
          <a:p>
            <a:pPr marL="0" lvl="0" algn="ctr">
              <a:buNone/>
            </a:pPr>
            <a:r>
              <a:rPr lang="en-US" sz="2400" b="1" cap="all" dirty="0" smtClean="0"/>
              <a:t>Availability</a:t>
            </a:r>
          </a:p>
          <a:p>
            <a:pPr marL="0"/>
            <a:endParaRPr lang="en-US" sz="2400" dirty="0" smtClean="0"/>
          </a:p>
          <a:p>
            <a:pPr marL="0"/>
            <a:r>
              <a:rPr lang="en-US" sz="1800" dirty="0" smtClean="0"/>
              <a:t>An availability heuristic is a mental shortcut that relies on immediate examples that come to mind to take a decision  </a:t>
            </a:r>
          </a:p>
          <a:p>
            <a:pPr marL="0"/>
            <a:endParaRPr lang="en-US" sz="1800" dirty="0" smtClean="0"/>
          </a:p>
          <a:p>
            <a:pPr marL="0"/>
            <a:r>
              <a:rPr lang="en-US" sz="1800" dirty="0" smtClean="0"/>
              <a:t>You might judge that those events are more frequent and possible than others </a:t>
            </a:r>
            <a:r>
              <a:rPr lang="en-US" sz="1800" dirty="0" err="1" smtClean="0"/>
              <a:t>andgive</a:t>
            </a:r>
            <a:r>
              <a:rPr lang="en-US" sz="1800" dirty="0" smtClean="0"/>
              <a:t> greater credence to this information and tend to overestimate the probability and likelihood of similar things happening in the future.</a:t>
            </a:r>
            <a:endParaRPr lang="it-IT" sz="1800" dirty="0" smtClean="0"/>
          </a:p>
          <a:p>
            <a:pPr marL="0"/>
            <a:endParaRPr lang="it-IT" sz="1800" dirty="0" smtClean="0"/>
          </a:p>
          <a:p>
            <a:pPr marL="0"/>
            <a:r>
              <a:rPr lang="en-US" sz="1800" dirty="0" smtClean="0"/>
              <a:t>The availability heuristic implies people predict the frequency of an event based on how easily an example can be brought to mind</a:t>
            </a:r>
          </a:p>
          <a:p>
            <a:pPr marL="0"/>
            <a:endParaRPr lang="en-US" sz="1800" dirty="0" smtClean="0"/>
          </a:p>
          <a:p>
            <a:pPr marL="0"/>
            <a:r>
              <a:rPr lang="en-US" sz="1800" dirty="0" smtClean="0"/>
              <a:t>Availability is also a useful clue for assessing frequency or probability, because instances of large classes are usually recalled better and faster than instances of less frequent classes “ (</a:t>
            </a:r>
            <a:r>
              <a:rPr lang="en-US" sz="1800" dirty="0" err="1" smtClean="0"/>
              <a:t>Tversky</a:t>
            </a:r>
            <a:r>
              <a:rPr lang="en-US" sz="1800" dirty="0" smtClean="0"/>
              <a:t> and </a:t>
            </a:r>
            <a:r>
              <a:rPr lang="en-US" sz="1800" dirty="0" err="1" smtClean="0"/>
              <a:t>Kahneman</a:t>
            </a:r>
            <a:r>
              <a:rPr lang="en-US" sz="1800" dirty="0" smtClean="0"/>
              <a:t> 1974)</a:t>
            </a:r>
          </a:p>
          <a:p>
            <a:pPr marL="0"/>
            <a:endParaRPr lang="en-US" sz="1800" dirty="0" smtClean="0"/>
          </a:p>
          <a:p>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7</a:t>
            </a:fld>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741368"/>
          </a:xfrm>
        </p:spPr>
        <p:txBody>
          <a:bodyPr>
            <a:normAutofit/>
          </a:bodyPr>
          <a:lstStyle/>
          <a:p>
            <a:pPr marL="0" lvl="0" algn="ctr">
              <a:buNone/>
            </a:pPr>
            <a:r>
              <a:rPr lang="en-US" sz="2400" b="1" cap="all" dirty="0" smtClean="0"/>
              <a:t>Availability</a:t>
            </a:r>
            <a:endParaRPr lang="en-US" sz="2400" dirty="0" smtClean="0"/>
          </a:p>
          <a:p>
            <a:pPr lvl="0"/>
            <a:endParaRPr lang="en-US" sz="2400" dirty="0" smtClean="0"/>
          </a:p>
          <a:p>
            <a:r>
              <a:rPr lang="en-US" sz="1800" dirty="0" smtClean="0"/>
              <a:t>The news can affect our availability heuristic by producing vivid memories that are more readily available. For instance, if the news has recently reported on large forest fires, we are more likely to believe that forest fires are on the rise because the memory appears vivid and is readily available</a:t>
            </a:r>
          </a:p>
          <a:p>
            <a:pPr lvl="0"/>
            <a:endParaRPr lang="en-US" sz="1800" dirty="0" smtClean="0"/>
          </a:p>
          <a:p>
            <a:pPr lvl="0"/>
            <a:r>
              <a:rPr lang="en-US" sz="1800" dirty="0" smtClean="0"/>
              <a:t>After seeing news reports about people losing their jobs, you might start to believe that you are in danger of being fired.</a:t>
            </a:r>
            <a:endParaRPr lang="it-IT" sz="1800" dirty="0" smtClean="0"/>
          </a:p>
          <a:p>
            <a:pPr>
              <a:buNone/>
            </a:pPr>
            <a:endParaRPr lang="it-IT" sz="1800" dirty="0" smtClean="0"/>
          </a:p>
          <a:p>
            <a:pPr lvl="0"/>
            <a:r>
              <a:rPr lang="en-US" sz="1800" dirty="0" smtClean="0"/>
              <a:t>After seeing several television programs on shark attacks, you start to think that such incidences are relatively common. When you go on vacation, you refuse to swim in the ocean because you believe the probability of a shark attack is high.</a:t>
            </a:r>
            <a:endParaRPr lang="it-IT" sz="1800" dirty="0" smtClean="0"/>
          </a:p>
          <a:p>
            <a:endParaRPr lang="it-IT" sz="1800" dirty="0" smtClean="0"/>
          </a:p>
          <a:p>
            <a:pPr lvl="0"/>
            <a:r>
              <a:rPr lang="en-US" sz="1800" dirty="0" smtClean="0"/>
              <a:t>After reading an article about lottery winners, you start to overestimate your own likelihood of winning the jackpot and you start spending more money than you should each week on lottery tickets.</a:t>
            </a:r>
            <a:endParaRPr lang="it-IT" sz="1800" dirty="0" smtClean="0"/>
          </a:p>
          <a:p>
            <a:pPr marL="0" lvl="0" algn="ctr">
              <a:buNone/>
            </a:pPr>
            <a:endParaRPr lang="en-US" sz="2600" b="1" cap="all" dirty="0" smtClean="0"/>
          </a:p>
          <a:p>
            <a:pPr fontAlgn="base"/>
            <a:endParaRPr lang="en-US" sz="2600" dirty="0" smtClean="0"/>
          </a:p>
          <a:p>
            <a:endParaRPr lang="en-US"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8</a:t>
            </a:fld>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6632"/>
            <a:ext cx="8229600" cy="6408712"/>
          </a:xfrm>
        </p:spPr>
        <p:txBody>
          <a:bodyPr>
            <a:normAutofit/>
          </a:bodyPr>
          <a:lstStyle/>
          <a:p>
            <a:pPr marL="0" lvl="0" algn="ctr">
              <a:buNone/>
            </a:pPr>
            <a:r>
              <a:rPr lang="en-US" sz="2400" b="1" cap="all" dirty="0" smtClean="0"/>
              <a:t>Availability and risk</a:t>
            </a:r>
          </a:p>
          <a:p>
            <a:pPr>
              <a:buNone/>
            </a:pPr>
            <a:r>
              <a:rPr lang="en-US" sz="1900" dirty="0" smtClean="0"/>
              <a:t>	</a:t>
            </a:r>
          </a:p>
          <a:p>
            <a:pPr>
              <a:buNone/>
            </a:pPr>
            <a:r>
              <a:rPr lang="en-US" sz="1900" dirty="0" smtClean="0"/>
              <a:t>   “</a:t>
            </a:r>
            <a:r>
              <a:rPr lang="en-US" sz="1800" dirty="0" smtClean="0"/>
              <a:t>Perhaps the most obvious demonstration of availability in real life is the impact of the fortuitous availability of events or scenarios. Many readers must have experienced the temporary rise in the subjective probability of an accident after seeing a car overturned by the side of the road. Similarly, many must have noticed an increase in the subjective probability that an accident or malfunction will start a thermonuclear war after seeing a movie in which such an occurrence was vividly portrayed. Continued preoccupation with an outcome may increase its availability, and hence its perceived likelihood. People are preoccupied with highly desirable outcomes, such as winning the sweepstakes, or with highly undesirable outcomes, such as an airplane crash. Consequently, availability provides a mechanism by which occurrences of extreme utility (or disutility) may appear more likely than they actually are.“</a:t>
            </a:r>
          </a:p>
          <a:p>
            <a:pPr algn="r">
              <a:buNone/>
            </a:pPr>
            <a:r>
              <a:rPr lang="en-US" sz="1800" dirty="0" smtClean="0"/>
              <a:t/>
            </a:r>
            <a:br>
              <a:rPr lang="en-US" sz="1800" dirty="0" smtClean="0"/>
            </a:br>
            <a:r>
              <a:rPr lang="en-US" sz="1800" dirty="0" smtClean="0"/>
              <a:t>(Amos </a:t>
            </a:r>
            <a:r>
              <a:rPr lang="en-US" sz="1800" dirty="0" err="1" smtClean="0"/>
              <a:t>Tversky</a:t>
            </a:r>
            <a:r>
              <a:rPr lang="en-US" sz="1800" dirty="0" smtClean="0"/>
              <a:t> and Daniel </a:t>
            </a:r>
            <a:r>
              <a:rPr lang="en-US" sz="1800" dirty="0" err="1" smtClean="0"/>
              <a:t>Kahneman</a:t>
            </a:r>
            <a:r>
              <a:rPr lang="en-US" sz="1800" dirty="0" smtClean="0"/>
              <a:t>, 1973, "Availability: A heuristic for judging frequency and probability." </a:t>
            </a:r>
            <a:r>
              <a:rPr lang="it-IT" sz="1800" i="1" dirty="0" smtClean="0"/>
              <a:t>Cognitive </a:t>
            </a:r>
            <a:r>
              <a:rPr lang="it-IT" sz="1800" i="1" dirty="0" err="1" smtClean="0"/>
              <a:t>Psychology</a:t>
            </a:r>
            <a:r>
              <a:rPr lang="it-IT" sz="1800" i="1" dirty="0" smtClean="0"/>
              <a:t>, 5(1),</a:t>
            </a:r>
            <a:r>
              <a:rPr lang="it-IT" sz="1800" dirty="0" smtClean="0"/>
              <a:t> 207-233)</a:t>
            </a:r>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9</a:t>
            </a:fld>
            <a:endParaRPr lang="it-IT"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53177eb634f865e5d55f7a7a2391ef2785f763b"/>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1542</TotalTime>
  <Words>1477</Words>
  <Application>Microsoft Office PowerPoint</Application>
  <PresentationFormat>On-screen Show (4:3)</PresentationFormat>
  <Paragraphs>157</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Pc3</cp:lastModifiedBy>
  <cp:revision>225</cp:revision>
  <dcterms:created xsi:type="dcterms:W3CDTF">2008-11-13T17:18:53Z</dcterms:created>
  <dcterms:modified xsi:type="dcterms:W3CDTF">2014-09-24T14:27:03Z</dcterms:modified>
</cp:coreProperties>
</file>