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60" r:id="rId3"/>
    <p:sldId id="259" r:id="rId4"/>
    <p:sldId id="261" r:id="rId5"/>
    <p:sldId id="262" r:id="rId6"/>
    <p:sldId id="264" r:id="rId7"/>
    <p:sldId id="265" r:id="rId8"/>
    <p:sldId id="266" r:id="rId9"/>
    <p:sldId id="267" r:id="rId10"/>
    <p:sldId id="278" r:id="rId11"/>
    <p:sldId id="279" r:id="rId12"/>
    <p:sldId id="280" r:id="rId13"/>
    <p:sldId id="268" r:id="rId14"/>
    <p:sldId id="271" r:id="rId15"/>
    <p:sldId id="275" r:id="rId16"/>
    <p:sldId id="276" r:id="rId17"/>
    <p:sldId id="277" r:id="rId18"/>
  </p:sldIdLst>
  <p:sldSz cx="9144000" cy="6858000" type="screen4x3"/>
  <p:notesSz cx="6858000" cy="9144000"/>
  <p:custDataLst>
    <p:tags r:id="rId20"/>
  </p:custDataLst>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86437" autoAdjust="0"/>
  </p:normalViewPr>
  <p:slideViewPr>
    <p:cSldViewPr>
      <p:cViewPr varScale="1">
        <p:scale>
          <a:sx n="67" d="100"/>
          <a:sy n="67" d="100"/>
        </p:scale>
        <p:origin x="-498" y="-108"/>
      </p:cViewPr>
      <p:guideLst>
        <p:guide orient="horz" pos="2160"/>
        <p:guide pos="2880"/>
      </p:guideLst>
    </p:cSldViewPr>
  </p:slideViewPr>
  <p:outlineViewPr>
    <p:cViewPr>
      <p:scale>
        <a:sx n="33" d="100"/>
        <a:sy n="33" d="100"/>
      </p:scale>
      <p:origin x="0" y="501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24/09/2014</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24/09/2014</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24/09/2014</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mplicit.harvard.edu/implicit/demo/" TargetMode="External"/><Relationship Id="rId2" Type="http://schemas.openxmlformats.org/officeDocument/2006/relationships/hyperlink" Target="http://www.labsi.org/innocenti/"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labsi.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jdm.org/dmidi/Cognitive_Reflection_Test.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bc.co.uk/news/uk-england-tyne-22270052"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plicit.harvard.edu/implicit/demo/" TargetMode="Externa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6.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youtube.com/watch?v=afA8TjqqeV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iki.mgto.org/money_priming_using_scrambled_sentence_tas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a:bodyPr>
          <a:lstStyle/>
          <a:p>
            <a:pPr marL="0" indent="0">
              <a:lnSpc>
                <a:spcPct val="120000"/>
              </a:lnSpc>
              <a:spcBef>
                <a:spcPts val="0"/>
              </a:spcBef>
              <a:buNone/>
              <a:defRPr/>
            </a:pPr>
            <a:r>
              <a:rPr lang="en-US" sz="1300" b="1" noProof="0" dirty="0" smtClean="0">
                <a:latin typeface="Verdana" pitchFamily="34" charset="0"/>
                <a:ea typeface="Verdana" pitchFamily="34" charset="0"/>
                <a:cs typeface="Verdana" pitchFamily="34" charset="0"/>
                <a:hlinkClick r:id="rId2"/>
              </a:rPr>
              <a:t>Alessandro Innocenti </a:t>
            </a:r>
            <a:endParaRPr lang="en-US" sz="1300" b="1" noProof="0" dirty="0" smtClean="0">
              <a:latin typeface="Verdana" pitchFamily="34" charset="0"/>
              <a:ea typeface="Verdana" pitchFamily="34" charset="0"/>
              <a:cs typeface="Verdana" pitchFamily="34" charset="0"/>
            </a:endParaRPr>
          </a:p>
          <a:p>
            <a:pPr marL="0" indent="0">
              <a:lnSpc>
                <a:spcPct val="120000"/>
              </a:lnSpc>
              <a:spcBef>
                <a:spcPts val="0"/>
              </a:spcBef>
              <a:buNone/>
              <a:defRPr/>
            </a:pPr>
            <a:r>
              <a:rPr lang="it-IT" sz="1200" b="1" dirty="0" smtClean="0">
                <a:latin typeface="Verdana" pitchFamily="34" charset="0"/>
                <a:ea typeface="Verdana" pitchFamily="34" charset="0"/>
                <a:cs typeface="Verdana" pitchFamily="34" charset="0"/>
              </a:rPr>
              <a:t>Anno Accademico 2014-2015</a:t>
            </a:r>
          </a:p>
          <a:p>
            <a:pPr marL="0" indent="0">
              <a:lnSpc>
                <a:spcPct val="120000"/>
              </a:lnSpc>
              <a:spcBef>
                <a:spcPts val="0"/>
              </a:spcBef>
              <a:buNone/>
              <a:defRPr/>
            </a:pPr>
            <a:r>
              <a:rPr lang="it-IT" sz="1200" b="1" smtClean="0">
                <a:latin typeface="Verdana" pitchFamily="34" charset="0"/>
                <a:ea typeface="Verdana" pitchFamily="34" charset="0"/>
                <a:cs typeface="Verdana" pitchFamily="34" charset="0"/>
              </a:rPr>
              <a:t>Corso Marketing</a:t>
            </a:r>
          </a:p>
          <a:p>
            <a:pPr algn="ctr">
              <a:buNone/>
            </a:pPr>
            <a:endParaRPr lang="en-US" sz="1600" b="1" cap="all" noProof="0" dirty="0" smtClean="0"/>
          </a:p>
          <a:p>
            <a:pPr algn="ctr">
              <a:buNone/>
            </a:pPr>
            <a:r>
              <a:rPr lang="en-US" sz="2000" b="1" cap="all" noProof="0" dirty="0" smtClean="0"/>
              <a:t>Lecture 7 the associative mechanism</a:t>
            </a:r>
          </a:p>
          <a:p>
            <a:pPr algn="ctr">
              <a:buNone/>
            </a:pPr>
            <a:endParaRPr lang="en-US" sz="1600" noProof="0" dirty="0" smtClean="0"/>
          </a:p>
          <a:p>
            <a:pPr>
              <a:buNone/>
            </a:pPr>
            <a:r>
              <a:rPr lang="en-US" sz="1600" b="1" dirty="0" smtClean="0"/>
              <a:t>Aim</a:t>
            </a:r>
            <a:r>
              <a:rPr lang="en-US" sz="1600" dirty="0" smtClean="0"/>
              <a:t>: To discuss mental mechanism of the association of concepts and ideas.</a:t>
            </a:r>
            <a:endParaRPr lang="it-IT" sz="1600" dirty="0" smtClean="0"/>
          </a:p>
          <a:p>
            <a:pPr>
              <a:buNone/>
            </a:pPr>
            <a:r>
              <a:rPr lang="en-US" sz="1600" b="1" dirty="0" smtClean="0"/>
              <a:t>Outline</a:t>
            </a:r>
            <a:r>
              <a:rPr lang="en-US" sz="1600" dirty="0" smtClean="0"/>
              <a:t>: Priming. Cognitive ease and cognitive strain. Implicit association theory. Mere exposure effect.</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err="1" smtClean="0"/>
              <a:t>Kahneman</a:t>
            </a:r>
            <a:r>
              <a:rPr lang="en-US" sz="1600" dirty="0" smtClean="0"/>
              <a:t>, D. (2011) </a:t>
            </a:r>
            <a:r>
              <a:rPr lang="en-US" sz="1600" i="1" dirty="0" smtClean="0"/>
              <a:t>Thinking, Fast and Slow, </a:t>
            </a:r>
            <a:r>
              <a:rPr lang="en-US" sz="1600" dirty="0" smtClean="0"/>
              <a:t>Farrar, Straus and Giroux, New York, </a:t>
            </a:r>
            <a:r>
              <a:rPr lang="en-US" sz="1600" dirty="0" err="1" smtClean="0"/>
              <a:t>chapt</a:t>
            </a:r>
            <a:r>
              <a:rPr lang="en-US" sz="1600" dirty="0" smtClean="0"/>
              <a:t>. 4-5.</a:t>
            </a:r>
          </a:p>
          <a:p>
            <a:pPr>
              <a:buNone/>
            </a:pPr>
            <a:r>
              <a:rPr lang="en-US" sz="1600" dirty="0" smtClean="0"/>
              <a:t>Bateson M., D. Nettle, and G. Roberts. (2006) “Cues of being watched enhance cooperation in a real-world setting”, </a:t>
            </a:r>
            <a:r>
              <a:rPr lang="en-US" sz="1600" i="1" dirty="0" smtClean="0"/>
              <a:t>Biology Letters</a:t>
            </a:r>
            <a:r>
              <a:rPr lang="en-US" sz="1600" dirty="0" smtClean="0"/>
              <a:t>, 2, 412-414.   </a:t>
            </a:r>
            <a:endParaRPr lang="it-IT" sz="1600" dirty="0" smtClean="0"/>
          </a:p>
          <a:p>
            <a:pPr>
              <a:buNone/>
            </a:pPr>
            <a:r>
              <a:rPr lang="en-US" sz="1600" b="1" dirty="0" smtClean="0"/>
              <a:t>Blogs, Videos and Websites:</a:t>
            </a:r>
            <a:endParaRPr lang="it-IT" sz="1600" dirty="0" smtClean="0"/>
          </a:p>
          <a:p>
            <a:pPr>
              <a:buNone/>
            </a:pPr>
            <a:r>
              <a:rPr lang="en-US" sz="1600" dirty="0" smtClean="0"/>
              <a:t>Implicit Association Test (IAT) demo</a:t>
            </a:r>
            <a:endParaRPr lang="it-IT" sz="1600" dirty="0" smtClean="0"/>
          </a:p>
          <a:p>
            <a:pPr>
              <a:buNone/>
            </a:pPr>
            <a:r>
              <a:rPr lang="en-US" sz="1600" u="sng" dirty="0" smtClean="0">
                <a:hlinkClick r:id="rId3"/>
              </a:rPr>
              <a:t>https://implicit.harvard.edu/implicit/demo/</a:t>
            </a:r>
            <a:endParaRPr lang="it-IT" sz="1600" dirty="0" smtClean="0"/>
          </a:p>
          <a:p>
            <a:pPr marL="365760" indent="-256032" eaLnBrk="1" fontAlgn="auto" hangingPunct="1">
              <a:spcAft>
                <a:spcPts val="0"/>
              </a:spcAft>
              <a:buFont typeface="Arial" pitchFamily="34" charset="0"/>
              <a:buNone/>
              <a:defRPr/>
            </a:pPr>
            <a:endParaRPr lang="en-US" noProof="0" dirty="0" smtClean="0">
              <a:latin typeface="Arial" pitchFamily="34" charset="0"/>
              <a:ea typeface="Tahoma" pitchFamily="34" charset="0"/>
              <a:cs typeface="Arial" pitchFamily="34" charset="0"/>
            </a:endParaRPr>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4"/>
          </p:cNvPr>
          <p:cNvPicPr>
            <a:picLocks noChangeAspect="1"/>
          </p:cNvPicPr>
          <p:nvPr/>
        </p:nvPicPr>
        <p:blipFill>
          <a:blip r:embed="rId5" cstate="print"/>
          <a:stretch>
            <a:fillRect/>
          </a:stretch>
        </p:blipFill>
        <p:spPr>
          <a:xfrm>
            <a:off x="6944788" y="332656"/>
            <a:ext cx="1700037" cy="7920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229600" cy="5976664"/>
          </a:xfrm>
        </p:spPr>
        <p:txBody>
          <a:bodyPr>
            <a:normAutofit fontScale="70000" lnSpcReduction="20000"/>
          </a:bodyPr>
          <a:lstStyle/>
          <a:p>
            <a:pPr algn="ctr">
              <a:buNone/>
            </a:pPr>
            <a:r>
              <a:rPr lang="en-GB" sz="3400" b="1" dirty="0" smtClean="0"/>
              <a:t>COGNITIVE EASE AND COGNITIVE STRAIN</a:t>
            </a:r>
            <a:endParaRPr lang="it-IT" sz="3400" b="1" dirty="0" smtClean="0"/>
          </a:p>
          <a:p>
            <a:pPr>
              <a:buNone/>
            </a:pPr>
            <a:endParaRPr lang="en-GB" sz="2400" dirty="0" smtClean="0"/>
          </a:p>
          <a:p>
            <a:pPr>
              <a:lnSpc>
                <a:spcPct val="120000"/>
              </a:lnSpc>
              <a:buNone/>
            </a:pPr>
            <a:r>
              <a:rPr lang="en-GB" sz="2600" dirty="0" smtClean="0"/>
              <a:t>	Cognitive ease is the mental state in which “things are going well – no threats, no major news, no need to redirect attention or mobilize effort” </a:t>
            </a:r>
            <a:endParaRPr lang="it-IT" sz="2600" dirty="0" smtClean="0"/>
          </a:p>
          <a:p>
            <a:pPr>
              <a:lnSpc>
                <a:spcPct val="120000"/>
              </a:lnSpc>
              <a:buNone/>
            </a:pPr>
            <a:r>
              <a:rPr lang="en-GB" sz="2600" dirty="0" smtClean="0"/>
              <a:t> </a:t>
            </a:r>
            <a:endParaRPr lang="it-IT" sz="2600" dirty="0" smtClean="0"/>
          </a:p>
          <a:p>
            <a:pPr>
              <a:lnSpc>
                <a:spcPct val="120000"/>
              </a:lnSpc>
              <a:buNone/>
            </a:pPr>
            <a:r>
              <a:rPr lang="en-GB" sz="2600" dirty="0" smtClean="0"/>
              <a:t>	If an individual’s thought process has successfully utilized System 1, in that it required no extra effort by System 2 to complete the said task, that individual is experiencing cognitive ease. </a:t>
            </a:r>
            <a:endParaRPr lang="it-IT" sz="2600" dirty="0" smtClean="0"/>
          </a:p>
          <a:p>
            <a:pPr>
              <a:lnSpc>
                <a:spcPct val="120000"/>
              </a:lnSpc>
              <a:buNone/>
            </a:pPr>
            <a:r>
              <a:rPr lang="en-GB" sz="2600" dirty="0" smtClean="0"/>
              <a:t> </a:t>
            </a:r>
            <a:endParaRPr lang="it-IT" sz="2600" dirty="0" smtClean="0"/>
          </a:p>
          <a:p>
            <a:pPr>
              <a:lnSpc>
                <a:spcPct val="120000"/>
              </a:lnSpc>
              <a:buNone/>
            </a:pPr>
            <a:r>
              <a:rPr lang="en-GB" sz="2600" dirty="0" smtClean="0"/>
              <a:t>	Cognitive strain on the other hand, “indicates that a problem exists, which will require increased mobilization of System 2”. </a:t>
            </a:r>
            <a:endParaRPr lang="it-IT" sz="2600" dirty="0" smtClean="0"/>
          </a:p>
          <a:p>
            <a:pPr>
              <a:lnSpc>
                <a:spcPct val="120000"/>
              </a:lnSpc>
              <a:buNone/>
            </a:pPr>
            <a:r>
              <a:rPr lang="en-GB" sz="2600" dirty="0" smtClean="0"/>
              <a:t> </a:t>
            </a:r>
            <a:endParaRPr lang="it-IT" sz="2600" dirty="0" smtClean="0"/>
          </a:p>
          <a:p>
            <a:pPr>
              <a:lnSpc>
                <a:spcPct val="120000"/>
              </a:lnSpc>
              <a:buNone/>
            </a:pPr>
            <a:r>
              <a:rPr lang="en-GB" sz="2600" dirty="0" smtClean="0"/>
              <a:t>	Cognitive strain triggers the mind to use System 2’s extra resources and analyze the situation more thoroughly. </a:t>
            </a:r>
            <a:endParaRPr lang="it-IT" sz="2600" dirty="0" smtClean="0"/>
          </a:p>
          <a:p>
            <a:pPr>
              <a:lnSpc>
                <a:spcPct val="120000"/>
              </a:lnSpc>
              <a:buNone/>
            </a:pPr>
            <a:r>
              <a:rPr lang="en-GB" sz="2600" dirty="0" smtClean="0"/>
              <a:t> </a:t>
            </a:r>
            <a:endParaRPr lang="it-IT" sz="2600" dirty="0" smtClean="0"/>
          </a:p>
          <a:p>
            <a:pPr>
              <a:lnSpc>
                <a:spcPct val="120000"/>
              </a:lnSpc>
              <a:buNone/>
            </a:pPr>
            <a:r>
              <a:rPr lang="en-GB" sz="2600" dirty="0" smtClean="0"/>
              <a:t>	When under cognitive ease, individuals make decisions in a completely different manner than when under cognitive strain</a:t>
            </a:r>
            <a:r>
              <a:rPr lang="en-GB" sz="2400" dirty="0" smtClean="0"/>
              <a:t>. </a:t>
            </a:r>
            <a:endParaRPr lang="it-IT" sz="24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10</a:t>
            </a:fld>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11</a:t>
            </a:fld>
            <a:endParaRPr lang="it-IT" dirty="0"/>
          </a:p>
        </p:txBody>
      </p:sp>
      <p:sp>
        <p:nvSpPr>
          <p:cNvPr id="5" name="Title 3"/>
          <p:cNvSpPr>
            <a:spLocks noGrp="1"/>
          </p:cNvSpPr>
          <p:nvPr>
            <p:ph idx="1"/>
          </p:nvPr>
        </p:nvSpPr>
        <p:spPr>
          <a:xfrm>
            <a:off x="457200" y="260648"/>
            <a:ext cx="8229600" cy="6597352"/>
          </a:xfrm>
        </p:spPr>
        <p:txBody>
          <a:bodyPr>
            <a:normAutofit fontScale="85000" lnSpcReduction="20000"/>
          </a:bodyPr>
          <a:lstStyle/>
          <a:p>
            <a:pPr algn="ctr">
              <a:buNone/>
            </a:pPr>
            <a:r>
              <a:rPr lang="en-GB" sz="2600" b="1" cap="all" dirty="0" smtClean="0"/>
              <a:t>Cognitive Reflection Test</a:t>
            </a:r>
          </a:p>
          <a:p>
            <a:pPr algn="ctr">
              <a:buNone/>
            </a:pPr>
            <a:r>
              <a:rPr lang="it-IT" sz="2100" dirty="0" smtClean="0">
                <a:hlinkClick r:id="rId2"/>
              </a:rPr>
              <a:t>http://www.sjdm.org/</a:t>
            </a:r>
            <a:r>
              <a:rPr lang="it-IT" sz="2100" dirty="0" err="1" smtClean="0">
                <a:hlinkClick r:id="rId2"/>
              </a:rPr>
              <a:t>dmidi</a:t>
            </a:r>
            <a:r>
              <a:rPr lang="it-IT" sz="2100" dirty="0" smtClean="0">
                <a:hlinkClick r:id="rId2"/>
              </a:rPr>
              <a:t>/Cognitive_Reflection_Test.html</a:t>
            </a:r>
            <a:endParaRPr lang="en-GB" sz="2100" dirty="0" smtClean="0"/>
          </a:p>
          <a:p>
            <a:pPr>
              <a:buNone/>
            </a:pPr>
            <a:endParaRPr lang="en-GB" dirty="0" smtClean="0"/>
          </a:p>
          <a:p>
            <a:pPr>
              <a:buNone/>
            </a:pPr>
            <a:r>
              <a:rPr lang="en-GB" sz="2100" dirty="0" smtClean="0"/>
              <a:t>Subjects were submitted tests including mathematical questions evoking an immediate intuitive answer that is incorrect (ex. bat and ball)</a:t>
            </a:r>
          </a:p>
          <a:p>
            <a:r>
              <a:rPr lang="en-US" sz="2100" dirty="0" smtClean="0"/>
              <a:t>bat and a ball</a:t>
            </a:r>
          </a:p>
          <a:p>
            <a:r>
              <a:rPr lang="en-US" sz="2100" dirty="0" smtClean="0"/>
              <a:t>If it takes 5 machines 5 minutes to make 5 widgets, how long would it take 100 machines to make 100 widgets?</a:t>
            </a:r>
          </a:p>
          <a:p>
            <a:r>
              <a:rPr lang="en-US" sz="2100" dirty="0" smtClean="0"/>
              <a:t>In a lake, there is a patch of lily pads. Every day, the patch doubles in size. If it takes 48 days for the patch to cover the entire lake, how long would it take for the patch to cover half of the lake?</a:t>
            </a:r>
          </a:p>
          <a:p>
            <a:pPr>
              <a:buNone/>
            </a:pPr>
            <a:endParaRPr lang="en-GB" sz="2100" dirty="0" smtClean="0"/>
          </a:p>
          <a:p>
            <a:pPr>
              <a:buNone/>
            </a:pPr>
            <a:r>
              <a:rPr lang="en-GB" sz="2100" dirty="0" smtClean="0"/>
              <a:t>	To simulate cognitive strain, two tests were written with identical questions, except one test had a smaller, slightly illegible, font and the other had a normal legible font. </a:t>
            </a:r>
          </a:p>
          <a:p>
            <a:pPr>
              <a:buNone/>
            </a:pPr>
            <a:endParaRPr lang="en-GB" sz="2100" dirty="0" smtClean="0"/>
          </a:p>
          <a:p>
            <a:pPr>
              <a:buNone/>
            </a:pPr>
            <a:r>
              <a:rPr lang="en-GB" sz="2100" dirty="0" smtClean="0"/>
              <a:t>	The smaller font induced cognitive strain, while the legible font did not. </a:t>
            </a:r>
          </a:p>
          <a:p>
            <a:pPr>
              <a:buNone/>
            </a:pPr>
            <a:endParaRPr lang="en-GB" sz="2100" dirty="0" smtClean="0"/>
          </a:p>
          <a:p>
            <a:pPr>
              <a:buNone/>
            </a:pPr>
            <a:r>
              <a:rPr lang="en-GB" sz="2100" dirty="0" smtClean="0"/>
              <a:t>	90% of the students who saw the CRT in normal font made at least one mistake in the test, but the proportion dropped to 35% when the font was barely legible</a:t>
            </a:r>
            <a:endParaRPr lang="it-IT" sz="21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552728"/>
          </a:xfrm>
        </p:spPr>
        <p:txBody>
          <a:bodyPr>
            <a:normAutofit fontScale="70000" lnSpcReduction="20000"/>
          </a:bodyPr>
          <a:lstStyle/>
          <a:p>
            <a:pPr algn="ctr">
              <a:buNone/>
            </a:pPr>
            <a:r>
              <a:rPr lang="en-GB" sz="3400" b="1" dirty="0" smtClean="0"/>
              <a:t>APPLICATIONS</a:t>
            </a:r>
          </a:p>
          <a:p>
            <a:endParaRPr lang="en-GB" dirty="0" smtClean="0"/>
          </a:p>
          <a:p>
            <a:r>
              <a:rPr lang="en-GB" dirty="0" smtClean="0"/>
              <a:t>Cognitive strain, whatever its source, mobilizes System 2, which is more likely to reject the intuitive answer suggested by System 1</a:t>
            </a:r>
          </a:p>
          <a:p>
            <a:endParaRPr lang="en-GB" dirty="0" smtClean="0"/>
          </a:p>
          <a:p>
            <a:r>
              <a:rPr lang="en-GB" dirty="0" smtClean="0"/>
              <a:t>Cognitive strain forces the mind and individual to avoid its lazy tendencies and work harder, thus triggering System 2.</a:t>
            </a:r>
            <a:endParaRPr lang="it-IT" dirty="0" smtClean="0"/>
          </a:p>
          <a:p>
            <a:pPr>
              <a:buNone/>
            </a:pPr>
            <a:r>
              <a:rPr lang="en-GB" dirty="0" smtClean="0"/>
              <a:t> </a:t>
            </a:r>
            <a:endParaRPr lang="it-IT" dirty="0" smtClean="0"/>
          </a:p>
          <a:p>
            <a:r>
              <a:rPr lang="en-GB" dirty="0" smtClean="0"/>
              <a:t>Knowing that system two is triggered in situations that </a:t>
            </a:r>
            <a:r>
              <a:rPr lang="en-GB" dirty="0" err="1" smtClean="0"/>
              <a:t>instill</a:t>
            </a:r>
            <a:r>
              <a:rPr lang="en-GB" dirty="0" smtClean="0"/>
              <a:t> cognitive strain can be helpful in many professional settings. </a:t>
            </a:r>
          </a:p>
          <a:p>
            <a:endParaRPr lang="en-GB" dirty="0" smtClean="0"/>
          </a:p>
          <a:p>
            <a:r>
              <a:rPr lang="en-GB" dirty="0" smtClean="0"/>
              <a:t>Successful managers and executives are able to inspire their workers to perform their absolute best by inducing slight cognitive strain. </a:t>
            </a:r>
          </a:p>
          <a:p>
            <a:endParaRPr lang="en-GB" dirty="0" smtClean="0"/>
          </a:p>
          <a:p>
            <a:r>
              <a:rPr lang="en-GB" dirty="0" smtClean="0"/>
              <a:t>Managers can create a sense of urgency. “Perhaps the best way to challenge the status quo is for a leader to forcefully create a sense of urgency” (</a:t>
            </a:r>
            <a:r>
              <a:rPr lang="en-GB" dirty="0" err="1" smtClean="0"/>
              <a:t>Dess</a:t>
            </a:r>
            <a:r>
              <a:rPr lang="en-GB" dirty="0" smtClean="0"/>
              <a:t>, Lumpkin and Eisner 2011)</a:t>
            </a:r>
          </a:p>
          <a:p>
            <a:endParaRPr lang="en-GB" dirty="0" smtClean="0"/>
          </a:p>
          <a:p>
            <a:r>
              <a:rPr lang="en-GB" dirty="0" smtClean="0"/>
              <a:t>This urgency may induce cognitive strain and trigger System 2 by enabling individuals to use more resources in order to analyze situations better and make better decisions.</a:t>
            </a:r>
            <a:r>
              <a:rPr lang="en-US" dirty="0" smtClean="0"/>
              <a:t> </a:t>
            </a:r>
            <a:endParaRPr lang="it-IT"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12</a:t>
            </a:fld>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lstStyle/>
          <a:p>
            <a:pPr algn="ctr">
              <a:buNone/>
            </a:pPr>
            <a:r>
              <a:rPr lang="en-US" sz="2400" b="1" cap="all" dirty="0" smtClean="0"/>
              <a:t>Staring eyes 'deter’ bike thieves</a:t>
            </a:r>
          </a:p>
          <a:p>
            <a:endParaRPr lang="en-US" sz="2400" dirty="0" smtClean="0"/>
          </a:p>
          <a:p>
            <a:r>
              <a:rPr lang="en-US" sz="1800" dirty="0" smtClean="0"/>
              <a:t>Bike thefts have been reduced by putting pictures of staring eyes above cycle racks, researchers have found.</a:t>
            </a:r>
          </a:p>
          <a:p>
            <a:pPr>
              <a:buNone/>
            </a:pPr>
            <a:endParaRPr lang="en-US" sz="1800" dirty="0" smtClean="0"/>
          </a:p>
          <a:p>
            <a:r>
              <a:rPr lang="en-US" sz="1800" dirty="0" smtClean="0"/>
              <a:t>A team from Newcastle University decided to test the theory that people behave better when they think they are being watched.</a:t>
            </a:r>
          </a:p>
          <a:p>
            <a:endParaRPr lang="en-US" sz="1800" dirty="0" smtClean="0"/>
          </a:p>
          <a:p>
            <a:r>
              <a:rPr lang="en-US" sz="1800" dirty="0" smtClean="0"/>
              <a:t>For two years they studied crime rates at campus racks and found a drop of 62% at those which displayed eye posters.</a:t>
            </a:r>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dirty="0"/>
          </a:p>
        </p:txBody>
      </p:sp>
      <p:pic>
        <p:nvPicPr>
          <p:cNvPr id="5" name="Picture 4" descr="bikethieves.jpg"/>
          <p:cNvPicPr>
            <a:picLocks noChangeAspect="1"/>
          </p:cNvPicPr>
          <p:nvPr/>
        </p:nvPicPr>
        <p:blipFill>
          <a:blip r:embed="rId2" cstate="print"/>
          <a:stretch>
            <a:fillRect/>
          </a:stretch>
        </p:blipFill>
        <p:spPr>
          <a:xfrm>
            <a:off x="4932040" y="3861048"/>
            <a:ext cx="3616444" cy="2358286"/>
          </a:xfrm>
          <a:prstGeom prst="rect">
            <a:avLst/>
          </a:prstGeom>
        </p:spPr>
      </p:pic>
      <p:sp>
        <p:nvSpPr>
          <p:cNvPr id="6" name="Content Placeholder 1"/>
          <p:cNvSpPr txBox="1">
            <a:spLocks/>
          </p:cNvSpPr>
          <p:nvPr/>
        </p:nvSpPr>
        <p:spPr>
          <a:xfrm>
            <a:off x="683568" y="4221088"/>
            <a:ext cx="3888432" cy="1196752"/>
          </a:xfrm>
          <a:prstGeom prst="rect">
            <a:avLst/>
          </a:prstGeom>
        </p:spPr>
        <p:txBody>
          <a:bodyPr vert="horz">
            <a:normAutofit/>
          </a:bodyPr>
          <a:lstStyle/>
          <a:p>
            <a:pPr marL="365760" marR="0" lvl="0" indent="-256032"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it-IT" b="0" i="0" u="none" strike="noStrike" kern="1200" cap="none" spc="0" normalizeH="0" baseline="0" noProof="0" dirty="0" smtClean="0">
                <a:ln>
                  <a:noFill/>
                </a:ln>
                <a:solidFill>
                  <a:schemeClr val="tx1"/>
                </a:solidFill>
                <a:effectLst/>
                <a:uLnTx/>
                <a:uFillTx/>
                <a:latin typeface="+mn-lt"/>
                <a:ea typeface="+mn-ea"/>
                <a:cs typeface="+mn-cs"/>
                <a:hlinkClick r:id="rId3"/>
              </a:rPr>
              <a:t>http://www.bbc.co.uk/news/uk-england-tyne-22270052</a:t>
            </a:r>
            <a:endParaRPr kumimoji="0" lang="en-US"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it-IT"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647700" y="95250"/>
            <a:ext cx="7916863" cy="525463"/>
          </a:xfrm>
        </p:spPr>
        <p:txBody>
          <a:bodyPr/>
          <a:lstStyle/>
          <a:p>
            <a:r>
              <a:rPr lang="en-GB" sz="2800" b="1" smtClean="0">
                <a:solidFill>
                  <a:srgbClr val="003399"/>
                </a:solidFill>
                <a:latin typeface="Arial" pitchFamily="34" charset="0"/>
                <a:cs typeface="Arial" pitchFamily="34" charset="0"/>
              </a:rPr>
              <a:t>		</a:t>
            </a:r>
            <a:endParaRPr lang="en-US" sz="3200" b="1" smtClean="0">
              <a:solidFill>
                <a:srgbClr val="003399"/>
              </a:solidFill>
              <a:latin typeface="Arial" pitchFamily="34" charset="0"/>
              <a:cs typeface="Arial" pitchFamily="34" charset="0"/>
            </a:endParaRPr>
          </a:p>
        </p:txBody>
      </p:sp>
      <p:sp>
        <p:nvSpPr>
          <p:cNvPr id="67587" name="Content Placeholder 2"/>
          <p:cNvSpPr>
            <a:spLocks noGrp="1"/>
          </p:cNvSpPr>
          <p:nvPr>
            <p:ph idx="4294967295"/>
          </p:nvPr>
        </p:nvSpPr>
        <p:spPr>
          <a:xfrm>
            <a:off x="609600" y="333375"/>
            <a:ext cx="7916863" cy="5765800"/>
          </a:xfrm>
        </p:spPr>
        <p:txBody>
          <a:bodyPr/>
          <a:lstStyle/>
          <a:p>
            <a:pPr algn="ctr">
              <a:buNone/>
            </a:pPr>
            <a:r>
              <a:rPr lang="en-GB" sz="2400" b="1" dirty="0" smtClean="0">
                <a:cs typeface="Arial" pitchFamily="34" charset="0"/>
              </a:rPr>
              <a:t>IMPLICIT ASSOCIATION</a:t>
            </a:r>
          </a:p>
          <a:p>
            <a:pPr algn="ctr">
              <a:buNone/>
            </a:pPr>
            <a:endParaRPr lang="en-GB" sz="2400" b="1" dirty="0" smtClean="0">
              <a:cs typeface="Arial" pitchFamily="34" charset="0"/>
            </a:endParaRPr>
          </a:p>
          <a:p>
            <a:r>
              <a:rPr lang="en-GB" sz="1800" dirty="0" smtClean="0">
                <a:cs typeface="Arial" pitchFamily="34" charset="0"/>
              </a:rPr>
              <a:t>IMPLICIT ASSOCIATION is the unconscious attachment of an emotional attitude or belief to something (object, experience, type of animal or social category) </a:t>
            </a:r>
          </a:p>
          <a:p>
            <a:r>
              <a:rPr lang="en-GB" sz="1800" dirty="0" smtClean="0"/>
              <a:t>IAT tests claim to tap into emotional attitudes by measuring mental processes that are unconscious and over which we have no control</a:t>
            </a:r>
          </a:p>
          <a:p>
            <a:pPr algn="ctr">
              <a:buNone/>
            </a:pPr>
            <a:r>
              <a:rPr lang="en-US" sz="1800" u="sng" dirty="0" smtClean="0">
                <a:hlinkClick r:id="rId3"/>
              </a:rPr>
              <a:t>https://implicit.harvard.edu/implicit/demo/</a:t>
            </a:r>
            <a:endParaRPr lang="it-IT" sz="1800" dirty="0" smtClean="0"/>
          </a:p>
          <a:p>
            <a:pPr>
              <a:buFontTx/>
              <a:buNone/>
            </a:pPr>
            <a:endParaRPr lang="en-GB" sz="2400" dirty="0" smtClean="0"/>
          </a:p>
          <a:p>
            <a:endParaRPr lang="en-US" sz="2400" dirty="0" smtClean="0"/>
          </a:p>
        </p:txBody>
      </p:sp>
      <p:pic>
        <p:nvPicPr>
          <p:cNvPr id="5" name="Picture 4" descr="iat.gif"/>
          <p:cNvPicPr>
            <a:picLocks noChangeAspect="1"/>
          </p:cNvPicPr>
          <p:nvPr/>
        </p:nvPicPr>
        <p:blipFill>
          <a:blip r:embed="rId4" cstate="print"/>
          <a:stretch>
            <a:fillRect/>
          </a:stretch>
        </p:blipFill>
        <p:spPr>
          <a:xfrm>
            <a:off x="1763688" y="3573016"/>
            <a:ext cx="5819775" cy="2990850"/>
          </a:xfrm>
          <a:prstGeom prst="rect">
            <a:avLst/>
          </a:prstGeom>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7587">
                                            <p:txEl>
                                              <p:pRg st="3" end="3"/>
                                            </p:txEl>
                                          </p:spTgt>
                                        </p:tgtEl>
                                        <p:attrNameLst>
                                          <p:attrName>style.visibility</p:attrName>
                                        </p:attrNameLst>
                                      </p:cBhvr>
                                      <p:to>
                                        <p:strVal val="visible"/>
                                      </p:to>
                                    </p:set>
                                    <p:animEffect transition="in" filter="blinds(horizontal)">
                                      <p:cBhvr>
                                        <p:cTn id="7" dur="500"/>
                                        <p:tgtEl>
                                          <p:spTgt spid="6758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7587">
                                            <p:txEl>
                                              <p:pRg st="4" end="4"/>
                                            </p:txEl>
                                          </p:spTgt>
                                        </p:tgtEl>
                                        <p:attrNameLst>
                                          <p:attrName>style.visibility</p:attrName>
                                        </p:attrNameLst>
                                      </p:cBhvr>
                                      <p:to>
                                        <p:strVal val="visible"/>
                                      </p:to>
                                    </p:set>
                                    <p:animEffect transition="in" filter="blinds(horizontal)">
                                      <p:cBhvr>
                                        <p:cTn id="12" dur="500"/>
                                        <p:tgtEl>
                                          <p:spTgt spid="675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229600" cy="5976664"/>
          </a:xfrm>
        </p:spPr>
        <p:txBody>
          <a:bodyPr>
            <a:normAutofit fontScale="77500" lnSpcReduction="20000"/>
          </a:bodyPr>
          <a:lstStyle/>
          <a:p>
            <a:pPr algn="ctr">
              <a:buNone/>
            </a:pPr>
            <a:r>
              <a:rPr lang="en-GB" sz="3400" b="1" dirty="0" smtClean="0"/>
              <a:t>MERE EXPOSURE EFFECT</a:t>
            </a:r>
            <a:endParaRPr lang="it-IT" sz="3400" b="1" dirty="0" smtClean="0"/>
          </a:p>
          <a:p>
            <a:pPr algn="ctr">
              <a:buNone/>
            </a:pPr>
            <a:r>
              <a:rPr lang="en-GB" sz="2400" dirty="0" smtClean="0"/>
              <a:t>Robert </a:t>
            </a:r>
            <a:r>
              <a:rPr lang="en-GB" sz="2400" dirty="0" err="1" smtClean="0"/>
              <a:t>Zajonc</a:t>
            </a:r>
            <a:r>
              <a:rPr lang="en-GB" sz="2400" dirty="0" smtClean="0"/>
              <a:t> 1968</a:t>
            </a:r>
          </a:p>
          <a:p>
            <a:pPr>
              <a:lnSpc>
                <a:spcPct val="120000"/>
              </a:lnSpc>
              <a:buNone/>
            </a:pPr>
            <a:r>
              <a:rPr lang="en-GB" sz="2600" dirty="0" smtClean="0"/>
              <a:t>	The repetition of an arbitrary stimulus creates mild addiction for it</a:t>
            </a:r>
            <a:r>
              <a:rPr lang="en-GB" sz="2400" dirty="0" smtClean="0"/>
              <a:t>. </a:t>
            </a:r>
          </a:p>
          <a:p>
            <a:pPr>
              <a:lnSpc>
                <a:spcPct val="120000"/>
              </a:lnSpc>
              <a:buNone/>
            </a:pPr>
            <a:endParaRPr lang="en-GB" sz="2400" dirty="0" smtClean="0"/>
          </a:p>
          <a:p>
            <a:pPr>
              <a:lnSpc>
                <a:spcPct val="120000"/>
              </a:lnSpc>
              <a:buNone/>
            </a:pPr>
            <a:r>
              <a:rPr lang="en-US" sz="2000" dirty="0" err="1" smtClean="0"/>
              <a:t>Zajonc</a:t>
            </a:r>
            <a:r>
              <a:rPr lang="en-US" sz="2000" dirty="0" smtClean="0"/>
              <a:t> (1968) demonstrated the mere exposure effect in three experiments. He showed participants stimuli with different exposure frequencies and asked them to rate their favorability towards the stimuli. The first experiment used nonsense words as stimuli, the second used Chinese-like characters, and the third used photos from a yearbook. The more the participants were exposed to a stimulus, the more they liked it - See more at: http://www.citelighter.com/science/psychology/knowledgecards/mere-exposure-effect#sthash.2aKpi5Ql.dpuf</a:t>
            </a:r>
          </a:p>
          <a:p>
            <a:pPr>
              <a:lnSpc>
                <a:spcPct val="120000"/>
              </a:lnSpc>
              <a:buNone/>
            </a:pPr>
            <a:endParaRPr lang="en-GB" sz="2400" dirty="0" smtClean="0"/>
          </a:p>
          <a:p>
            <a:pPr>
              <a:lnSpc>
                <a:spcPct val="120000"/>
              </a:lnSpc>
              <a:buNone/>
            </a:pPr>
            <a:r>
              <a:rPr lang="en-GB" sz="2400" dirty="0" smtClean="0"/>
              <a:t>The effect occurs because the repetition of a stimulus is followed by nothing bad and in this way </a:t>
            </a:r>
            <a:r>
              <a:rPr lang="en-GB" sz="2400" dirty="0" err="1" smtClean="0"/>
              <a:t>becaome</a:t>
            </a:r>
            <a:r>
              <a:rPr lang="en-GB" sz="2400" dirty="0" smtClean="0"/>
              <a:t> a safety signal </a:t>
            </a:r>
          </a:p>
          <a:p>
            <a:pPr>
              <a:lnSpc>
                <a:spcPct val="120000"/>
              </a:lnSpc>
              <a:buNone/>
            </a:pPr>
            <a:r>
              <a:rPr lang="it-IT" sz="2400" dirty="0" err="1" smtClean="0"/>
              <a:t>To</a:t>
            </a:r>
            <a:r>
              <a:rPr lang="it-IT" sz="2400" dirty="0" smtClean="0"/>
              <a:t> </a:t>
            </a:r>
            <a:r>
              <a:rPr lang="it-IT" sz="2400" dirty="0" err="1" smtClean="0"/>
              <a:t>survive</a:t>
            </a:r>
            <a:r>
              <a:rPr lang="it-IT" sz="2400" dirty="0" smtClean="0"/>
              <a:t> in a </a:t>
            </a:r>
            <a:r>
              <a:rPr lang="it-IT" sz="2400" dirty="0" err="1" smtClean="0"/>
              <a:t>frequently</a:t>
            </a:r>
            <a:r>
              <a:rPr lang="it-IT" sz="2400" dirty="0" smtClean="0"/>
              <a:t> </a:t>
            </a:r>
            <a:r>
              <a:rPr lang="it-IT" sz="2400" dirty="0" err="1" smtClean="0"/>
              <a:t>dangerous</a:t>
            </a:r>
            <a:r>
              <a:rPr lang="it-IT" sz="2400" dirty="0" smtClean="0"/>
              <a:t> world </a:t>
            </a:r>
            <a:r>
              <a:rPr lang="it-IT" sz="2400" dirty="0" err="1" smtClean="0"/>
              <a:t>an</a:t>
            </a:r>
            <a:r>
              <a:rPr lang="it-IT" sz="2400" dirty="0" smtClean="0"/>
              <a:t> </a:t>
            </a:r>
            <a:r>
              <a:rPr lang="it-IT" sz="2400" dirty="0" err="1" smtClean="0"/>
              <a:t>organism</a:t>
            </a:r>
            <a:r>
              <a:rPr lang="it-IT" sz="2400" dirty="0" smtClean="0"/>
              <a:t> </a:t>
            </a:r>
            <a:r>
              <a:rPr lang="it-IT" sz="2400" dirty="0" err="1" smtClean="0"/>
              <a:t>learns</a:t>
            </a:r>
            <a:r>
              <a:rPr lang="it-IT" sz="2400" dirty="0" smtClean="0"/>
              <a:t> </a:t>
            </a:r>
            <a:r>
              <a:rPr lang="it-IT" sz="2400" dirty="0" err="1" smtClean="0"/>
              <a:t>to</a:t>
            </a:r>
            <a:r>
              <a:rPr lang="it-IT" sz="2400" dirty="0" smtClean="0"/>
              <a:t> </a:t>
            </a:r>
            <a:r>
              <a:rPr lang="it-IT" sz="2400" dirty="0" err="1" smtClean="0"/>
              <a:t>react</a:t>
            </a:r>
            <a:r>
              <a:rPr lang="it-IT" sz="2400" dirty="0" smtClean="0"/>
              <a:t> </a:t>
            </a:r>
            <a:r>
              <a:rPr lang="it-IT" sz="2400" dirty="0" err="1" smtClean="0"/>
              <a:t>cautiously</a:t>
            </a:r>
            <a:r>
              <a:rPr lang="it-IT" sz="2400" dirty="0" smtClean="0"/>
              <a:t> </a:t>
            </a:r>
            <a:r>
              <a:rPr lang="it-IT" sz="2400" dirty="0" err="1" smtClean="0"/>
              <a:t>to</a:t>
            </a:r>
            <a:r>
              <a:rPr lang="it-IT" sz="2400" dirty="0" smtClean="0"/>
              <a:t> </a:t>
            </a:r>
            <a:r>
              <a:rPr lang="it-IT" sz="2400" dirty="0" err="1" smtClean="0"/>
              <a:t>novel</a:t>
            </a:r>
            <a:r>
              <a:rPr lang="it-IT" sz="2400" dirty="0" smtClean="0"/>
              <a:t> simuli </a:t>
            </a:r>
            <a:r>
              <a:rPr lang="it-IT" sz="2400" dirty="0" err="1" smtClean="0"/>
              <a:t>with</a:t>
            </a:r>
            <a:r>
              <a:rPr lang="it-IT" sz="2400" dirty="0" smtClean="0"/>
              <a:t> </a:t>
            </a:r>
            <a:r>
              <a:rPr lang="it-IT" sz="2400" dirty="0" err="1" smtClean="0"/>
              <a:t>withdrawal</a:t>
            </a:r>
            <a:r>
              <a:rPr lang="it-IT" sz="2400" dirty="0" smtClean="0"/>
              <a:t> and </a:t>
            </a:r>
            <a:r>
              <a:rPr lang="it-IT" sz="2400" dirty="0" err="1" smtClean="0"/>
              <a:t>fear</a:t>
            </a:r>
            <a:endParaRPr lang="it-IT" sz="2400" dirty="0" smtClean="0"/>
          </a:p>
          <a:p>
            <a:pPr>
              <a:lnSpc>
                <a:spcPct val="120000"/>
              </a:lnSpc>
              <a:buNone/>
            </a:pPr>
            <a:endParaRPr lang="it-IT" sz="24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15</a:t>
            </a:fld>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525344"/>
          </a:xfrm>
        </p:spPr>
        <p:txBody>
          <a:bodyPr>
            <a:normAutofit fontScale="77500" lnSpcReduction="20000"/>
          </a:bodyPr>
          <a:lstStyle/>
          <a:p>
            <a:pPr algn="ctr">
              <a:lnSpc>
                <a:spcPct val="120000"/>
              </a:lnSpc>
              <a:buNone/>
            </a:pPr>
            <a:r>
              <a:rPr lang="en-GB" sz="3800" b="1" dirty="0" smtClean="0"/>
              <a:t>MERE EXPOSURE EFFECT - APPLICATIONS</a:t>
            </a:r>
          </a:p>
          <a:p>
            <a:pPr>
              <a:lnSpc>
                <a:spcPct val="120000"/>
              </a:lnSpc>
            </a:pPr>
            <a:r>
              <a:rPr lang="en-US" sz="2900" dirty="0" smtClean="0"/>
              <a:t>unconscious familiarity is more important than conscious recognition</a:t>
            </a:r>
          </a:p>
          <a:p>
            <a:pPr>
              <a:lnSpc>
                <a:spcPct val="120000"/>
              </a:lnSpc>
            </a:pPr>
            <a:r>
              <a:rPr lang="en-US" sz="2900" dirty="0" smtClean="0"/>
              <a:t>apart from creating brand awareness, advertising gets you so familiar with a brand that you naturally start preferring it</a:t>
            </a:r>
          </a:p>
          <a:p>
            <a:pPr>
              <a:lnSpc>
                <a:spcPct val="120000"/>
              </a:lnSpc>
            </a:pPr>
            <a:r>
              <a:rPr lang="en-US" sz="2900" dirty="0" smtClean="0"/>
              <a:t>preference shift towards McDonald's in little kids. </a:t>
            </a:r>
          </a:p>
          <a:p>
            <a:pPr>
              <a:lnSpc>
                <a:spcPct val="120000"/>
              </a:lnSpc>
            </a:pPr>
            <a:r>
              <a:rPr lang="en-US" sz="2900" dirty="0" smtClean="0"/>
              <a:t>more television the children watched, the more they preferred food with a fast food label. </a:t>
            </a:r>
          </a:p>
          <a:p>
            <a:pPr>
              <a:lnSpc>
                <a:spcPct val="120000"/>
              </a:lnSpc>
            </a:pPr>
            <a:r>
              <a:rPr lang="en-US" sz="2900" dirty="0" smtClean="0"/>
              <a:t>even if little kids do not understand the advertisements for the new southwestern chicken salad at McDonald's, or comprehend those billboards for McDonald's ice coffee, they were exposed repeatedly to the golden arches, and that exposure made them like the brand. </a:t>
            </a:r>
          </a:p>
          <a:p>
            <a:pPr>
              <a:lnSpc>
                <a:spcPct val="120000"/>
              </a:lnSpc>
            </a:pPr>
            <a:endParaRPr lang="it-IT" sz="2900"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16</a:t>
            </a:fld>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525344"/>
          </a:xfrm>
        </p:spPr>
        <p:txBody>
          <a:bodyPr>
            <a:normAutofit/>
          </a:bodyPr>
          <a:lstStyle/>
          <a:p>
            <a:pPr algn="ctr">
              <a:lnSpc>
                <a:spcPct val="120000"/>
              </a:lnSpc>
              <a:buNone/>
            </a:pPr>
            <a:r>
              <a:rPr lang="en-GB" sz="2400" b="1" cap="all" dirty="0" smtClean="0"/>
              <a:t>Mirror image</a:t>
            </a:r>
          </a:p>
          <a:p>
            <a:pPr>
              <a:lnSpc>
                <a:spcPct val="120000"/>
              </a:lnSpc>
            </a:pPr>
            <a:r>
              <a:rPr lang="it-IT" sz="1800" dirty="0" smtClean="0"/>
              <a:t>People </a:t>
            </a:r>
            <a:r>
              <a:rPr lang="en-US" sz="1800" dirty="0" smtClean="0"/>
              <a:t>prefer their mirror image over their actual image due to the mere-exposure effect</a:t>
            </a:r>
          </a:p>
          <a:p>
            <a:pPr>
              <a:lnSpc>
                <a:spcPct val="120000"/>
              </a:lnSpc>
            </a:pPr>
            <a:endParaRPr lang="en-US" sz="1800" dirty="0" smtClean="0"/>
          </a:p>
          <a:p>
            <a:pPr algn="ctr">
              <a:lnSpc>
                <a:spcPct val="120000"/>
              </a:lnSpc>
              <a:buNone/>
            </a:pPr>
            <a:r>
              <a:rPr lang="it-IT" sz="1800" dirty="0" smtClean="0">
                <a:hlinkClick r:id="rId2"/>
              </a:rPr>
              <a:t>http://www.youtube.com/</a:t>
            </a:r>
            <a:r>
              <a:rPr lang="it-IT" sz="1800" dirty="0" err="1" smtClean="0">
                <a:hlinkClick r:id="rId2"/>
              </a:rPr>
              <a:t>watch</a:t>
            </a:r>
            <a:r>
              <a:rPr lang="it-IT" sz="1800" dirty="0" smtClean="0">
                <a:hlinkClick r:id="rId2"/>
              </a:rPr>
              <a:t>?v=afA8TjqqeVc#t=121</a:t>
            </a:r>
            <a:endParaRPr lang="it-IT" sz="1800" dirty="0" smtClean="0"/>
          </a:p>
          <a:p>
            <a:pPr>
              <a:lnSpc>
                <a:spcPct val="120000"/>
              </a:lnSpc>
            </a:pPr>
            <a:endParaRPr lang="it-IT" sz="2900"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17</a:t>
            </a:fld>
            <a:endParaRPr lang="it-IT" dirty="0"/>
          </a:p>
        </p:txBody>
      </p:sp>
      <p:pic>
        <p:nvPicPr>
          <p:cNvPr id="4" name="Picture 3" descr="mirror self-recognition.jpg"/>
          <p:cNvPicPr>
            <a:picLocks noChangeAspect="1"/>
          </p:cNvPicPr>
          <p:nvPr/>
        </p:nvPicPr>
        <p:blipFill>
          <a:blip r:embed="rId3" cstate="print"/>
          <a:stretch>
            <a:fillRect/>
          </a:stretch>
        </p:blipFill>
        <p:spPr>
          <a:xfrm>
            <a:off x="2411760" y="2636912"/>
            <a:ext cx="3810000" cy="253365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dirty="0"/>
          </a:p>
        </p:txBody>
      </p:sp>
      <p:sp>
        <p:nvSpPr>
          <p:cNvPr id="4" name="Title 3"/>
          <p:cNvSpPr>
            <a:spLocks noGrp="1"/>
          </p:cNvSpPr>
          <p:nvPr>
            <p:ph type="title"/>
          </p:nvPr>
        </p:nvSpPr>
        <p:spPr/>
        <p:txBody>
          <a:bodyPr/>
          <a:lstStyle/>
          <a:p>
            <a:endParaRPr lang="it-IT" dirty="0"/>
          </a:p>
        </p:txBody>
      </p:sp>
      <p:pic>
        <p:nvPicPr>
          <p:cNvPr id="11" name="Content Placeholder 10" descr="bananavomit.jpg"/>
          <p:cNvPicPr>
            <a:picLocks noGrp="1" noChangeAspect="1"/>
          </p:cNvPicPr>
          <p:nvPr>
            <p:ph idx="1"/>
          </p:nvPr>
        </p:nvPicPr>
        <p:blipFill>
          <a:blip r:embed="rId2" cstate="print"/>
          <a:stretch>
            <a:fillRect/>
          </a:stretch>
        </p:blipFill>
        <p:spPr>
          <a:xfrm>
            <a:off x="2699792" y="1484784"/>
            <a:ext cx="3810000" cy="28575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904656"/>
          </a:xfrm>
        </p:spPr>
        <p:txBody>
          <a:bodyPr>
            <a:normAutofit/>
          </a:bodyPr>
          <a:lstStyle/>
          <a:p>
            <a:pPr marL="0" lvl="0" algn="ctr">
              <a:buNone/>
            </a:pPr>
            <a:r>
              <a:rPr lang="en-US" sz="2600" b="1" cap="all" dirty="0" smtClean="0"/>
              <a:t>What’s happened?</a:t>
            </a:r>
          </a:p>
          <a:p>
            <a:pPr lvl="0"/>
            <a:endParaRPr lang="en-US" sz="1900" dirty="0" smtClean="0"/>
          </a:p>
          <a:p>
            <a:pPr lvl="0"/>
            <a:r>
              <a:rPr lang="en-US" sz="1900" dirty="0" smtClean="0"/>
              <a:t>You saw those two words</a:t>
            </a:r>
            <a:endParaRPr lang="it-IT" sz="1900" dirty="0" smtClean="0"/>
          </a:p>
          <a:p>
            <a:pPr lvl="0"/>
            <a:r>
              <a:rPr lang="en-US" sz="1900" dirty="0" smtClean="0"/>
              <a:t>People recoil from the word "vomit“</a:t>
            </a:r>
          </a:p>
          <a:p>
            <a:pPr lvl="0"/>
            <a:r>
              <a:rPr lang="en-US" sz="1900" dirty="0" smtClean="0"/>
              <a:t>You actually move backward</a:t>
            </a:r>
            <a:endParaRPr lang="it-IT" sz="1900" dirty="0" smtClean="0"/>
          </a:p>
          <a:p>
            <a:pPr lvl="0"/>
            <a:r>
              <a:rPr lang="en-US" sz="1900" dirty="0" smtClean="0"/>
              <a:t>You make a face of disgust</a:t>
            </a:r>
            <a:endParaRPr lang="it-IT" sz="1900" dirty="0" smtClean="0"/>
          </a:p>
          <a:p>
            <a:pPr lvl="0"/>
            <a:r>
              <a:rPr lang="en-US" sz="1900" dirty="0" smtClean="0"/>
              <a:t>You feel a bit bad</a:t>
            </a:r>
            <a:endParaRPr lang="it-IT" sz="1900" dirty="0" smtClean="0"/>
          </a:p>
          <a:p>
            <a:pPr lvl="0"/>
            <a:r>
              <a:rPr lang="en-US" sz="1900" dirty="0" smtClean="0"/>
              <a:t>The disgust forcing your face into a particular expression changes the way you feel. </a:t>
            </a:r>
            <a:endParaRPr lang="it-IT" sz="1900" dirty="0" smtClean="0"/>
          </a:p>
          <a:p>
            <a:pPr lvl="0"/>
            <a:r>
              <a:rPr lang="en-US" sz="1900" dirty="0" smtClean="0"/>
              <a:t>Then </a:t>
            </a:r>
            <a:r>
              <a:rPr lang="it-IT" sz="1900" dirty="0" err="1" smtClean="0"/>
              <a:t>you</a:t>
            </a:r>
            <a:r>
              <a:rPr lang="it-IT" sz="1900" dirty="0" smtClean="0"/>
              <a:t> </a:t>
            </a:r>
            <a:r>
              <a:rPr lang="it-IT" sz="1900" dirty="0" err="1" smtClean="0"/>
              <a:t>have</a:t>
            </a:r>
            <a:r>
              <a:rPr lang="it-IT" sz="1900" dirty="0" smtClean="0"/>
              <a:t> </a:t>
            </a:r>
            <a:r>
              <a:rPr lang="en-US" sz="1900" dirty="0" smtClean="0"/>
              <a:t>made a story with two words that have nothing to do with each other</a:t>
            </a:r>
            <a:endParaRPr lang="it-IT" sz="1900" dirty="0" smtClean="0"/>
          </a:p>
          <a:p>
            <a:pPr lvl="0"/>
            <a:r>
              <a:rPr lang="en-US" sz="1900" dirty="0" smtClean="0"/>
              <a:t>There is now a connection between those two, the banana has somehow caused the vomit</a:t>
            </a:r>
            <a:endParaRPr lang="it-IT" sz="1900" dirty="0" smtClean="0"/>
          </a:p>
          <a:p>
            <a:pPr lvl="0"/>
            <a:r>
              <a:rPr lang="en-US" sz="1900" dirty="0" smtClean="0"/>
              <a:t>What happens is that your associative memory has changed shape. </a:t>
            </a:r>
            <a:endParaRPr lang="it-IT" sz="1900"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3</a:t>
            </a:fld>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6552728"/>
          </a:xfrm>
        </p:spPr>
        <p:txBody>
          <a:bodyPr>
            <a:normAutofit/>
          </a:bodyPr>
          <a:lstStyle/>
          <a:p>
            <a:pPr marL="0" lvl="0" algn="ctr">
              <a:buNone/>
            </a:pPr>
            <a:r>
              <a:rPr lang="en-US" sz="2400" b="1" cap="all" dirty="0" smtClean="0"/>
              <a:t>PRIMING</a:t>
            </a:r>
          </a:p>
          <a:p>
            <a:pPr marL="0" lvl="0" algn="ctr">
              <a:buNone/>
            </a:pPr>
            <a:endParaRPr lang="en-US" sz="3100" b="1" cap="all" dirty="0" smtClean="0"/>
          </a:p>
          <a:p>
            <a:r>
              <a:rPr lang="it-IT" sz="1800" dirty="0" err="1" smtClean="0"/>
              <a:t>Priming</a:t>
            </a:r>
            <a:r>
              <a:rPr lang="it-IT" sz="1800" dirty="0" smtClean="0"/>
              <a:t> </a:t>
            </a:r>
            <a:r>
              <a:rPr lang="it-IT" sz="1800" dirty="0" err="1" smtClean="0"/>
              <a:t>is</a:t>
            </a:r>
            <a:r>
              <a:rPr lang="it-IT" sz="1800" dirty="0" smtClean="0"/>
              <a:t> </a:t>
            </a:r>
            <a:r>
              <a:rPr lang="it-IT" sz="1800" dirty="0" err="1" smtClean="0"/>
              <a:t>an</a:t>
            </a:r>
            <a:r>
              <a:rPr lang="it-IT" sz="1800" dirty="0" smtClean="0"/>
              <a:t> </a:t>
            </a:r>
            <a:r>
              <a:rPr lang="it-IT" sz="1800" dirty="0" err="1" smtClean="0"/>
              <a:t>operation</a:t>
            </a:r>
            <a:r>
              <a:rPr lang="it-IT" sz="1800" dirty="0" smtClean="0"/>
              <a:t> </a:t>
            </a:r>
            <a:r>
              <a:rPr lang="it-IT" sz="1800" dirty="0" err="1" smtClean="0"/>
              <a:t>of</a:t>
            </a:r>
            <a:r>
              <a:rPr lang="it-IT" sz="1800" dirty="0" smtClean="0"/>
              <a:t> System 1 </a:t>
            </a:r>
            <a:r>
              <a:rPr lang="it-IT" sz="1800" dirty="0" err="1" smtClean="0"/>
              <a:t>which</a:t>
            </a:r>
            <a:r>
              <a:rPr lang="it-IT" sz="1800" dirty="0" smtClean="0"/>
              <a:t> </a:t>
            </a:r>
            <a:r>
              <a:rPr lang="it-IT" sz="1800" dirty="0" err="1" smtClean="0"/>
              <a:t>creates</a:t>
            </a:r>
            <a:r>
              <a:rPr lang="it-IT" sz="1800" dirty="0" smtClean="0"/>
              <a:t> l</a:t>
            </a:r>
            <a:r>
              <a:rPr lang="en-US" sz="1800" dirty="0" smtClean="0"/>
              <a:t>inks by means of associative activations in a cascade without awareness</a:t>
            </a:r>
          </a:p>
          <a:p>
            <a:endParaRPr lang="en-US" sz="1800" dirty="0" smtClean="0"/>
          </a:p>
          <a:p>
            <a:r>
              <a:rPr lang="en-US" sz="1800" dirty="0" smtClean="0"/>
              <a:t>In this case you made up a causal story, that is the vomit, which looks like an effect here, is looking for causes, and so System 1 are making up scenarios. </a:t>
            </a:r>
          </a:p>
          <a:p>
            <a:endParaRPr lang="en-US" sz="1800" dirty="0" smtClean="0"/>
          </a:p>
          <a:p>
            <a:r>
              <a:rPr lang="en-US" sz="1800" dirty="0" smtClean="0"/>
              <a:t>All of this is happening involuntarily, most of it is happening unconsciously, but you are primed, that is words are linked in a causal story.</a:t>
            </a:r>
            <a:endParaRPr lang="it-IT" sz="1800" dirty="0" smtClean="0"/>
          </a:p>
          <a:p>
            <a:endParaRPr lang="it-IT" sz="1800" dirty="0" smtClean="0"/>
          </a:p>
          <a:p>
            <a:r>
              <a:rPr lang="it-IT" sz="1800" dirty="0" err="1" smtClean="0"/>
              <a:t>It</a:t>
            </a:r>
            <a:r>
              <a:rPr lang="it-IT" sz="1800" dirty="0" smtClean="0"/>
              <a:t> </a:t>
            </a:r>
            <a:r>
              <a:rPr lang="it-IT" sz="1800" dirty="0" err="1" smtClean="0"/>
              <a:t>may</a:t>
            </a:r>
            <a:r>
              <a:rPr lang="it-IT" sz="1800" dirty="0" smtClean="0"/>
              <a:t> </a:t>
            </a:r>
            <a:r>
              <a:rPr lang="it-IT" sz="1800" dirty="0" err="1" smtClean="0"/>
              <a:t>happen</a:t>
            </a:r>
            <a:r>
              <a:rPr lang="it-IT" sz="1800" dirty="0" smtClean="0"/>
              <a:t> </a:t>
            </a:r>
            <a:r>
              <a:rPr lang="it-IT" sz="1800" dirty="0" err="1" smtClean="0"/>
              <a:t>that</a:t>
            </a:r>
            <a:r>
              <a:rPr lang="it-IT" sz="1800" dirty="0" smtClean="0"/>
              <a:t> System 1 </a:t>
            </a:r>
            <a:r>
              <a:rPr lang="it-IT" sz="1800" dirty="0" err="1" smtClean="0"/>
              <a:t>constructs</a:t>
            </a:r>
            <a:r>
              <a:rPr lang="it-IT" sz="1800" dirty="0" smtClean="0"/>
              <a:t> a story and system 2 </a:t>
            </a:r>
            <a:r>
              <a:rPr lang="it-IT" sz="1800" dirty="0" err="1" smtClean="0"/>
              <a:t>believed</a:t>
            </a:r>
            <a:r>
              <a:rPr lang="it-IT" sz="1800" dirty="0" smtClean="0"/>
              <a:t> </a:t>
            </a:r>
            <a:r>
              <a:rPr lang="it-IT" sz="1800" dirty="0" err="1" smtClean="0"/>
              <a:t>it</a:t>
            </a:r>
            <a:endParaRPr lang="it-IT"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4</a:t>
            </a:fld>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6552728"/>
          </a:xfrm>
        </p:spPr>
        <p:txBody>
          <a:bodyPr>
            <a:normAutofit/>
          </a:bodyPr>
          <a:lstStyle/>
          <a:p>
            <a:pPr marL="0" lvl="0" algn="ctr">
              <a:buNone/>
            </a:pPr>
            <a:r>
              <a:rPr lang="en-US" sz="2400" b="1" cap="all" dirty="0" smtClean="0"/>
              <a:t>THE FLORIDA EFFECT</a:t>
            </a:r>
          </a:p>
          <a:p>
            <a:pPr marL="0" lvl="0" algn="ctr">
              <a:buNone/>
            </a:pPr>
            <a:endParaRPr lang="en-US" sz="2400" b="1" cap="all" dirty="0" smtClean="0"/>
          </a:p>
          <a:p>
            <a:r>
              <a:rPr lang="it-IT" sz="1800" dirty="0" err="1" smtClean="0"/>
              <a:t>Priming</a:t>
            </a:r>
            <a:r>
              <a:rPr lang="it-IT" sz="1800" dirty="0" smtClean="0"/>
              <a:t> </a:t>
            </a:r>
            <a:r>
              <a:rPr lang="it-IT" sz="1800" dirty="0" err="1" smtClean="0"/>
              <a:t>is</a:t>
            </a:r>
            <a:r>
              <a:rPr lang="it-IT" sz="1800" dirty="0" smtClean="0"/>
              <a:t> </a:t>
            </a:r>
            <a:r>
              <a:rPr lang="it-IT" sz="1800" dirty="0" err="1" smtClean="0"/>
              <a:t>not</a:t>
            </a:r>
            <a:r>
              <a:rPr lang="it-IT" sz="1800" dirty="0" smtClean="0"/>
              <a:t> </a:t>
            </a:r>
            <a:r>
              <a:rPr lang="it-IT" sz="1800" dirty="0" err="1" smtClean="0"/>
              <a:t>restricted</a:t>
            </a:r>
            <a:r>
              <a:rPr lang="it-IT" sz="1800" dirty="0" smtClean="0"/>
              <a:t> </a:t>
            </a:r>
            <a:r>
              <a:rPr lang="it-IT" sz="1800" dirty="0" err="1" smtClean="0"/>
              <a:t>to</a:t>
            </a:r>
            <a:r>
              <a:rPr lang="it-IT" sz="1800" dirty="0" smtClean="0"/>
              <a:t> </a:t>
            </a:r>
            <a:r>
              <a:rPr lang="it-IT" sz="1800" dirty="0" err="1" smtClean="0"/>
              <a:t>concepts</a:t>
            </a:r>
            <a:r>
              <a:rPr lang="it-IT" sz="1800" dirty="0" smtClean="0"/>
              <a:t> and </a:t>
            </a:r>
            <a:r>
              <a:rPr lang="it-IT" sz="1800" dirty="0" err="1" smtClean="0"/>
              <a:t>words</a:t>
            </a:r>
            <a:r>
              <a:rPr lang="it-IT" sz="1800" dirty="0" smtClean="0"/>
              <a:t> </a:t>
            </a:r>
            <a:r>
              <a:rPr lang="it-IT" sz="1800" dirty="0" err="1" smtClean="0"/>
              <a:t>but</a:t>
            </a:r>
            <a:r>
              <a:rPr lang="it-IT" sz="1800" dirty="0" smtClean="0"/>
              <a:t> </a:t>
            </a:r>
            <a:r>
              <a:rPr lang="it-IT" sz="1800" dirty="0" err="1" smtClean="0"/>
              <a:t>also</a:t>
            </a:r>
            <a:r>
              <a:rPr lang="it-IT" sz="1800" dirty="0" smtClean="0"/>
              <a:t> </a:t>
            </a:r>
            <a:r>
              <a:rPr lang="it-IT" sz="1800" dirty="0" err="1" smtClean="0"/>
              <a:t>to</a:t>
            </a:r>
            <a:r>
              <a:rPr lang="it-IT" sz="1800" dirty="0" smtClean="0"/>
              <a:t> </a:t>
            </a:r>
            <a:r>
              <a:rPr lang="it-IT" sz="1800" dirty="0" err="1" smtClean="0"/>
              <a:t>actions</a:t>
            </a:r>
            <a:r>
              <a:rPr lang="it-IT" sz="1800" dirty="0" smtClean="0"/>
              <a:t> and </a:t>
            </a:r>
            <a:r>
              <a:rPr lang="it-IT" sz="1800" dirty="0" err="1" smtClean="0"/>
              <a:t>emotions</a:t>
            </a:r>
            <a:endParaRPr lang="it-IT" sz="1800" dirty="0" smtClean="0"/>
          </a:p>
          <a:p>
            <a:pPr>
              <a:buNone/>
            </a:pPr>
            <a:endParaRPr lang="it-IT" sz="1800" b="1" dirty="0" smtClean="0"/>
          </a:p>
          <a:p>
            <a:pPr>
              <a:spcAft>
                <a:spcPts val="400"/>
              </a:spcAft>
            </a:pPr>
            <a:r>
              <a:rPr lang="en-US" sz="1800" dirty="0" smtClean="0"/>
              <a:t>Half of a group of college students were asked to arrange brief sentences including at least one of the words  </a:t>
            </a:r>
            <a:r>
              <a:rPr lang="en-US" sz="1800" i="1" dirty="0" smtClean="0"/>
              <a:t>Florida</a:t>
            </a:r>
            <a:r>
              <a:rPr lang="en-US" sz="1800" dirty="0" smtClean="0"/>
              <a:t>,  </a:t>
            </a:r>
            <a:r>
              <a:rPr lang="en-US" sz="1800" i="1" dirty="0" smtClean="0"/>
              <a:t>forgetful</a:t>
            </a:r>
            <a:r>
              <a:rPr lang="en-US" sz="1800" dirty="0" smtClean="0"/>
              <a:t>, </a:t>
            </a:r>
            <a:r>
              <a:rPr lang="en-US" sz="1800" i="1" dirty="0" smtClean="0"/>
              <a:t>bald</a:t>
            </a:r>
            <a:r>
              <a:rPr lang="en-US" sz="1800" dirty="0" smtClean="0"/>
              <a:t>, </a:t>
            </a:r>
            <a:r>
              <a:rPr lang="en-US" sz="1800" i="1" dirty="0" smtClean="0"/>
              <a:t>gray</a:t>
            </a:r>
            <a:r>
              <a:rPr lang="en-US" sz="1800" dirty="0" smtClean="0"/>
              <a:t>, or </a:t>
            </a:r>
            <a:r>
              <a:rPr lang="en-US" sz="1800" i="1" dirty="0" smtClean="0"/>
              <a:t>wrinkle</a:t>
            </a:r>
            <a:r>
              <a:rPr lang="en-US" sz="1800" dirty="0" smtClean="0"/>
              <a:t>. </a:t>
            </a:r>
          </a:p>
          <a:p>
            <a:pPr>
              <a:spcAft>
                <a:spcPts val="400"/>
              </a:spcAft>
            </a:pPr>
            <a:r>
              <a:rPr lang="en-US" sz="1800" dirty="0" smtClean="0"/>
              <a:t>The other half were presented with none of these words. </a:t>
            </a:r>
          </a:p>
          <a:p>
            <a:pPr>
              <a:spcAft>
                <a:spcPts val="400"/>
              </a:spcAft>
            </a:pPr>
            <a:r>
              <a:rPr lang="en-US" sz="1800" dirty="0" smtClean="0"/>
              <a:t>After completing their task, the students were told to walk down the corridor to another room. </a:t>
            </a:r>
          </a:p>
          <a:p>
            <a:pPr>
              <a:spcAft>
                <a:spcPts val="400"/>
              </a:spcAft>
            </a:pPr>
            <a:r>
              <a:rPr lang="en-US" sz="1800" dirty="0" smtClean="0"/>
              <a:t>The experimenters, unbeknownst to the subjects, recorded the time the students took to walk that short distance. </a:t>
            </a:r>
          </a:p>
          <a:p>
            <a:pPr>
              <a:spcAft>
                <a:spcPts val="400"/>
              </a:spcAft>
            </a:pPr>
            <a:r>
              <a:rPr lang="en-US" sz="1800" dirty="0" smtClean="0"/>
              <a:t>The students in the “words” group walked more slowly than those in the other group. </a:t>
            </a:r>
          </a:p>
          <a:p>
            <a:pPr>
              <a:spcAft>
                <a:spcPts val="400"/>
              </a:spcAft>
            </a:pPr>
            <a:r>
              <a:rPr lang="en-US" sz="1800" dirty="0" smtClean="0"/>
              <a:t>The unconscious association of terms commonly associated with being old affected the students’ walking pace.</a:t>
            </a:r>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5</a:t>
            </a:fld>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120680"/>
          </a:xfrm>
        </p:spPr>
        <p:txBody>
          <a:bodyPr>
            <a:normAutofit/>
          </a:bodyPr>
          <a:lstStyle/>
          <a:p>
            <a:pPr algn="ctr">
              <a:buNone/>
            </a:pPr>
            <a:r>
              <a:rPr lang="it-IT" sz="2400" b="1" cap="all" dirty="0" smtClean="0"/>
              <a:t>Money </a:t>
            </a:r>
            <a:r>
              <a:rPr lang="it-IT" sz="2400" b="1" cap="all" dirty="0" err="1" smtClean="0"/>
              <a:t>priming</a:t>
            </a:r>
            <a:endParaRPr lang="it-IT" sz="2400" b="1" cap="all" dirty="0" smtClean="0"/>
          </a:p>
          <a:p>
            <a:pPr algn="ctr">
              <a:buNone/>
            </a:pPr>
            <a:r>
              <a:rPr lang="it-IT" sz="1600" dirty="0" smtClean="0">
                <a:hlinkClick r:id="rId2"/>
              </a:rPr>
              <a:t>http://wiki.mgto.org/money_priming_using_scrambled_sentence_task</a:t>
            </a:r>
            <a:endParaRPr lang="it-IT" sz="1600" dirty="0" smtClean="0"/>
          </a:p>
          <a:p>
            <a:pPr algn="ctr">
              <a:buNone/>
            </a:pPr>
            <a:r>
              <a:rPr lang="en-US" sz="2400" dirty="0" smtClean="0"/>
              <a:t> </a:t>
            </a:r>
          </a:p>
          <a:p>
            <a:pPr algn="ctr">
              <a:buNone/>
            </a:pPr>
            <a:r>
              <a:rPr lang="en-US" sz="1800" dirty="0" smtClean="0"/>
              <a:t>Experiment </a:t>
            </a:r>
            <a:r>
              <a:rPr lang="en-US" sz="1800" b="1" dirty="0" smtClean="0"/>
              <a:t>'unscramble the sentence' </a:t>
            </a:r>
          </a:p>
          <a:p>
            <a:pPr>
              <a:buNone/>
            </a:pPr>
            <a:endParaRPr lang="en-US" sz="1800" dirty="0" smtClean="0"/>
          </a:p>
          <a:p>
            <a:pPr>
              <a:buNone/>
            </a:pPr>
            <a:r>
              <a:rPr lang="en-US" sz="1800" dirty="0" smtClean="0"/>
              <a:t>Subjects should unscrambled sentences with a money theme (e.g.: make a 4 word sentence out of “high salary desk paying a”) and also by using smaller stimuli e.g. placing a monopoly board on the table in front, or a computer screen in the room with a $ bill screen saver.</a:t>
            </a:r>
          </a:p>
          <a:p>
            <a:pPr>
              <a:buNone/>
            </a:pPr>
            <a:endParaRPr lang="en-US" sz="1800" dirty="0" smtClean="0"/>
          </a:p>
          <a:p>
            <a:pPr>
              <a:buNone/>
            </a:pPr>
            <a:r>
              <a:rPr lang="en-US" sz="1800" dirty="0" smtClean="0"/>
              <a:t>Exposure to money produced the following results </a:t>
            </a:r>
          </a:p>
          <a:p>
            <a:pPr>
              <a:buNone/>
            </a:pPr>
            <a:endParaRPr lang="en-US" sz="1800" dirty="0" smtClean="0"/>
          </a:p>
          <a:p>
            <a:r>
              <a:rPr lang="en-US" sz="1800" dirty="0" smtClean="0"/>
              <a:t> </a:t>
            </a:r>
            <a:r>
              <a:rPr lang="en-US" sz="1800" b="1" dirty="0" smtClean="0"/>
              <a:t>Self Reliance</a:t>
            </a:r>
            <a:r>
              <a:rPr lang="en-US" sz="1800" dirty="0" smtClean="0"/>
              <a:t>: Money primed subjects persevered twice as long on tougher problems before asking for help</a:t>
            </a:r>
          </a:p>
          <a:p>
            <a:r>
              <a:rPr lang="en-US" sz="1800" dirty="0" smtClean="0"/>
              <a:t> </a:t>
            </a:r>
            <a:r>
              <a:rPr lang="en-US" sz="1800" b="1" dirty="0" smtClean="0"/>
              <a:t>Selfishness</a:t>
            </a:r>
            <a:r>
              <a:rPr lang="en-US" sz="1800" dirty="0" smtClean="0"/>
              <a:t>: They were MUCH less willing to help a student who pretended to be confused about the task. And, when an experimenter clumsily dropped a bunch of pencils, they picked fewer pencils</a:t>
            </a:r>
          </a:p>
          <a:p>
            <a:pPr algn="ctr">
              <a:buNone/>
            </a:pPr>
            <a:endParaRPr lang="it-IT" sz="2400" b="1" cap="all"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6</a:t>
            </a:fld>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rmAutofit lnSpcReduction="10000"/>
          </a:bodyPr>
          <a:lstStyle/>
          <a:p>
            <a:pPr algn="ctr">
              <a:buNone/>
            </a:pPr>
            <a:r>
              <a:rPr lang="en-US" sz="2400" b="1" dirty="0" smtClean="0"/>
              <a:t>PRIMING EFFECTS</a:t>
            </a:r>
          </a:p>
          <a:p>
            <a:endParaRPr lang="en-US" sz="2800" b="1" dirty="0" smtClean="0"/>
          </a:p>
          <a:p>
            <a:r>
              <a:rPr lang="en-US" sz="1800" b="1" dirty="0" smtClean="0"/>
              <a:t>Less Open/Connected</a:t>
            </a:r>
            <a:r>
              <a:rPr lang="en-US" sz="1800" dirty="0" smtClean="0"/>
              <a:t>: When money primed subjects were told they were to set up two chairs for a conversation with a researcher, they kept their chairs 118cm apart (</a:t>
            </a:r>
            <a:r>
              <a:rPr lang="en-US" sz="1800" dirty="0" err="1" smtClean="0"/>
              <a:t>vs</a:t>
            </a:r>
            <a:r>
              <a:rPr lang="en-US" sz="1800" dirty="0" smtClean="0"/>
              <a:t> 80 cm on average), and showed a greater preference for being left alone</a:t>
            </a:r>
          </a:p>
          <a:p>
            <a:endParaRPr lang="it-IT" sz="1800" dirty="0" smtClean="0"/>
          </a:p>
          <a:p>
            <a:r>
              <a:rPr lang="it-IT" sz="1800" dirty="0" err="1" smtClean="0"/>
              <a:t>Reminding</a:t>
            </a:r>
            <a:r>
              <a:rPr lang="it-IT" sz="1800" dirty="0" smtClean="0"/>
              <a:t> people </a:t>
            </a:r>
            <a:r>
              <a:rPr lang="it-IT" sz="1800" dirty="0" err="1" smtClean="0"/>
              <a:t>of</a:t>
            </a:r>
            <a:r>
              <a:rPr lang="it-IT" sz="1800" dirty="0" smtClean="0"/>
              <a:t> </a:t>
            </a:r>
            <a:r>
              <a:rPr lang="it-IT" sz="1800" dirty="0" err="1" smtClean="0"/>
              <a:t>money</a:t>
            </a:r>
            <a:r>
              <a:rPr lang="it-IT" sz="1800" dirty="0" smtClean="0"/>
              <a:t> </a:t>
            </a:r>
            <a:r>
              <a:rPr lang="it-IT" sz="1800" dirty="0" err="1" smtClean="0"/>
              <a:t>inceases</a:t>
            </a:r>
            <a:r>
              <a:rPr lang="it-IT" sz="1800" dirty="0" smtClean="0"/>
              <a:t> </a:t>
            </a:r>
            <a:r>
              <a:rPr lang="it-IT" sz="1800" dirty="0" err="1" smtClean="0"/>
              <a:t>individualism</a:t>
            </a:r>
            <a:r>
              <a:rPr lang="it-IT" sz="1800" dirty="0" smtClean="0"/>
              <a:t>, </a:t>
            </a:r>
            <a:r>
              <a:rPr lang="it-IT" sz="1800" dirty="0" err="1" smtClean="0"/>
              <a:t>reluctance</a:t>
            </a:r>
            <a:r>
              <a:rPr lang="it-IT" sz="1800" dirty="0" smtClean="0"/>
              <a:t> </a:t>
            </a:r>
            <a:r>
              <a:rPr lang="it-IT" sz="1800" dirty="0" err="1" smtClean="0"/>
              <a:t>to</a:t>
            </a:r>
            <a:r>
              <a:rPr lang="it-IT" sz="1800" dirty="0" smtClean="0"/>
              <a:t> </a:t>
            </a:r>
            <a:r>
              <a:rPr lang="it-IT" sz="1800" dirty="0" err="1" smtClean="0"/>
              <a:t>be</a:t>
            </a:r>
            <a:r>
              <a:rPr lang="it-IT" sz="1800" dirty="0" smtClean="0"/>
              <a:t> </a:t>
            </a:r>
            <a:r>
              <a:rPr lang="it-IT" sz="1800" dirty="0" err="1" smtClean="0"/>
              <a:t>involved</a:t>
            </a:r>
            <a:r>
              <a:rPr lang="it-IT" sz="1800" dirty="0" smtClean="0"/>
              <a:t> </a:t>
            </a:r>
            <a:r>
              <a:rPr lang="it-IT" sz="1800" dirty="0" err="1" smtClean="0"/>
              <a:t>with</a:t>
            </a:r>
            <a:r>
              <a:rPr lang="it-IT" sz="1800" dirty="0" smtClean="0"/>
              <a:t> </a:t>
            </a:r>
            <a:r>
              <a:rPr lang="it-IT" sz="1800" dirty="0" err="1" smtClean="0"/>
              <a:t>others</a:t>
            </a:r>
            <a:r>
              <a:rPr lang="it-IT" sz="1800" dirty="0" smtClean="0"/>
              <a:t> and </a:t>
            </a:r>
            <a:r>
              <a:rPr lang="it-IT" sz="1800" dirty="0" err="1" smtClean="0"/>
              <a:t>to</a:t>
            </a:r>
            <a:r>
              <a:rPr lang="it-IT" sz="1800" dirty="0" smtClean="0"/>
              <a:t> </a:t>
            </a:r>
            <a:r>
              <a:rPr lang="it-IT" sz="1800" dirty="0" err="1" smtClean="0"/>
              <a:t>depend</a:t>
            </a:r>
            <a:r>
              <a:rPr lang="it-IT" sz="1800" dirty="0" smtClean="0"/>
              <a:t> on </a:t>
            </a:r>
            <a:r>
              <a:rPr lang="it-IT" sz="1800" dirty="0" err="1" smtClean="0"/>
              <a:t>others</a:t>
            </a:r>
            <a:endParaRPr lang="it-IT" sz="1800" dirty="0" smtClean="0"/>
          </a:p>
          <a:p>
            <a:endParaRPr lang="it-IT" sz="1800" dirty="0" smtClean="0"/>
          </a:p>
          <a:p>
            <a:r>
              <a:rPr lang="it-IT" sz="1800" dirty="0" err="1" smtClean="0"/>
              <a:t>Reminding</a:t>
            </a:r>
            <a:r>
              <a:rPr lang="it-IT" sz="1800" dirty="0" smtClean="0"/>
              <a:t> people </a:t>
            </a:r>
            <a:r>
              <a:rPr lang="it-IT" sz="1800" dirty="0" err="1" smtClean="0"/>
              <a:t>of</a:t>
            </a:r>
            <a:r>
              <a:rPr lang="it-IT" sz="1800" dirty="0" smtClean="0"/>
              <a:t> </a:t>
            </a:r>
            <a:r>
              <a:rPr lang="it-IT" sz="1800" dirty="0" err="1" smtClean="0"/>
              <a:t>their</a:t>
            </a:r>
            <a:r>
              <a:rPr lang="it-IT" sz="1800" dirty="0" smtClean="0"/>
              <a:t> </a:t>
            </a:r>
            <a:r>
              <a:rPr lang="it-IT" sz="1800" dirty="0" err="1" smtClean="0"/>
              <a:t>mortality</a:t>
            </a:r>
            <a:r>
              <a:rPr lang="it-IT" sz="1800" dirty="0" smtClean="0"/>
              <a:t> </a:t>
            </a:r>
            <a:r>
              <a:rPr lang="it-IT" sz="1800" dirty="0" err="1" smtClean="0"/>
              <a:t>increases</a:t>
            </a:r>
            <a:r>
              <a:rPr lang="it-IT" sz="1800" dirty="0" smtClean="0"/>
              <a:t> the appeal </a:t>
            </a:r>
            <a:r>
              <a:rPr lang="it-IT" sz="1800" dirty="0" err="1" smtClean="0"/>
              <a:t>of</a:t>
            </a:r>
            <a:r>
              <a:rPr lang="it-IT" sz="1800" dirty="0" smtClean="0"/>
              <a:t> </a:t>
            </a:r>
            <a:r>
              <a:rPr lang="it-IT" sz="1800" dirty="0" err="1" smtClean="0"/>
              <a:t>authoritarian</a:t>
            </a:r>
            <a:r>
              <a:rPr lang="it-IT" sz="1800" dirty="0" smtClean="0"/>
              <a:t> </a:t>
            </a:r>
            <a:r>
              <a:rPr lang="it-IT" sz="1800" dirty="0" err="1" smtClean="0"/>
              <a:t>ideas</a:t>
            </a:r>
            <a:r>
              <a:rPr lang="it-IT" sz="1800" dirty="0" smtClean="0"/>
              <a:t>, </a:t>
            </a:r>
            <a:r>
              <a:rPr lang="it-IT" sz="1800" dirty="0" err="1" smtClean="0"/>
              <a:t>which</a:t>
            </a:r>
            <a:r>
              <a:rPr lang="it-IT" sz="1800" dirty="0" smtClean="0"/>
              <a:t> </a:t>
            </a:r>
            <a:r>
              <a:rPr lang="it-IT" sz="1800" dirty="0" err="1" smtClean="0"/>
              <a:t>may</a:t>
            </a:r>
            <a:r>
              <a:rPr lang="it-IT" sz="1800" dirty="0" smtClean="0"/>
              <a:t> </a:t>
            </a:r>
            <a:r>
              <a:rPr lang="it-IT" sz="1800" dirty="0" err="1" smtClean="0"/>
              <a:t>become</a:t>
            </a:r>
            <a:r>
              <a:rPr lang="it-IT" sz="1800" dirty="0" smtClean="0"/>
              <a:t> </a:t>
            </a:r>
            <a:r>
              <a:rPr lang="it-IT" sz="1800" dirty="0" err="1" smtClean="0"/>
              <a:t>reassuring</a:t>
            </a:r>
            <a:r>
              <a:rPr lang="it-IT" sz="1800" dirty="0" smtClean="0"/>
              <a:t> </a:t>
            </a:r>
          </a:p>
          <a:p>
            <a:endParaRPr lang="it-IT" sz="1800" dirty="0" smtClean="0"/>
          </a:p>
          <a:p>
            <a:r>
              <a:rPr lang="it-IT" sz="1800" dirty="0" err="1" smtClean="0"/>
              <a:t>Inducing</a:t>
            </a:r>
            <a:r>
              <a:rPr lang="it-IT" sz="1800" dirty="0" smtClean="0"/>
              <a:t> people </a:t>
            </a:r>
            <a:r>
              <a:rPr lang="it-IT" sz="1800" dirty="0" err="1" smtClean="0"/>
              <a:t>to</a:t>
            </a:r>
            <a:r>
              <a:rPr lang="it-IT" sz="1800" dirty="0" smtClean="0"/>
              <a:t> </a:t>
            </a:r>
            <a:r>
              <a:rPr lang="it-IT" sz="1800" dirty="0" err="1" smtClean="0"/>
              <a:t>lie</a:t>
            </a:r>
            <a:r>
              <a:rPr lang="it-IT" sz="1800" dirty="0" smtClean="0"/>
              <a:t> </a:t>
            </a:r>
            <a:r>
              <a:rPr lang="it-IT" sz="1800" dirty="0" err="1" smtClean="0"/>
              <a:t>to</a:t>
            </a:r>
            <a:r>
              <a:rPr lang="it-IT" sz="1800" dirty="0" smtClean="0"/>
              <a:t> </a:t>
            </a:r>
            <a:r>
              <a:rPr lang="it-IT" sz="1800" dirty="0" err="1" smtClean="0"/>
              <a:t>an</a:t>
            </a:r>
            <a:r>
              <a:rPr lang="it-IT" sz="1800" dirty="0" smtClean="0"/>
              <a:t> </a:t>
            </a:r>
            <a:r>
              <a:rPr lang="it-IT" sz="1800" dirty="0" err="1" smtClean="0"/>
              <a:t>imaginary</a:t>
            </a:r>
            <a:r>
              <a:rPr lang="it-IT" sz="1800" dirty="0" smtClean="0"/>
              <a:t> </a:t>
            </a:r>
            <a:r>
              <a:rPr lang="it-IT" sz="1800" dirty="0" err="1" smtClean="0"/>
              <a:t>person</a:t>
            </a:r>
            <a:r>
              <a:rPr lang="it-IT" sz="1800" dirty="0" smtClean="0"/>
              <a:t> </a:t>
            </a:r>
            <a:r>
              <a:rPr lang="it-IT" sz="1800" dirty="0" err="1" smtClean="0"/>
              <a:t>either</a:t>
            </a:r>
            <a:r>
              <a:rPr lang="it-IT" sz="1800" dirty="0" smtClean="0"/>
              <a:t> on the </a:t>
            </a:r>
            <a:r>
              <a:rPr lang="it-IT" sz="1800" dirty="0" err="1" smtClean="0"/>
              <a:t>phone</a:t>
            </a:r>
            <a:r>
              <a:rPr lang="it-IT" sz="1800" dirty="0" smtClean="0"/>
              <a:t> or in e-mail </a:t>
            </a:r>
            <a:r>
              <a:rPr lang="it-IT" sz="1800" dirty="0" err="1" smtClean="0"/>
              <a:t>push</a:t>
            </a:r>
            <a:r>
              <a:rPr lang="it-IT" sz="1800" dirty="0" smtClean="0"/>
              <a:t> </a:t>
            </a:r>
            <a:r>
              <a:rPr lang="it-IT" sz="1800" dirty="0" err="1" smtClean="0"/>
              <a:t>those</a:t>
            </a:r>
            <a:r>
              <a:rPr lang="it-IT" sz="1800" dirty="0" smtClean="0"/>
              <a:t> </a:t>
            </a:r>
            <a:r>
              <a:rPr lang="it-IT" sz="1800" dirty="0" err="1" smtClean="0"/>
              <a:t>who</a:t>
            </a:r>
            <a:r>
              <a:rPr lang="it-IT" sz="1800" dirty="0" smtClean="0"/>
              <a:t> </a:t>
            </a:r>
            <a:r>
              <a:rPr lang="it-IT" sz="1800" dirty="0" err="1" smtClean="0"/>
              <a:t>ahd</a:t>
            </a:r>
            <a:r>
              <a:rPr lang="it-IT" sz="1800" dirty="0" smtClean="0"/>
              <a:t> lied on the </a:t>
            </a:r>
            <a:r>
              <a:rPr lang="it-IT" sz="1800" dirty="0" err="1" smtClean="0"/>
              <a:t>phone</a:t>
            </a:r>
            <a:r>
              <a:rPr lang="it-IT" sz="1800" dirty="0" smtClean="0"/>
              <a:t>  </a:t>
            </a:r>
            <a:r>
              <a:rPr lang="it-IT" sz="1800" dirty="0" err="1" smtClean="0"/>
              <a:t>to</a:t>
            </a:r>
            <a:r>
              <a:rPr lang="it-IT" sz="1800" dirty="0" smtClean="0"/>
              <a:t> </a:t>
            </a:r>
            <a:r>
              <a:rPr lang="it-IT" sz="1800" dirty="0" err="1" smtClean="0"/>
              <a:t>prefer</a:t>
            </a:r>
            <a:r>
              <a:rPr lang="it-IT" sz="1800" dirty="0" smtClean="0"/>
              <a:t> </a:t>
            </a:r>
            <a:r>
              <a:rPr lang="it-IT" sz="1800" dirty="0" err="1" smtClean="0"/>
              <a:t>mouthwash</a:t>
            </a:r>
            <a:r>
              <a:rPr lang="it-IT" sz="1800" dirty="0" smtClean="0"/>
              <a:t> </a:t>
            </a:r>
            <a:r>
              <a:rPr lang="it-IT" sz="1800" dirty="0" err="1" smtClean="0"/>
              <a:t>over</a:t>
            </a:r>
            <a:r>
              <a:rPr lang="it-IT" sz="1800" dirty="0" smtClean="0"/>
              <a:t> soap and </a:t>
            </a:r>
            <a:r>
              <a:rPr lang="it-IT" sz="1800" dirty="0" err="1" smtClean="0"/>
              <a:t>those</a:t>
            </a:r>
            <a:r>
              <a:rPr lang="it-IT" sz="1800" dirty="0" smtClean="0"/>
              <a:t> </a:t>
            </a:r>
            <a:r>
              <a:rPr lang="it-IT" sz="1800" dirty="0" err="1" smtClean="0"/>
              <a:t>whp</a:t>
            </a:r>
            <a:r>
              <a:rPr lang="it-IT" sz="1800" dirty="0" smtClean="0"/>
              <a:t> </a:t>
            </a:r>
            <a:r>
              <a:rPr lang="it-IT" sz="1800" dirty="0" err="1" smtClean="0"/>
              <a:t>had</a:t>
            </a:r>
            <a:r>
              <a:rPr lang="it-IT" sz="1800" dirty="0" smtClean="0"/>
              <a:t> lied in </a:t>
            </a:r>
            <a:r>
              <a:rPr lang="it-IT" sz="1800" dirty="0" err="1" smtClean="0"/>
              <a:t>email</a:t>
            </a:r>
            <a:r>
              <a:rPr lang="it-IT" sz="1800" dirty="0" smtClean="0"/>
              <a:t> </a:t>
            </a:r>
            <a:r>
              <a:rPr lang="it-IT" sz="1800" dirty="0" err="1" smtClean="0"/>
              <a:t>preferred</a:t>
            </a:r>
            <a:r>
              <a:rPr lang="it-IT" sz="1800" dirty="0" smtClean="0"/>
              <a:t> soap </a:t>
            </a:r>
            <a:r>
              <a:rPr lang="it-IT" sz="1800" dirty="0" err="1" smtClean="0"/>
              <a:t>to</a:t>
            </a:r>
            <a:r>
              <a:rPr lang="it-IT" sz="1800" dirty="0" smtClean="0"/>
              <a:t> </a:t>
            </a:r>
            <a:r>
              <a:rPr lang="it-IT" sz="1800" dirty="0" err="1" smtClean="0"/>
              <a:t>mouthwash</a:t>
            </a:r>
            <a:endParaRPr lang="it-IT" sz="1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7</a:t>
            </a:fld>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4666523"/>
          </a:xfrm>
        </p:spPr>
        <p:txBody>
          <a:bodyPr>
            <a:normAutofit fontScale="70000" lnSpcReduction="20000"/>
          </a:bodyPr>
          <a:lstStyle/>
          <a:p>
            <a:pPr lvl="0"/>
            <a:r>
              <a:rPr lang="en-GB" dirty="0" smtClean="0"/>
              <a:t>Bateson, Nettle, and Roberts (2006) examine the relationships between the level of contribution to an honesty box (i.e., a container used to collect money for something to buy without the presence of an attendant) and the feeling of being observed by the image of a pair of eyes. </a:t>
            </a:r>
          </a:p>
          <a:p>
            <a:pPr lvl="0"/>
            <a:endParaRPr lang="en-GB" dirty="0" smtClean="0"/>
          </a:p>
          <a:p>
            <a:pPr lvl="0"/>
            <a:r>
              <a:rPr lang="en-GB" dirty="0" smtClean="0"/>
              <a:t>They found that the level of contribution is sharply higher in the presence of the cue of being watched than in the presence of a control image of flowers. </a:t>
            </a:r>
          </a:p>
          <a:p>
            <a:pPr lvl="0"/>
            <a:endParaRPr lang="en-GB" dirty="0" smtClean="0"/>
          </a:p>
          <a:p>
            <a:pPr lvl="0"/>
            <a:r>
              <a:rPr lang="en-GB" dirty="0" smtClean="0"/>
              <a:t>This result is confirmed by Haley and </a:t>
            </a:r>
            <a:r>
              <a:rPr lang="en-GB" dirty="0" err="1" smtClean="0"/>
              <a:t>Fessler</a:t>
            </a:r>
            <a:r>
              <a:rPr lang="en-GB" dirty="0" smtClean="0"/>
              <a:t> (2005), who find that eye-spots tend to increase the generosity of participants</a:t>
            </a:r>
          </a:p>
          <a:p>
            <a:pPr lvl="0">
              <a:buNone/>
            </a:pPr>
            <a:r>
              <a:rPr lang="en-GB" dirty="0" smtClean="0"/>
              <a:t> </a:t>
            </a:r>
          </a:p>
          <a:p>
            <a:pPr lvl="0"/>
            <a:r>
              <a:rPr lang="en-GB" dirty="0" smtClean="0"/>
              <a:t>Burnham and Hare (2007), who investigate the effect of being watched by the eyes of a robot on public goods contribution. </a:t>
            </a:r>
            <a:endParaRPr lang="it-IT"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8</a:t>
            </a:fld>
            <a:endParaRPr lang="it-IT" dirty="0"/>
          </a:p>
        </p:txBody>
      </p:sp>
      <p:sp>
        <p:nvSpPr>
          <p:cNvPr id="4" name="Title 3"/>
          <p:cNvSpPr>
            <a:spLocks noGrp="1"/>
          </p:cNvSpPr>
          <p:nvPr>
            <p:ph type="title"/>
          </p:nvPr>
        </p:nvSpPr>
        <p:spPr>
          <a:xfrm>
            <a:off x="457200" y="116632"/>
            <a:ext cx="8229600" cy="1301006"/>
          </a:xfrm>
        </p:spPr>
        <p:txBody>
          <a:bodyPr>
            <a:normAutofit/>
          </a:bodyPr>
          <a:lstStyle/>
          <a:p>
            <a:pPr algn="ctr"/>
            <a:r>
              <a:rPr lang="it-IT" sz="2400" cap="all" dirty="0" err="1" smtClean="0">
                <a:solidFill>
                  <a:schemeClr val="tx1"/>
                </a:solidFill>
                <a:effectLst/>
              </a:rPr>
              <a:t>Priming</a:t>
            </a:r>
            <a:r>
              <a:rPr lang="it-IT" sz="2400" cap="all" dirty="0" smtClean="0">
                <a:solidFill>
                  <a:schemeClr val="tx1"/>
                </a:solidFill>
                <a:effectLst/>
              </a:rPr>
              <a:t> </a:t>
            </a:r>
            <a:r>
              <a:rPr lang="it-IT" sz="2400" cap="all" dirty="0" err="1" smtClean="0">
                <a:solidFill>
                  <a:schemeClr val="tx1"/>
                </a:solidFill>
                <a:effectLst/>
              </a:rPr>
              <a:t>effect</a:t>
            </a:r>
            <a:r>
              <a:rPr lang="it-IT" sz="2400" cap="all" dirty="0" smtClean="0">
                <a:solidFill>
                  <a:schemeClr val="tx1"/>
                </a:solidFill>
                <a:effectLst/>
              </a:rPr>
              <a:t> on </a:t>
            </a:r>
            <a:r>
              <a:rPr lang="it-IT" sz="2400" cap="all" dirty="0" err="1" smtClean="0">
                <a:solidFill>
                  <a:schemeClr val="tx1"/>
                </a:solidFill>
                <a:effectLst/>
              </a:rPr>
              <a:t>giving</a:t>
            </a:r>
            <a:r>
              <a:rPr lang="it-IT" sz="2400" cap="all" dirty="0" smtClean="0">
                <a:solidFill>
                  <a:schemeClr val="tx1"/>
                </a:solidFill>
                <a:effectLst/>
              </a:rPr>
              <a:t> </a:t>
            </a:r>
            <a:endParaRPr lang="it-IT" sz="2400" cap="all" dirty="0">
              <a:solidFill>
                <a:schemeClr val="tx1"/>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contribution.jpg"/>
          <p:cNvPicPr>
            <a:picLocks noGrp="1" noChangeAspect="1"/>
          </p:cNvPicPr>
          <p:nvPr>
            <p:ph idx="1"/>
          </p:nvPr>
        </p:nvPicPr>
        <p:blipFill>
          <a:blip r:embed="rId2" cstate="print"/>
          <a:stretch>
            <a:fillRect/>
          </a:stretch>
        </p:blipFill>
        <p:spPr>
          <a:xfrm>
            <a:off x="1691680" y="210026"/>
            <a:ext cx="5760640" cy="6647974"/>
          </a:xfrm>
        </p:spPr>
      </p:pic>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9</a:t>
            </a:fld>
            <a:endParaRPr lang="it-IT" dirty="0"/>
          </a:p>
        </p:txBody>
      </p:sp>
      <p:sp>
        <p:nvSpPr>
          <p:cNvPr id="4" name="Title 3"/>
          <p:cNvSpPr>
            <a:spLocks noGrp="1"/>
          </p:cNvSpPr>
          <p:nvPr>
            <p:ph type="title"/>
          </p:nvPr>
        </p:nvSpPr>
        <p:spPr/>
        <p:txBody>
          <a:bodyPr/>
          <a:lstStyle/>
          <a:p>
            <a:endParaRPr lang="it-IT"/>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07e152d32967dc6f48649ad0461e8edc45f3de"/>
</p:tagLst>
</file>

<file path=ppt/tags/tag2.xml><?xml version="1.0" encoding="utf-8"?>
<p:tagLst xmlns:a="http://schemas.openxmlformats.org/drawingml/2006/main" xmlns:r="http://schemas.openxmlformats.org/officeDocument/2006/relationships" xmlns:p="http://schemas.openxmlformats.org/presentationml/2006/main">
  <p:tag name="TIMING" val="|18.7|4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1287</TotalTime>
  <Words>1042</Words>
  <Application>Microsoft Office PowerPoint</Application>
  <PresentationFormat>On-screen Show (4:3)</PresentationFormat>
  <Paragraphs>157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Slide 1</vt:lpstr>
      <vt:lpstr>Slide 2</vt:lpstr>
      <vt:lpstr>Slide 3</vt:lpstr>
      <vt:lpstr>Slide 4</vt:lpstr>
      <vt:lpstr>Slide 5</vt:lpstr>
      <vt:lpstr>Slide 6</vt:lpstr>
      <vt:lpstr>Slide 7</vt:lpstr>
      <vt:lpstr>Priming effect on giving </vt:lpstr>
      <vt:lpstr>Slide 9</vt:lpstr>
      <vt:lpstr>Slide 10</vt:lpstr>
      <vt:lpstr>Slide 11</vt:lpstr>
      <vt:lpstr>Slide 12</vt:lpstr>
      <vt:lpstr>Slide 13</vt:lpstr>
      <vt:lpstr>  </vt:lpstr>
      <vt:lpstr>Slide 15</vt:lpstr>
      <vt:lpstr>Slide 16</vt:lpstr>
      <vt:lpstr>Slide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Pc3</cp:lastModifiedBy>
  <cp:revision>192</cp:revision>
  <dcterms:created xsi:type="dcterms:W3CDTF">2008-11-13T17:18:53Z</dcterms:created>
  <dcterms:modified xsi:type="dcterms:W3CDTF">2014-09-24T14:25:41Z</dcterms:modified>
</cp:coreProperties>
</file>