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tags/tag29.xml" ContentType="application/vnd.openxmlformats-officedocument.presentationml.tags+xml"/>
  <Override PartName="/ppt/tags/tag38.xml" ContentType="application/vnd.openxmlformats-officedocument.presentationml.tags+xml"/>
  <Override PartName="/ppt/tags/tag47.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Default Extension="vml" ContentType="application/vnd.openxmlformats-officedocument.vmlDrawing"/>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75" r:id="rId3"/>
    <p:sldId id="258" r:id="rId4"/>
    <p:sldId id="259" r:id="rId5"/>
    <p:sldId id="260" r:id="rId6"/>
    <p:sldId id="262" r:id="rId7"/>
    <p:sldId id="263" r:id="rId8"/>
    <p:sldId id="264" r:id="rId9"/>
    <p:sldId id="265" r:id="rId10"/>
    <p:sldId id="266" r:id="rId11"/>
    <p:sldId id="267" r:id="rId12"/>
    <p:sldId id="276" r:id="rId13"/>
    <p:sldId id="269" r:id="rId14"/>
    <p:sldId id="270" r:id="rId15"/>
    <p:sldId id="271" r:id="rId16"/>
    <p:sldId id="273" r:id="rId17"/>
    <p:sldId id="274" r:id="rId18"/>
  </p:sldIdLst>
  <p:sldSz cx="9144000" cy="6858000" type="screen4x3"/>
  <p:notesSz cx="6858000" cy="9144000"/>
  <p:custDataLst>
    <p:tags r:id="rId20"/>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713" autoAdjust="0"/>
  </p:normalViewPr>
  <p:slideViewPr>
    <p:cSldViewPr>
      <p:cViewPr varScale="1">
        <p:scale>
          <a:sx n="74" d="100"/>
          <a:sy n="74" d="100"/>
        </p:scale>
        <p:origin x="-3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24/09/2014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239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123908"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47E138-B16B-4ADF-85F4-97EE6906014D}" type="slidenum">
              <a:rPr lang="it-IT" smtClean="0"/>
              <a:pPr/>
              <a:t>16</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slideMaster" Target="../slideMasters/slideMaster1.xml"/><Relationship Id="rId5" Type="http://schemas.openxmlformats.org/officeDocument/2006/relationships/tags" Target="../tags/tag14.xml"/><Relationship Id="rId4" Type="http://schemas.openxmlformats.org/officeDocument/2006/relationships/tags" Target="../tags/tag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24/09/2014</a:t>
            </a:fld>
            <a:endParaRPr lang="it-IT"/>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custDataLst>
              <p:tags r:id="rId2"/>
            </p:custDataLst>
          </p:nvPr>
        </p:nvSpPr>
        <p:spPr/>
        <p:txBody>
          <a:bodyPr/>
          <a:lstStyle>
            <a:extLst/>
          </a:lstStyle>
          <a:p>
            <a:pPr>
              <a:defRPr/>
            </a:pPr>
            <a:fld id="{ABD20B46-BEDD-4916-BCFC-5655BBFA96E0}" type="datetime1">
              <a:rPr lang="it-IT" smtClean="0"/>
              <a:pPr>
                <a:defRPr/>
              </a:pPr>
              <a:t>24/09/2014</a:t>
            </a:fld>
            <a:endParaRPr lang="it-IT"/>
          </a:p>
        </p:txBody>
      </p:sp>
      <p:sp>
        <p:nvSpPr>
          <p:cNvPr id="5" name="Footer Placeholder 4"/>
          <p:cNvSpPr>
            <a:spLocks noGrp="1"/>
          </p:cNvSpPr>
          <p:nvPr>
            <p:ph type="ftr" sz="quarter" idx="11"/>
            <p:custDataLst>
              <p:tags r:id="rId3"/>
            </p:custDataLst>
          </p:nvPr>
        </p:nvSpPr>
        <p:spPr/>
        <p:txBody>
          <a:bodyPr/>
          <a:lstStyle>
            <a:extLst/>
          </a:lstStyle>
          <a:p>
            <a:pPr>
              <a:defRPr/>
            </a:pPr>
            <a:endParaRPr lang="it-IT"/>
          </a:p>
        </p:txBody>
      </p:sp>
      <p:sp>
        <p:nvSpPr>
          <p:cNvPr id="6" name="Slide Number Placeholder 5"/>
          <p:cNvSpPr>
            <a:spLocks noGrp="1"/>
          </p:cNvSpPr>
          <p:nvPr>
            <p:ph type="sldNum" sz="quarter" idx="12"/>
            <p:custDataLst>
              <p:tags r:id="rId4"/>
            </p:custDataLst>
          </p:nvPr>
        </p:nvSpPr>
        <p:spPr/>
        <p:txBody>
          <a:bodyPr/>
          <a:lstStyle>
            <a:extLst/>
          </a:lstStyle>
          <a:p>
            <a:pPr>
              <a:defRPr/>
            </a:pPr>
            <a:fld id="{995242F2-F333-40EB-841F-4C0C699DBAC5}" type="slidenum">
              <a:rPr lang="it-IT" smtClean="0"/>
              <a:pPr>
                <a:defRPr/>
              </a:pPr>
              <a:t>‹#›</a:t>
            </a:fld>
            <a:endParaRPr lang="it-IT"/>
          </a:p>
        </p:txBody>
      </p:sp>
      <p:sp>
        <p:nvSpPr>
          <p:cNvPr id="7" name="Title 6"/>
          <p:cNvSpPr>
            <a:spLocks noGrp="1"/>
          </p:cNvSpPr>
          <p:nvPr>
            <p:ph type="title"/>
            <p:custDataLst>
              <p:tags r:id="rId5"/>
            </p:custDataLst>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8" name="Footer Placeholder 7"/>
          <p:cNvSpPr>
            <a:spLocks noGrp="1"/>
          </p:cNvSpPr>
          <p:nvPr>
            <p:ph type="ftr" sz="quarter" idx="11"/>
          </p:nvPr>
        </p:nvSpPr>
        <p:spPr/>
        <p:txBody>
          <a:bodyPr/>
          <a:lstStyle>
            <a:extLst/>
          </a:lstStyle>
          <a:p>
            <a:pPr>
              <a:defRPr/>
            </a:pPr>
            <a:endParaRPr lang="it-IT"/>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4" name="Footer Placeholder 3"/>
          <p:cNvSpPr>
            <a:spLocks noGrp="1"/>
          </p:cNvSpPr>
          <p:nvPr>
            <p:ph type="ftr" sz="quarter" idx="11"/>
          </p:nvPr>
        </p:nvSpPr>
        <p:spPr/>
        <p:txBody>
          <a:bodyPr/>
          <a:lstStyle>
            <a:extLst/>
          </a:lstStyle>
          <a:p>
            <a:pPr>
              <a:defRPr/>
            </a:pPr>
            <a:endParaRPr lang="it-IT"/>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a:p>
        </p:txBody>
      </p:sp>
      <p:sp>
        <p:nvSpPr>
          <p:cNvPr id="3" name="Footer Placeholder 2"/>
          <p:cNvSpPr>
            <a:spLocks noGrp="1"/>
          </p:cNvSpPr>
          <p:nvPr>
            <p:ph type="ftr" sz="quarter" idx="11"/>
          </p:nvPr>
        </p:nvSpPr>
        <p:spPr/>
        <p:txBody>
          <a:bodyPr/>
          <a:lstStyle>
            <a:extLst/>
          </a:lstStyle>
          <a:p>
            <a:pPr>
              <a:defRPr/>
            </a:pPr>
            <a:endParaRPr lang="it-IT"/>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24/09/2014</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24/09/2014</a:t>
            </a:fld>
            <a:endParaRPr lang="it-IT"/>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20" Type="http://schemas.openxmlformats.org/officeDocument/2006/relationships/tags" Target="../tags/tag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ags" Target="../tags/tag8.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custDataLst>
              <p:tags r:id="rId13"/>
            </p:custDataLst>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custDataLst>
              <p:tags r:id="rId14"/>
            </p:custDataLst>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custDataLst>
              <p:tags r:id="rId15"/>
            </p:custDataLst>
          </p:nvPr>
        </p:nvSpPr>
        <p:spPr bwMode="auto">
          <a:xfrm>
            <a:off x="-6042" y="5791253"/>
            <a:ext cx="3402314" cy="1080868"/>
          </a:xfrm>
          <a:prstGeom prst="rtTriangle">
            <a:avLst/>
          </a:prstGeom>
          <a:blipFill>
            <a:blip r:embed="rId21"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custDataLst>
              <p:tags r:id="rId16"/>
            </p:custDataLst>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custDataLst>
              <p:tags r:id="rId17"/>
            </p:custDataLst>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custDataLst>
              <p:tags r:id="rId18"/>
            </p:custDataLst>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24/09/2014</a:t>
            </a:fld>
            <a:endParaRPr lang="it-IT"/>
          </a:p>
        </p:txBody>
      </p:sp>
      <p:sp>
        <p:nvSpPr>
          <p:cNvPr id="22" name="Footer Placeholder 21"/>
          <p:cNvSpPr>
            <a:spLocks noGrp="1"/>
          </p:cNvSpPr>
          <p:nvPr>
            <p:ph type="ftr" sz="quarter" idx="3"/>
            <p:custDataLst>
              <p:tags r:id="rId19"/>
            </p:custDataLst>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lide Number Placeholder 17"/>
          <p:cNvSpPr>
            <a:spLocks noGrp="1"/>
          </p:cNvSpPr>
          <p:nvPr>
            <p:ph type="sldNum" sz="quarter" idx="4"/>
            <p:custDataLst>
              <p:tags r:id="rId20"/>
            </p:custDataLst>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7.xml"/><Relationship Id="rId7" Type="http://schemas.openxmlformats.org/officeDocument/2006/relationships/hyperlink" Target="http://www.labsi.org/" TargetMode="Externa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hyperlink" Target="http://veconlab.econ.virginia.edu/admin.htm" TargetMode="External"/><Relationship Id="rId5" Type="http://schemas.openxmlformats.org/officeDocument/2006/relationships/hyperlink" Target="http://www.labsi.org/innocenti/" TargetMode="External"/><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5.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vml"/><Relationship Id="rId5" Type="http://schemas.openxmlformats.org/officeDocument/2006/relationships/package" Target="../embeddings/Microsoft_Office_Word_Document1.docx"/><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952132"/>
          </a:xfrm>
          <a:effectLst/>
        </p:spPr>
        <p:txBody>
          <a:bodyPr rtlCol="0">
            <a:normAutofit lnSpcReduction="10000"/>
          </a:bodyPr>
          <a:lstStyle/>
          <a:p>
            <a:pPr marL="0" indent="0">
              <a:lnSpc>
                <a:spcPct val="120000"/>
              </a:lnSpc>
              <a:spcBef>
                <a:spcPts val="0"/>
              </a:spcBef>
              <a:buNone/>
              <a:defRPr/>
            </a:pPr>
            <a:r>
              <a:rPr lang="it-IT" sz="1400" b="1" dirty="0" smtClean="0">
                <a:latin typeface="Verdana" pitchFamily="34" charset="0"/>
                <a:ea typeface="Verdana" pitchFamily="34" charset="0"/>
                <a:cs typeface="Verdana" pitchFamily="34" charset="0"/>
              </a:rPr>
              <a:t>Anno Accademico 2014-2015</a:t>
            </a:r>
          </a:p>
          <a:p>
            <a:pPr marL="0" indent="0">
              <a:lnSpc>
                <a:spcPct val="120000"/>
              </a:lnSpc>
              <a:spcBef>
                <a:spcPts val="0"/>
              </a:spcBef>
              <a:buNone/>
              <a:defRPr/>
            </a:pPr>
            <a:r>
              <a:rPr lang="it-IT" sz="1400" b="1" dirty="0" smtClean="0">
                <a:latin typeface="Verdana" pitchFamily="34" charset="0"/>
                <a:ea typeface="Verdana" pitchFamily="34" charset="0"/>
                <a:cs typeface="Verdana" pitchFamily="34" charset="0"/>
              </a:rPr>
              <a:t>Corso Marketing</a:t>
            </a:r>
          </a:p>
          <a:p>
            <a:pPr marL="0" indent="0" eaLnBrk="1" fontAlgn="auto" hangingPunct="1">
              <a:lnSpc>
                <a:spcPct val="120000"/>
              </a:lnSpc>
              <a:spcBef>
                <a:spcPts val="0"/>
              </a:spcBef>
              <a:spcAft>
                <a:spcPts val="0"/>
              </a:spcAft>
              <a:buNone/>
              <a:defRPr/>
            </a:pPr>
            <a:r>
              <a:rPr lang="it-IT" sz="1400" dirty="0" smtClean="0">
                <a:latin typeface="Verdana" pitchFamily="34" charset="0"/>
                <a:ea typeface="Verdana" pitchFamily="34" charset="0"/>
                <a:cs typeface="Verdana" pitchFamily="34" charset="0"/>
              </a:rPr>
              <a:t>		               </a:t>
            </a:r>
            <a:r>
              <a:rPr lang="it-IT" sz="1400" b="1" dirty="0" smtClean="0">
                <a:latin typeface="Verdana" pitchFamily="34" charset="0"/>
                <a:ea typeface="Verdana" pitchFamily="34" charset="0"/>
                <a:cs typeface="Verdana" pitchFamily="34" charset="0"/>
                <a:hlinkClick r:id="rId5"/>
              </a:rPr>
              <a:t>Alessandro Innocenti </a:t>
            </a:r>
            <a:endParaRPr lang="it-IT" sz="1400" b="1" dirty="0" smtClean="0">
              <a:latin typeface="Verdana" pitchFamily="34" charset="0"/>
              <a:ea typeface="Verdana" pitchFamily="34" charset="0"/>
              <a:cs typeface="Verdana" pitchFamily="34" charset="0"/>
            </a:endParaRPr>
          </a:p>
          <a:p>
            <a:pPr marL="365760" indent="-256032" algn="r" eaLnBrk="1" fontAlgn="auto" hangingPunct="1">
              <a:spcAft>
                <a:spcPts val="0"/>
              </a:spcAft>
              <a:buFont typeface="Arial" pitchFamily="34" charset="0"/>
              <a:buNone/>
              <a:defRPr/>
            </a:pPr>
            <a:endParaRPr lang="it-IT" b="1" dirty="0" smtClean="0">
              <a:latin typeface="Arial" pitchFamily="34" charset="0"/>
              <a:ea typeface="Tahoma" pitchFamily="34" charset="0"/>
              <a:cs typeface="Arial" pitchFamily="34" charset="0"/>
            </a:endParaRPr>
          </a:p>
          <a:p>
            <a:pPr algn="ctr">
              <a:buNone/>
            </a:pPr>
            <a:r>
              <a:rPr lang="en-US" sz="2000" dirty="0" smtClean="0">
                <a:latin typeface="Verdana" pitchFamily="34" charset="0"/>
                <a:ea typeface="Verdana" pitchFamily="34" charset="0"/>
                <a:cs typeface="Verdana" pitchFamily="34" charset="0"/>
              </a:rPr>
              <a:t> </a:t>
            </a:r>
            <a:r>
              <a:rPr lang="en-US" sz="2200" b="1" cap="all" dirty="0" smtClean="0">
                <a:latin typeface="Verdana" pitchFamily="34" charset="0"/>
                <a:ea typeface="Verdana" pitchFamily="34" charset="0"/>
                <a:cs typeface="Verdana" pitchFamily="34" charset="0"/>
              </a:rPr>
              <a:t>Lecture </a:t>
            </a:r>
            <a:r>
              <a:rPr lang="en-US" sz="2200" b="1" cap="all" smtClean="0">
                <a:latin typeface="Verdana" pitchFamily="34" charset="0"/>
                <a:ea typeface="Verdana" pitchFamily="34" charset="0"/>
                <a:cs typeface="Verdana" pitchFamily="34" charset="0"/>
              </a:rPr>
              <a:t>2 experimental methods</a:t>
            </a:r>
            <a:endParaRPr lang="en-US" sz="2200" b="1" cap="all" dirty="0" smtClean="0">
              <a:latin typeface="Verdana" pitchFamily="34" charset="0"/>
              <a:ea typeface="Verdana" pitchFamily="34" charset="0"/>
              <a:cs typeface="Verdana" pitchFamily="34" charset="0"/>
            </a:endParaRPr>
          </a:p>
          <a:p>
            <a:pPr algn="ctr">
              <a:buNone/>
            </a:pPr>
            <a:endParaRPr lang="it-IT" sz="1700" dirty="0" smtClean="0">
              <a:latin typeface="Verdana" pitchFamily="34" charset="0"/>
              <a:ea typeface="Verdana" pitchFamily="34" charset="0"/>
              <a:cs typeface="Verdana" pitchFamily="34" charset="0"/>
            </a:endParaRPr>
          </a:p>
          <a:p>
            <a:pPr>
              <a:buNone/>
            </a:pPr>
            <a:r>
              <a:rPr lang="en-US" sz="1700" b="1" dirty="0" smtClean="0"/>
              <a:t>Aim</a:t>
            </a:r>
            <a:r>
              <a:rPr lang="en-US" sz="1700" dirty="0" smtClean="0"/>
              <a:t>: To run an experiment and to provide a basic introduction to laboratory methodology. </a:t>
            </a:r>
            <a:endParaRPr lang="it-IT" sz="1700" dirty="0" smtClean="0"/>
          </a:p>
          <a:p>
            <a:pPr>
              <a:buNone/>
            </a:pPr>
            <a:r>
              <a:rPr lang="en-US" sz="1700" b="1" dirty="0" smtClean="0"/>
              <a:t>Outline</a:t>
            </a:r>
            <a:r>
              <a:rPr lang="en-US" sz="1700" dirty="0" smtClean="0"/>
              <a:t>: Participation in an experiment run by the instructor. Experimental purposes (Why?). Experimental Methods (How?). Experimental Subjects (Who?). Experimental Topics (What?).</a:t>
            </a:r>
            <a:endParaRPr lang="it-IT" sz="1700" dirty="0" smtClean="0"/>
          </a:p>
          <a:p>
            <a:pPr>
              <a:buNone/>
            </a:pPr>
            <a:r>
              <a:rPr lang="en-US" sz="1700" b="1" dirty="0" smtClean="0"/>
              <a:t>Readings</a:t>
            </a:r>
            <a:r>
              <a:rPr lang="en-US" sz="1700" dirty="0" smtClean="0"/>
              <a:t>:</a:t>
            </a:r>
            <a:endParaRPr lang="it-IT" sz="1700" dirty="0" smtClean="0"/>
          </a:p>
          <a:p>
            <a:pPr>
              <a:buNone/>
            </a:pPr>
            <a:r>
              <a:rPr lang="en-US" sz="1700" dirty="0" smtClean="0"/>
              <a:t>Smith, V. (1976) “Experimental Economics: Induced Value Theory”, </a:t>
            </a:r>
            <a:r>
              <a:rPr lang="en-US" sz="1700" i="1" dirty="0" smtClean="0"/>
              <a:t>The American Economic Review</a:t>
            </a:r>
            <a:r>
              <a:rPr lang="en-US" sz="1700" dirty="0" smtClean="0"/>
              <a:t>, 66, 274-279.</a:t>
            </a:r>
            <a:endParaRPr lang="it-IT" sz="1700" dirty="0" smtClean="0"/>
          </a:p>
          <a:p>
            <a:pPr>
              <a:buNone/>
            </a:pPr>
            <a:r>
              <a:rPr lang="en-US" sz="1700" dirty="0" smtClean="0"/>
              <a:t>Smith, V. (1994) “Economics in the Laboratory”, </a:t>
            </a:r>
            <a:r>
              <a:rPr lang="en-US" sz="1700" i="1" dirty="0" smtClean="0"/>
              <a:t>Journal of Economic Perspectives</a:t>
            </a:r>
            <a:r>
              <a:rPr lang="en-US" sz="1700" dirty="0" smtClean="0"/>
              <a:t>, 8, 113-131.</a:t>
            </a:r>
            <a:endParaRPr lang="it-IT" sz="1700" dirty="0" smtClean="0"/>
          </a:p>
          <a:p>
            <a:pPr>
              <a:buNone/>
            </a:pPr>
            <a:r>
              <a:rPr lang="en-US" sz="1700" dirty="0" err="1" smtClean="0"/>
              <a:t>Croson</a:t>
            </a:r>
            <a:r>
              <a:rPr lang="en-US" sz="1700" dirty="0" smtClean="0"/>
              <a:t>, R. (2005) “The Method of Experimental Economics”, </a:t>
            </a:r>
            <a:r>
              <a:rPr lang="en-US" sz="1700" i="1" dirty="0" smtClean="0"/>
              <a:t>International Negotiation</a:t>
            </a:r>
            <a:r>
              <a:rPr lang="en-US" sz="1700" dirty="0" smtClean="0"/>
              <a:t>, 10, 131-148.</a:t>
            </a:r>
            <a:endParaRPr lang="it-IT" sz="1700" dirty="0" smtClean="0"/>
          </a:p>
          <a:p>
            <a:pPr>
              <a:buNone/>
            </a:pPr>
            <a:r>
              <a:rPr lang="en-US" sz="1700" b="1" dirty="0" smtClean="0"/>
              <a:t>Blogs, Videos and Websites:</a:t>
            </a:r>
            <a:endParaRPr lang="it-IT" sz="1700" dirty="0" smtClean="0"/>
          </a:p>
          <a:p>
            <a:pPr>
              <a:buNone/>
            </a:pPr>
            <a:r>
              <a:rPr lang="en-US" sz="1700" dirty="0" err="1" smtClean="0"/>
              <a:t>Veconlab</a:t>
            </a:r>
            <a:r>
              <a:rPr lang="en-US" sz="1700" dirty="0" smtClean="0"/>
              <a:t> Experimental Economic Laboratory</a:t>
            </a:r>
            <a:endParaRPr lang="it-IT" sz="1700" dirty="0" smtClean="0"/>
          </a:p>
          <a:p>
            <a:pPr>
              <a:buNone/>
            </a:pPr>
            <a:r>
              <a:rPr lang="en-US" sz="1700" u="sng" dirty="0" smtClean="0">
                <a:hlinkClick r:id="rId6"/>
              </a:rPr>
              <a:t>http://veconlab.econ.virginia.edu/admin.htm</a:t>
            </a:r>
            <a:endParaRPr lang="it-IT" sz="1700" dirty="0" smtClean="0"/>
          </a:p>
          <a:p>
            <a:pPr marL="365760" indent="-256032" eaLnBrk="1" fontAlgn="auto" hangingPunct="1">
              <a:spcAft>
                <a:spcPts val="0"/>
              </a:spcAft>
              <a:buFont typeface="Arial" pitchFamily="34" charset="0"/>
              <a:buNone/>
              <a:defRPr/>
            </a:pPr>
            <a:endParaRPr lang="it-IT" dirty="0" smtClean="0">
              <a:latin typeface="Arial" pitchFamily="34" charset="0"/>
              <a:ea typeface="Tahoma" pitchFamily="34" charset="0"/>
              <a:cs typeface="Arial" pitchFamily="34" charset="0"/>
            </a:endParaRPr>
          </a:p>
        </p:txBody>
      </p:sp>
      <p:sp>
        <p:nvSpPr>
          <p:cNvPr id="17411"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smtClean="0"/>
          </a:p>
        </p:txBody>
      </p:sp>
      <p:pic>
        <p:nvPicPr>
          <p:cNvPr id="4" name="Picture 3" descr="labsilogo.png">
            <a:hlinkClick r:id="rId7"/>
          </p:cNvPr>
          <p:cNvPicPr>
            <a:picLocks noChangeAspect="1"/>
          </p:cNvPicPr>
          <p:nvPr>
            <p:custDataLst>
              <p:tags r:id="rId3"/>
            </p:custDataLst>
          </p:nvPr>
        </p:nvPicPr>
        <p:blipFill>
          <a:blip r:embed="rId8" cstate="print"/>
          <a:stretch>
            <a:fillRect/>
          </a:stretch>
        </p:blipFill>
        <p:spPr>
          <a:xfrm>
            <a:off x="6944788" y="332656"/>
            <a:ext cx="1700037"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contenuto 5"/>
          <p:cNvSpPr>
            <a:spLocks noGrp="1"/>
          </p:cNvSpPr>
          <p:nvPr>
            <p:ph idx="1"/>
            <p:custDataLst>
              <p:tags r:id="rId1"/>
            </p:custDataLst>
          </p:nvPr>
        </p:nvSpPr>
        <p:spPr>
          <a:xfrm>
            <a:off x="457200" y="357188"/>
            <a:ext cx="8229600" cy="5768975"/>
          </a:xfrm>
          <a:effectLst/>
        </p:spPr>
        <p:txBody>
          <a:bodyPr>
            <a:normAutofit/>
          </a:bodyPr>
          <a:lstStyle/>
          <a:p>
            <a:pPr eaLnBrk="1" hangingPunct="1">
              <a:buFont typeface="Arial" charset="0"/>
              <a:buNone/>
            </a:pPr>
            <a:r>
              <a:rPr lang="en-US" sz="1600" b="1" dirty="0" smtClean="0">
                <a:cs typeface="Arial" charset="0"/>
              </a:rPr>
              <a:t>Professional subjects</a:t>
            </a:r>
          </a:p>
          <a:p>
            <a:pPr eaLnBrk="1" hangingPunct="1"/>
            <a:r>
              <a:rPr lang="en-US" sz="1600" dirty="0" smtClean="0">
                <a:cs typeface="Arial" charset="0"/>
              </a:rPr>
              <a:t>comparisons show that students are more adept at maximizing their profits and learning in the lab </a:t>
            </a:r>
          </a:p>
          <a:p>
            <a:pPr eaLnBrk="1" hangingPunct="1"/>
            <a:r>
              <a:rPr lang="en-US" sz="1600" dirty="0" smtClean="0">
                <a:cs typeface="Arial" charset="0"/>
              </a:rPr>
              <a:t>high opportunity costs </a:t>
            </a:r>
          </a:p>
          <a:p>
            <a:pPr eaLnBrk="1" hangingPunct="1"/>
            <a:r>
              <a:rPr lang="en-US" sz="1600" dirty="0" smtClean="0">
                <a:cs typeface="Arial" charset="0"/>
              </a:rPr>
              <a:t>pre-specified and innate characteristics are too strong</a:t>
            </a:r>
            <a:endParaRPr lang="it-IT" sz="1600" dirty="0" smtClean="0">
              <a:cs typeface="Arial" charset="0"/>
            </a:endParaRPr>
          </a:p>
          <a:p>
            <a:pPr eaLnBrk="1" hangingPunct="1"/>
            <a:r>
              <a:rPr lang="en-US" sz="1600" dirty="0" smtClean="0">
                <a:cs typeface="Arial" charset="0"/>
              </a:rPr>
              <a:t>when involved in laboratory markets they attempt to apply rules of thumb, which, valuable for dealing with uncertainty in the parallel natural market, are meaningless guides in the lab. </a:t>
            </a:r>
            <a:endParaRPr lang="it-IT" sz="1600" dirty="0" smtClean="0">
              <a:cs typeface="Arial" charset="0"/>
            </a:endParaRPr>
          </a:p>
          <a:p>
            <a:pPr eaLnBrk="1" hangingPunct="1">
              <a:buFont typeface="Arial" charset="0"/>
              <a:buNone/>
            </a:pPr>
            <a:endParaRPr lang="en-US" sz="1600" dirty="0" smtClean="0">
              <a:cs typeface="Arial" charset="0"/>
            </a:endParaRPr>
          </a:p>
          <a:p>
            <a:pPr eaLnBrk="1" hangingPunct="1">
              <a:spcAft>
                <a:spcPts val="50"/>
              </a:spcAft>
              <a:buFont typeface="Arial" charset="0"/>
              <a:buNone/>
            </a:pPr>
            <a:r>
              <a:rPr lang="en-US" sz="1600" dirty="0" smtClean="0">
                <a:cs typeface="Arial" charset="0"/>
              </a:rPr>
              <a:t>Controversial evidence</a:t>
            </a:r>
            <a:endParaRPr lang="it-IT" sz="1600" dirty="0" smtClean="0">
              <a:cs typeface="Arial" charset="0"/>
            </a:endParaRPr>
          </a:p>
          <a:p>
            <a:pPr eaLnBrk="1" hangingPunct="1">
              <a:spcAft>
                <a:spcPts val="25"/>
              </a:spcAft>
              <a:buFont typeface="Arial" charset="0"/>
              <a:buNone/>
            </a:pPr>
            <a:r>
              <a:rPr lang="en-US" sz="1600" dirty="0" smtClean="0">
                <a:cs typeface="Arial" charset="0"/>
              </a:rPr>
              <a:t> Burns (1985): professional wool buyers and students in a progressive auction (professionals apply familiar rules and not adjust to design requirements)</a:t>
            </a:r>
            <a:endParaRPr lang="it-IT" sz="1600" dirty="0" smtClean="0">
              <a:cs typeface="Arial" charset="0"/>
            </a:endParaRPr>
          </a:p>
          <a:p>
            <a:pPr eaLnBrk="1" hangingPunct="1">
              <a:spcAft>
                <a:spcPts val="25"/>
              </a:spcAft>
              <a:buFont typeface="Arial" charset="0"/>
              <a:buNone/>
            </a:pPr>
            <a:r>
              <a:rPr lang="en-US" sz="1600" dirty="0" smtClean="0">
                <a:cs typeface="Arial" charset="0"/>
              </a:rPr>
              <a:t> Dyer, </a:t>
            </a:r>
            <a:r>
              <a:rPr lang="en-US" sz="1600" dirty="0" err="1" smtClean="0">
                <a:cs typeface="Arial" charset="0"/>
              </a:rPr>
              <a:t>Kagel</a:t>
            </a:r>
            <a:r>
              <a:rPr lang="en-US" sz="1600" dirty="0" smtClean="0">
                <a:cs typeface="Arial" charset="0"/>
              </a:rPr>
              <a:t>, and Levin (1985): bidding behavior of students and construction workers (no difference) </a:t>
            </a:r>
            <a:endParaRPr lang="it-IT" sz="1600" dirty="0" smtClean="0">
              <a:cs typeface="Arial" charset="0"/>
            </a:endParaRPr>
          </a:p>
          <a:p>
            <a:pPr eaLnBrk="1" hangingPunct="1">
              <a:buFont typeface="Arial" charset="0"/>
              <a:buNone/>
            </a:pPr>
            <a:r>
              <a:rPr lang="en-US" sz="1600" dirty="0" smtClean="0">
                <a:cs typeface="Arial" charset="0"/>
              </a:rPr>
              <a:t> </a:t>
            </a:r>
            <a:r>
              <a:rPr lang="en-US" sz="1600" dirty="0" err="1" smtClean="0">
                <a:cs typeface="Arial" charset="0"/>
              </a:rPr>
              <a:t>Dejong</a:t>
            </a:r>
            <a:r>
              <a:rPr lang="en-US" sz="1600" dirty="0" smtClean="0">
                <a:cs typeface="Arial" charset="0"/>
              </a:rPr>
              <a:t> et al (1988): Businessmen and students in sealed-offer markets (same profits, but higher variance for businessmen)</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What about </a:t>
            </a:r>
            <a:r>
              <a:rPr lang="en-US" sz="1600" b="1" dirty="0" smtClean="0">
                <a:cs typeface="Arial" charset="0"/>
              </a:rPr>
              <a:t>gender</a:t>
            </a:r>
            <a:r>
              <a:rPr lang="en-US" sz="1600" dirty="0" smtClean="0">
                <a:cs typeface="Arial" charset="0"/>
              </a:rPr>
              <a:t>, </a:t>
            </a:r>
            <a:r>
              <a:rPr lang="en-US" sz="1600" b="1" dirty="0" smtClean="0">
                <a:cs typeface="Arial" charset="0"/>
              </a:rPr>
              <a:t>age</a:t>
            </a:r>
            <a:r>
              <a:rPr lang="en-US" sz="1600" dirty="0" smtClean="0">
                <a:cs typeface="Arial" charset="0"/>
              </a:rPr>
              <a:t>, </a:t>
            </a:r>
            <a:r>
              <a:rPr lang="en-US" sz="1600" b="1" dirty="0" smtClean="0">
                <a:cs typeface="Arial" charset="0"/>
              </a:rPr>
              <a:t>risk attitude</a:t>
            </a:r>
            <a:r>
              <a:rPr lang="en-US" sz="1600" dirty="0" smtClean="0">
                <a:cs typeface="Arial" charset="0"/>
              </a:rPr>
              <a:t>, </a:t>
            </a:r>
            <a:r>
              <a:rPr lang="en-US" sz="1600" b="1" dirty="0" smtClean="0">
                <a:cs typeface="Arial" charset="0"/>
              </a:rPr>
              <a:t>experience</a:t>
            </a:r>
            <a:r>
              <a:rPr lang="en-US" sz="1600" dirty="0" smtClean="0">
                <a:cs typeface="Arial" charset="0"/>
              </a:rPr>
              <a:t>?</a:t>
            </a:r>
          </a:p>
          <a:p>
            <a:pPr eaLnBrk="1" hangingPunct="1">
              <a:buFont typeface="Arial" charset="0"/>
              <a:buNone/>
            </a:pPr>
            <a:endParaRPr lang="it-IT" sz="1600" dirty="0" smtClean="0">
              <a:latin typeface="Arial" charset="0"/>
              <a:cs typeface="Arial" charset="0"/>
            </a:endParaRPr>
          </a:p>
        </p:txBody>
      </p:sp>
      <p:sp>
        <p:nvSpPr>
          <p:cNvPr id="25603"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2DB8992E-3C8D-4B73-B361-B97343A670ED}"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istoryexp"/>
          <p:cNvPicPr>
            <a:picLocks noGrp="1" noChangeAspect="1" noChangeArrowheads="1"/>
          </p:cNvPicPr>
          <p:nvPr>
            <p:ph idx="1"/>
          </p:nvPr>
        </p:nvPicPr>
        <p:blipFill>
          <a:blip r:embed="rId3" cstate="print"/>
          <a:srcRect/>
          <a:stretch>
            <a:fillRect/>
          </a:stretch>
        </p:blipFill>
        <p:spPr>
          <a:xfrm>
            <a:off x="539552" y="620688"/>
            <a:ext cx="7888288" cy="5500687"/>
          </a:xfrm>
          <a:noFill/>
        </p:spPr>
      </p:pic>
      <p:sp>
        <p:nvSpPr>
          <p:cNvPr id="26627" name="Segnaposto numero diapositiva 2"/>
          <p:cNvSpPr>
            <a:spLocks noGrp="1"/>
          </p:cNvSpPr>
          <p:nvPr>
            <p:ph type="sldNum" sz="quarter" idx="12"/>
            <p:custDataLst>
              <p:tags r:id="rId1"/>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C118E8F6-900C-4E11-9B14-1C46D759A871}" type="slidenum">
              <a:rPr lang="it-IT" smtClean="0"/>
              <a:pPr/>
              <a:t>11</a:t>
            </a:fld>
            <a:endParaRPr lang="it-IT"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vernon-l-smith-and-daniel-kahneman-nobel-prize-laureates-for-experimental-and-behavioral-econ-300x204-copy.jpg"/>
          <p:cNvPicPr>
            <a:picLocks noGrp="1" noChangeAspect="1"/>
          </p:cNvPicPr>
          <p:nvPr>
            <p:ph idx="1"/>
          </p:nvPr>
        </p:nvPicPr>
        <p:blipFill>
          <a:blip r:embed="rId4" cstate="print"/>
          <a:stretch>
            <a:fillRect/>
          </a:stretch>
        </p:blipFill>
        <p:spPr>
          <a:xfrm>
            <a:off x="2699792" y="2492896"/>
            <a:ext cx="3706293" cy="2520280"/>
          </a:xfrm>
        </p:spPr>
      </p:pic>
      <p:sp>
        <p:nvSpPr>
          <p:cNvPr id="3" name="Slide Number Placeholder 2"/>
          <p:cNvSpPr>
            <a:spLocks noGrp="1"/>
          </p:cNvSpPr>
          <p:nvPr>
            <p:ph type="sldNum" sz="quarter" idx="12"/>
            <p:custDataLst>
              <p:tags r:id="rId1"/>
            </p:custDataLst>
          </p:nvPr>
        </p:nvSpPr>
        <p:spPr>
          <a:xfrm>
            <a:off x="8647272" y="6407944"/>
            <a:ext cx="365760" cy="365125"/>
          </a:xfrm>
          <a:effectLst/>
        </p:spPr>
        <p:txBody>
          <a:bodyPr/>
          <a:lstStyle/>
          <a:p>
            <a:pPr>
              <a:defRPr/>
            </a:pPr>
            <a:fld id="{995242F2-F333-40EB-841F-4C0C699DBAC5}" type="slidenum">
              <a:rPr lang="it-IT" smtClean="0"/>
              <a:pPr>
                <a:defRPr/>
              </a:pPr>
              <a:t>12</a:t>
            </a:fld>
            <a:endParaRPr lang="it-IT"/>
          </a:p>
        </p:txBody>
      </p:sp>
      <p:sp>
        <p:nvSpPr>
          <p:cNvPr id="4" name="Title 3"/>
          <p:cNvSpPr>
            <a:spLocks noGrp="1"/>
          </p:cNvSpPr>
          <p:nvPr>
            <p:ph type="title"/>
            <p:custDataLst>
              <p:tags r:id="rId2"/>
            </p:custDataLst>
          </p:nvPr>
        </p:nvSpPr>
        <p:spPr/>
        <p:txBody>
          <a:bodyPr>
            <a:normAutofit fontScale="90000"/>
          </a:bodyPr>
          <a:lstStyle/>
          <a:p>
            <a:pPr algn="ctr"/>
            <a:r>
              <a:rPr lang="it-IT" dirty="0" smtClean="0"/>
              <a:t>Nobel </a:t>
            </a:r>
            <a:r>
              <a:rPr lang="it-IT" dirty="0" err="1" smtClean="0"/>
              <a:t>Prize</a:t>
            </a:r>
            <a:r>
              <a:rPr lang="it-IT" dirty="0" smtClean="0"/>
              <a:t> in </a:t>
            </a:r>
            <a:r>
              <a:rPr lang="it-IT" dirty="0" err="1" smtClean="0"/>
              <a:t>Economics</a:t>
            </a:r>
            <a:r>
              <a:rPr lang="it-IT" dirty="0" smtClean="0"/>
              <a:t> 2002</a:t>
            </a:r>
            <a:endParaRPr lang="it-IT" dirty="0"/>
          </a:p>
        </p:txBody>
      </p:sp>
      <p:pic>
        <p:nvPicPr>
          <p:cNvPr id="6" name="Picture 5" descr="smith_postcard.jpg"/>
          <p:cNvPicPr>
            <a:picLocks noChangeAspect="1"/>
          </p:cNvPicPr>
          <p:nvPr/>
        </p:nvPicPr>
        <p:blipFill>
          <a:blip r:embed="rId5" cstate="print"/>
          <a:stretch>
            <a:fillRect/>
          </a:stretch>
        </p:blipFill>
        <p:spPr>
          <a:xfrm>
            <a:off x="6477000" y="1988840"/>
            <a:ext cx="2667000" cy="3771900"/>
          </a:xfrm>
          <a:prstGeom prst="rect">
            <a:avLst/>
          </a:prstGeom>
        </p:spPr>
      </p:pic>
      <p:pic>
        <p:nvPicPr>
          <p:cNvPr id="7" name="Picture 6" descr="kahneman_postcard.jpg"/>
          <p:cNvPicPr>
            <a:picLocks noChangeAspect="1"/>
          </p:cNvPicPr>
          <p:nvPr/>
        </p:nvPicPr>
        <p:blipFill>
          <a:blip r:embed="rId6" cstate="print"/>
          <a:stretch>
            <a:fillRect/>
          </a:stretch>
        </p:blipFill>
        <p:spPr>
          <a:xfrm>
            <a:off x="0" y="1988840"/>
            <a:ext cx="2667000" cy="37719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contenuto 5"/>
          <p:cNvSpPr>
            <a:spLocks noGrp="1"/>
          </p:cNvSpPr>
          <p:nvPr>
            <p:ph idx="1"/>
            <p:custDataLst>
              <p:tags r:id="rId1"/>
            </p:custDataLst>
          </p:nvPr>
        </p:nvSpPr>
        <p:spPr>
          <a:xfrm>
            <a:off x="457200" y="357188"/>
            <a:ext cx="8229600" cy="5768975"/>
          </a:xfrm>
          <a:effectLst/>
        </p:spPr>
        <p:txBody>
          <a:bodyPr>
            <a:normAutofit/>
          </a:bodyPr>
          <a:lstStyle/>
          <a:p>
            <a:pPr algn="ctr" eaLnBrk="1" hangingPunct="1">
              <a:buFont typeface="Arial" charset="0"/>
              <a:buNone/>
            </a:pPr>
            <a:endParaRPr lang="en-US" sz="1600" dirty="0" smtClean="0">
              <a:cs typeface="Arial" charset="0"/>
            </a:endParaRPr>
          </a:p>
          <a:p>
            <a:pPr algn="ctr" eaLnBrk="1" hangingPunct="1">
              <a:buFont typeface="Arial" charset="0"/>
              <a:buNone/>
            </a:pPr>
            <a:r>
              <a:rPr lang="en-US" sz="1600" dirty="0" err="1" smtClean="0">
                <a:cs typeface="Arial" charset="0"/>
              </a:rPr>
              <a:t>Kagel</a:t>
            </a:r>
            <a:r>
              <a:rPr lang="en-US" sz="1600" dirty="0" smtClean="0">
                <a:cs typeface="Arial" charset="0"/>
              </a:rPr>
              <a:t>, John H. - Roth, Alvin E. </a:t>
            </a:r>
          </a:p>
          <a:p>
            <a:pPr algn="ctr" eaLnBrk="1" hangingPunct="1">
              <a:buFont typeface="Arial" charset="0"/>
              <a:buNone/>
            </a:pPr>
            <a:r>
              <a:rPr lang="en-US" sz="1600" i="1" dirty="0" smtClean="0">
                <a:cs typeface="Arial" charset="0"/>
              </a:rPr>
              <a:t>The Handbook of Experimental Economics </a:t>
            </a:r>
          </a:p>
          <a:p>
            <a:pPr eaLnBrk="1" hangingPunct="1">
              <a:buFont typeface="Arial" charset="0"/>
              <a:buNone/>
            </a:pPr>
            <a:endParaRPr lang="it-IT" sz="1600" dirty="0" smtClean="0">
              <a:cs typeface="Arial" charset="0"/>
            </a:endParaRPr>
          </a:p>
          <a:p>
            <a:pPr algn="ctr" eaLnBrk="1" hangingPunct="1">
              <a:buFont typeface="Arial" charset="0"/>
              <a:buNone/>
            </a:pPr>
            <a:r>
              <a:rPr lang="en-US" sz="1600" b="1" dirty="0" smtClean="0">
                <a:cs typeface="Arial" charset="0"/>
              </a:rPr>
              <a:t>INDEX</a:t>
            </a:r>
            <a:endParaRPr lang="it-IT" sz="1600"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a) </a:t>
            </a:r>
            <a:r>
              <a:rPr lang="en-US" sz="1600" b="1" dirty="0" smtClean="0">
                <a:cs typeface="Arial" charset="0"/>
              </a:rPr>
              <a:t>public goods </a:t>
            </a:r>
            <a:endParaRPr lang="it-IT" sz="1600" b="1" dirty="0" smtClean="0">
              <a:cs typeface="Arial" charset="0"/>
            </a:endParaRPr>
          </a:p>
          <a:p>
            <a:pPr eaLnBrk="1" hangingPunct="1">
              <a:buFont typeface="Arial" charset="0"/>
              <a:buNone/>
            </a:pPr>
            <a:r>
              <a:rPr lang="en-US" sz="1600" dirty="0" smtClean="0">
                <a:cs typeface="Arial" charset="0"/>
              </a:rPr>
              <a:t>	cooperation vs. selfishness (social dilemmas, free-riding, institutions)</a:t>
            </a:r>
            <a:endParaRPr lang="it-IT" sz="1600" dirty="0" smtClean="0">
              <a:cs typeface="Arial" charset="0"/>
            </a:endParaRPr>
          </a:p>
          <a:p>
            <a:pPr eaLnBrk="1" hangingPunct="1">
              <a:buFont typeface="Arial" charset="0"/>
              <a:buNone/>
            </a:pPr>
            <a:r>
              <a:rPr lang="en-US" sz="1600" dirty="0" smtClean="0">
                <a:cs typeface="Arial" charset="0"/>
              </a:rPr>
              <a:t>	what improves cooperation (thresholds, learning)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b) </a:t>
            </a:r>
            <a:r>
              <a:rPr lang="en-US" sz="1600" b="1" dirty="0" smtClean="0">
                <a:cs typeface="Arial" charset="0"/>
              </a:rPr>
              <a:t>coordination problems </a:t>
            </a:r>
            <a:endParaRPr lang="it-IT" sz="1600" b="1" dirty="0" smtClean="0">
              <a:cs typeface="Arial" charset="0"/>
            </a:endParaRPr>
          </a:p>
          <a:p>
            <a:pPr eaLnBrk="1" hangingPunct="1">
              <a:buFont typeface="Arial" charset="0"/>
              <a:buNone/>
            </a:pPr>
            <a:r>
              <a:rPr lang="en-US" sz="1600" dirty="0" smtClean="0">
                <a:cs typeface="Arial" charset="0"/>
              </a:rPr>
              <a:t>	experiments with overlapping generations</a:t>
            </a:r>
            <a:endParaRPr lang="it-IT" sz="1600" dirty="0" smtClean="0">
              <a:cs typeface="Arial" charset="0"/>
            </a:endParaRPr>
          </a:p>
          <a:p>
            <a:pPr eaLnBrk="1" hangingPunct="1">
              <a:buFont typeface="Arial" charset="0"/>
              <a:buNone/>
            </a:pPr>
            <a:r>
              <a:rPr lang="en-US" sz="1600" dirty="0" smtClean="0">
                <a:cs typeface="Arial" charset="0"/>
              </a:rPr>
              <a:t>	coordination games with Pareto ranked </a:t>
            </a:r>
            <a:r>
              <a:rPr lang="en-US" sz="1600" dirty="0" err="1" smtClean="0">
                <a:cs typeface="Arial" charset="0"/>
              </a:rPr>
              <a:t>equilibria</a:t>
            </a:r>
            <a:endParaRPr lang="it-IT" sz="1600" dirty="0" smtClean="0">
              <a:cs typeface="Arial" charset="0"/>
            </a:endParaRPr>
          </a:p>
          <a:p>
            <a:pPr eaLnBrk="1" hangingPunct="1">
              <a:buFont typeface="Arial" charset="0"/>
              <a:buNone/>
            </a:pPr>
            <a:r>
              <a:rPr lang="en-US" sz="1600" dirty="0" smtClean="0">
                <a:cs typeface="Arial" charset="0"/>
              </a:rPr>
              <a:t>	decentralized matching environments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c) </a:t>
            </a:r>
            <a:r>
              <a:rPr lang="en-US" sz="1600" b="1" dirty="0" smtClean="0">
                <a:cs typeface="Arial" charset="0"/>
              </a:rPr>
              <a:t>bargaining experiments </a:t>
            </a:r>
            <a:endParaRPr lang="it-IT" sz="1600" b="1" dirty="0" smtClean="0">
              <a:cs typeface="Arial" charset="0"/>
            </a:endParaRPr>
          </a:p>
          <a:p>
            <a:pPr eaLnBrk="1" hangingPunct="1">
              <a:buFont typeface="Arial" charset="0"/>
              <a:buNone/>
            </a:pPr>
            <a:r>
              <a:rPr lang="en-US" sz="1600" dirty="0" smtClean="0">
                <a:cs typeface="Arial" charset="0"/>
              </a:rPr>
              <a:t>	agreements</a:t>
            </a:r>
            <a:endParaRPr lang="it-IT" sz="1600" dirty="0" smtClean="0">
              <a:cs typeface="Arial" charset="0"/>
            </a:endParaRPr>
          </a:p>
          <a:p>
            <a:pPr eaLnBrk="1" hangingPunct="1">
              <a:buFont typeface="Arial" charset="0"/>
              <a:buNone/>
            </a:pPr>
            <a:r>
              <a:rPr lang="en-US" sz="1600" dirty="0" smtClean="0">
                <a:cs typeface="Arial" charset="0"/>
              </a:rPr>
              <a:t>	causes of disagreements and costly delays</a:t>
            </a:r>
            <a:endParaRPr lang="it-IT" sz="1600" dirty="0" smtClean="0">
              <a:cs typeface="Arial" charset="0"/>
            </a:endParaRPr>
          </a:p>
          <a:p>
            <a:pPr eaLnBrk="1" hangingPunct="1">
              <a:buFont typeface="Arial" charset="0"/>
              <a:buNone/>
            </a:pPr>
            <a:r>
              <a:rPr lang="en-US" sz="1600" dirty="0" smtClean="0">
                <a:cs typeface="Arial" charset="0"/>
              </a:rPr>
              <a:t>	bargaining protocol and </a:t>
            </a:r>
            <a:r>
              <a:rPr lang="en-US" sz="1600" dirty="0" err="1" smtClean="0">
                <a:cs typeface="Arial" charset="0"/>
              </a:rPr>
              <a:t>preplay</a:t>
            </a:r>
            <a:r>
              <a:rPr lang="en-US" sz="1600" dirty="0" smtClean="0">
                <a:cs typeface="Arial" charset="0"/>
              </a:rPr>
              <a:t> communications</a:t>
            </a:r>
            <a:endParaRPr lang="it-IT" sz="1600" dirty="0" smtClean="0">
              <a:cs typeface="Arial" charset="0"/>
            </a:endParaRPr>
          </a:p>
        </p:txBody>
      </p:sp>
      <p:sp>
        <p:nvSpPr>
          <p:cNvPr id="27651"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FAE901FA-B12C-4F8E-9D37-75029006230B}" type="slidenum">
              <a:rPr lang="it-IT" smtClean="0"/>
              <a:pPr/>
              <a:t>13</a:t>
            </a:fld>
            <a:endParaRPr lang="it-IT"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contenuto 5"/>
          <p:cNvSpPr>
            <a:spLocks noGrp="1"/>
          </p:cNvSpPr>
          <p:nvPr>
            <p:ph idx="1"/>
            <p:custDataLst>
              <p:tags r:id="rId1"/>
            </p:custDataLst>
          </p:nvPr>
        </p:nvSpPr>
        <p:spPr>
          <a:xfrm>
            <a:off x="457200" y="357188"/>
            <a:ext cx="8229600" cy="5768975"/>
          </a:xfrm>
          <a:effectLst/>
        </p:spPr>
        <p:txBody>
          <a:bodyPr>
            <a:normAutofit/>
          </a:bodyPr>
          <a:lstStyle/>
          <a:p>
            <a:pPr eaLnBrk="1" hangingPunct="1">
              <a:buFont typeface="Arial" charset="0"/>
              <a:buNone/>
            </a:pPr>
            <a:r>
              <a:rPr lang="en-US" sz="1600" dirty="0" smtClean="0">
                <a:cs typeface="Arial" charset="0"/>
              </a:rPr>
              <a:t>d) </a:t>
            </a:r>
            <a:r>
              <a:rPr lang="en-US" sz="1600" b="1" dirty="0" smtClean="0">
                <a:cs typeface="Arial" charset="0"/>
              </a:rPr>
              <a:t>industrial organization </a:t>
            </a:r>
            <a:endParaRPr lang="it-IT" sz="1600" b="1" dirty="0" smtClean="0">
              <a:cs typeface="Arial" charset="0"/>
            </a:endParaRPr>
          </a:p>
          <a:p>
            <a:pPr eaLnBrk="1" hangingPunct="1">
              <a:buFont typeface="Arial" charset="0"/>
              <a:buNone/>
            </a:pPr>
            <a:r>
              <a:rPr lang="en-US" sz="1600" dirty="0" smtClean="0">
                <a:cs typeface="Arial" charset="0"/>
              </a:rPr>
              <a:t>	trading institutions centralized and decentralized</a:t>
            </a:r>
            <a:endParaRPr lang="it-IT" sz="1600" dirty="0" smtClean="0">
              <a:cs typeface="Arial" charset="0"/>
            </a:endParaRPr>
          </a:p>
          <a:p>
            <a:pPr eaLnBrk="1" hangingPunct="1">
              <a:buFont typeface="Arial" charset="0"/>
              <a:buNone/>
            </a:pPr>
            <a:r>
              <a:rPr lang="en-US" sz="1600" dirty="0" smtClean="0">
                <a:cs typeface="Arial" charset="0"/>
              </a:rPr>
              <a:t>	monopoly regulation and potential entry</a:t>
            </a:r>
            <a:endParaRPr lang="it-IT" sz="1600" dirty="0" smtClean="0">
              <a:cs typeface="Arial" charset="0"/>
            </a:endParaRPr>
          </a:p>
          <a:p>
            <a:pPr eaLnBrk="1" hangingPunct="1">
              <a:buFont typeface="Arial" charset="0"/>
              <a:buNone/>
            </a:pPr>
            <a:r>
              <a:rPr lang="en-US" sz="1600" dirty="0" smtClean="0">
                <a:cs typeface="Arial" charset="0"/>
              </a:rPr>
              <a:t>	market structure and market power</a:t>
            </a:r>
            <a:endParaRPr lang="it-IT" sz="1600" dirty="0" smtClean="0">
              <a:cs typeface="Arial" charset="0"/>
            </a:endParaRPr>
          </a:p>
          <a:p>
            <a:pPr eaLnBrk="1" hangingPunct="1">
              <a:buFont typeface="Arial" charset="0"/>
              <a:buNone/>
            </a:pPr>
            <a:r>
              <a:rPr lang="en-US" sz="1600" dirty="0" smtClean="0">
                <a:cs typeface="Arial" charset="0"/>
              </a:rPr>
              <a:t>	collusion factors</a:t>
            </a:r>
            <a:endParaRPr lang="it-IT" sz="1600" dirty="0" smtClean="0">
              <a:cs typeface="Arial" charset="0"/>
            </a:endParaRPr>
          </a:p>
          <a:p>
            <a:pPr eaLnBrk="1" hangingPunct="1">
              <a:buFont typeface="Arial" charset="0"/>
              <a:buNone/>
            </a:pPr>
            <a:r>
              <a:rPr lang="en-US" sz="1600" dirty="0" smtClean="0">
                <a:cs typeface="Arial" charset="0"/>
              </a:rPr>
              <a:t>	product differentiation and multiple markets</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e) </a:t>
            </a:r>
            <a:r>
              <a:rPr lang="en-US" sz="1600" b="1" dirty="0" smtClean="0">
                <a:cs typeface="Arial" charset="0"/>
              </a:rPr>
              <a:t>experimental asset markets </a:t>
            </a:r>
            <a:endParaRPr lang="it-IT" sz="1600" b="1" dirty="0" smtClean="0">
              <a:cs typeface="Arial" charset="0"/>
            </a:endParaRPr>
          </a:p>
          <a:p>
            <a:pPr eaLnBrk="1" hangingPunct="1">
              <a:buFont typeface="Arial" charset="0"/>
              <a:buNone/>
            </a:pPr>
            <a:r>
              <a:rPr lang="en-US" sz="1600" dirty="0" smtClean="0">
                <a:cs typeface="Arial" charset="0"/>
              </a:rPr>
              <a:t>	informational efficiency of markets</a:t>
            </a:r>
            <a:endParaRPr lang="it-IT" sz="1600" dirty="0" smtClean="0">
              <a:cs typeface="Arial" charset="0"/>
            </a:endParaRPr>
          </a:p>
          <a:p>
            <a:pPr eaLnBrk="1" hangingPunct="1">
              <a:buFont typeface="Arial" charset="0"/>
              <a:buNone/>
            </a:pPr>
            <a:r>
              <a:rPr lang="en-US" sz="1600" dirty="0" smtClean="0">
                <a:cs typeface="Arial" charset="0"/>
              </a:rPr>
              <a:t>	state-contingent claims and bubbles</a:t>
            </a:r>
            <a:endParaRPr lang="it-IT" sz="1600" dirty="0" smtClean="0">
              <a:cs typeface="Arial" charset="0"/>
            </a:endParaRPr>
          </a:p>
          <a:p>
            <a:pPr eaLnBrk="1" hangingPunct="1">
              <a:buFont typeface="Arial" charset="0"/>
              <a:buNone/>
            </a:pPr>
            <a:r>
              <a:rPr lang="en-US" sz="1600" dirty="0" smtClean="0">
                <a:cs typeface="Arial" charset="0"/>
              </a:rPr>
              <a:t>	learning and dynamics of adjustment paths</a:t>
            </a:r>
            <a:endParaRPr lang="it-IT" sz="1600" dirty="0" smtClean="0">
              <a:cs typeface="Arial" charset="0"/>
            </a:endParaRPr>
          </a:p>
          <a:p>
            <a:pPr eaLnBrk="1" hangingPunct="1">
              <a:buFont typeface="Arial" charset="0"/>
              <a:buNone/>
            </a:pPr>
            <a:r>
              <a:rPr lang="en-US" sz="1600" dirty="0" smtClean="0">
                <a:cs typeface="Arial" charset="0"/>
              </a:rPr>
              <a:t>	investment and public policy</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 f) </a:t>
            </a:r>
            <a:r>
              <a:rPr lang="en-US" sz="1600" b="1" dirty="0" smtClean="0">
                <a:cs typeface="Arial" charset="0"/>
              </a:rPr>
              <a:t>auctions  </a:t>
            </a:r>
            <a:endParaRPr lang="it-IT" sz="1600" b="1" dirty="0" smtClean="0">
              <a:cs typeface="Arial" charset="0"/>
            </a:endParaRPr>
          </a:p>
          <a:p>
            <a:pPr eaLnBrk="1" hangingPunct="1">
              <a:buFont typeface="Arial" charset="0"/>
              <a:buNone/>
            </a:pPr>
            <a:r>
              <a:rPr lang="en-US" sz="1600" dirty="0" smtClean="0">
                <a:cs typeface="Arial" charset="0"/>
              </a:rPr>
              <a:t>	symmetric independent private-values models</a:t>
            </a:r>
            <a:endParaRPr lang="it-IT" sz="1600" dirty="0" smtClean="0">
              <a:cs typeface="Arial" charset="0"/>
            </a:endParaRPr>
          </a:p>
          <a:p>
            <a:pPr eaLnBrk="1" hangingPunct="1">
              <a:buFont typeface="Arial" charset="0"/>
              <a:buNone/>
            </a:pPr>
            <a:r>
              <a:rPr lang="en-US" sz="1600" dirty="0" smtClean="0">
                <a:cs typeface="Arial" charset="0"/>
              </a:rPr>
              <a:t>	common value auctions</a:t>
            </a:r>
            <a:endParaRPr lang="it-IT" sz="1600" dirty="0" smtClean="0">
              <a:cs typeface="Arial" charset="0"/>
            </a:endParaRPr>
          </a:p>
          <a:p>
            <a:pPr eaLnBrk="1" hangingPunct="1">
              <a:buFont typeface="Arial" charset="0"/>
              <a:buNone/>
            </a:pPr>
            <a:r>
              <a:rPr lang="en-US" sz="1600" dirty="0" smtClean="0">
                <a:cs typeface="Arial" charset="0"/>
              </a:rPr>
              <a:t>	collusion</a:t>
            </a:r>
            <a:endParaRPr lang="it-IT" sz="1600" dirty="0" smtClean="0">
              <a:cs typeface="Arial" charset="0"/>
            </a:endParaRPr>
          </a:p>
          <a:p>
            <a:pPr eaLnBrk="1" hangingPunct="1">
              <a:buFont typeface="Arial" charset="0"/>
              <a:buNone/>
            </a:pPr>
            <a:r>
              <a:rPr lang="en-US" sz="1600" dirty="0" smtClean="0">
                <a:cs typeface="Arial" charset="0"/>
              </a:rPr>
              <a:t> </a:t>
            </a:r>
            <a:endParaRPr lang="it-IT" sz="1600" dirty="0" smtClean="0">
              <a:cs typeface="Arial" charset="0"/>
            </a:endParaRPr>
          </a:p>
          <a:p>
            <a:pPr eaLnBrk="1" hangingPunct="1">
              <a:buFont typeface="Arial" charset="0"/>
              <a:buNone/>
            </a:pPr>
            <a:r>
              <a:rPr lang="en-US" sz="1600" dirty="0" smtClean="0">
                <a:cs typeface="Arial" charset="0"/>
              </a:rPr>
              <a:t>g) </a:t>
            </a:r>
            <a:r>
              <a:rPr lang="en-US" sz="1600" b="1" dirty="0" smtClean="0">
                <a:cs typeface="Arial" charset="0"/>
              </a:rPr>
              <a:t>individual choice behavior</a:t>
            </a:r>
            <a:endParaRPr lang="it-IT" sz="1600" b="1" dirty="0" smtClean="0">
              <a:cs typeface="Arial" charset="0"/>
            </a:endParaRPr>
          </a:p>
          <a:p>
            <a:pPr eaLnBrk="1" hangingPunct="1">
              <a:buFont typeface="Arial" charset="0"/>
              <a:buNone/>
            </a:pPr>
            <a:endParaRPr lang="it-IT" sz="1600" dirty="0" smtClean="0">
              <a:cs typeface="Arial" charset="0"/>
            </a:endParaRPr>
          </a:p>
        </p:txBody>
      </p:sp>
      <p:sp>
        <p:nvSpPr>
          <p:cNvPr id="28675"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C11B4E4D-ABB9-48AA-90A6-E96DD88B327A}"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214313"/>
            <a:ext cx="8229600" cy="6215062"/>
          </a:xfrm>
          <a:effectLst/>
        </p:spPr>
        <p:txBody>
          <a:bodyPr rtlCol="0">
            <a:noAutofit/>
          </a:bodyPr>
          <a:lstStyle/>
          <a:p>
            <a:pPr marL="365760" indent="-256032" algn="ctr" eaLnBrk="1" fontAlgn="auto" hangingPunct="1">
              <a:spcAft>
                <a:spcPts val="0"/>
              </a:spcAft>
              <a:buFont typeface="Arial" charset="0"/>
              <a:buNone/>
              <a:defRPr/>
            </a:pPr>
            <a:r>
              <a:rPr lang="en-US" sz="1600" b="1" cap="all" dirty="0" smtClean="0">
                <a:cs typeface="Arial" pitchFamily="34" charset="0"/>
              </a:rPr>
              <a:t>individual Choice Behavior</a:t>
            </a:r>
            <a:endParaRPr lang="it-IT" sz="1600" b="1" cap="all" dirty="0" smtClean="0">
              <a:cs typeface="Arial" pitchFamily="34" charset="0"/>
            </a:endParaRPr>
          </a:p>
          <a:p>
            <a:pPr marL="400050" indent="-400050" algn="ctr" eaLnBrk="1" fontAlgn="auto" hangingPunct="1">
              <a:spcAft>
                <a:spcPts val="0"/>
              </a:spcAft>
              <a:buFont typeface="Arial" charset="0"/>
              <a:buAutoNum type="romanUcPeriod"/>
              <a:defRPr/>
            </a:pPr>
            <a:r>
              <a:rPr lang="en-US" sz="1600" b="1" cap="all" dirty="0" smtClean="0">
                <a:cs typeface="Arial" pitchFamily="34" charset="0"/>
              </a:rPr>
              <a:t>Judgment</a:t>
            </a:r>
            <a:endParaRPr lang="it-IT" sz="1600" b="1" cap="all" dirty="0" smtClean="0">
              <a:cs typeface="Arial" pitchFamily="34" charset="0"/>
            </a:endParaRPr>
          </a:p>
          <a:p>
            <a:pPr marL="400050" indent="-400050" eaLnBrk="1" fontAlgn="auto" hangingPunct="1">
              <a:spcAft>
                <a:spcPts val="0"/>
              </a:spcAft>
              <a:buFont typeface="Arial" charset="0"/>
              <a:buNone/>
              <a:defRPr/>
            </a:pPr>
            <a:r>
              <a:rPr lang="en-US" sz="1600" cap="small" dirty="0" smtClean="0">
                <a:cs typeface="Arial" pitchFamily="34" charset="0"/>
              </a:rPr>
              <a:t>A</a:t>
            </a:r>
            <a:r>
              <a:rPr lang="en-US" sz="1600" dirty="0" smtClean="0">
                <a:cs typeface="Arial" pitchFamily="34" charset="0"/>
              </a:rPr>
              <a:t>. Calibration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Scoring Rules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Confidence Intervals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B. Perception and Memory Biases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C. Bayesian Updating and Representativeness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Underweighting on Likelihood Information (Conservatism)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The Law of Small Numbers and Misperceptions of Randomness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D. Confirmation Bias and Obstacles to Learning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E. Expectations Formation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F. Iterated Expectations and the Curse of Knowledge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False Consensus and Hindsight Bias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Curse of Knowledge </a:t>
            </a:r>
            <a:endParaRPr lang="it-IT" sz="1600" dirty="0" smtClean="0">
              <a:cs typeface="Arial" pitchFamily="34" charset="0"/>
            </a:endParaRPr>
          </a:p>
          <a:p>
            <a:pPr marL="365760" indent="-256032"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G. The Illusion of Control </a:t>
            </a:r>
            <a:endParaRPr lang="it-IT" sz="1600" dirty="0" smtClean="0">
              <a:cs typeface="Arial" pitchFamily="34" charset="0"/>
            </a:endParaRPr>
          </a:p>
          <a:p>
            <a:pPr marL="365760" indent="-256032" eaLnBrk="1" fontAlgn="auto" hangingPunct="1">
              <a:spcAft>
                <a:spcPts val="0"/>
              </a:spcAft>
              <a:buFont typeface="Wingdings 3"/>
              <a:buChar char=""/>
              <a:defRPr/>
            </a:pPr>
            <a:endParaRPr lang="en-US"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29699"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8E41BADE-E5A8-42F7-A349-21E6EDA258B2}" type="slidenum">
              <a:rPr lang="it-IT" smtClean="0"/>
              <a:pPr/>
              <a:t>15</a:t>
            </a:fld>
            <a:endParaRPr lang="it-IT"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768975"/>
          </a:xfrm>
          <a:effectLst/>
        </p:spPr>
        <p:txBody>
          <a:bodyPr rtlCol="0">
            <a:noAutofit/>
          </a:bodyPr>
          <a:lstStyle/>
          <a:p>
            <a:pPr marL="365760" indent="-256032" algn="ctr" eaLnBrk="1" fontAlgn="auto" hangingPunct="1">
              <a:spcAft>
                <a:spcPts val="0"/>
              </a:spcAft>
              <a:buFont typeface="Arial" charset="0"/>
              <a:buNone/>
              <a:defRPr/>
            </a:pPr>
            <a:r>
              <a:rPr lang="en-US" sz="1600" b="1" cap="all" dirty="0" smtClean="0">
                <a:cs typeface="Arial" pitchFamily="34" charset="0"/>
              </a:rPr>
              <a:t>II. Choice under Risk and Uncertainty  </a:t>
            </a:r>
          </a:p>
          <a:p>
            <a:pPr marL="365760" indent="-256032" algn="ctr"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A. Mounting Evidence of Expected Utility Violation (1965-1986)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The Allais Paradoxes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Process Violations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3. Prospect Theory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4. Elicitation Biases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B. Generalizations of Expected Utility and Recent Tests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Predictions of Generalized EU Theories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Empirical Studies Using Pair-wise Choices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3. Empirical Studies Measuring Indifference Curves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4. Empirical Studies Fitting Functions to Individuals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5. Cross-Species Robustness: Experiments with Animals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C. Subjective Expected Utility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1. The Ellsberg Paradox </a:t>
            </a:r>
            <a:endParaRPr lang="it-IT" sz="1600" dirty="0" smtClean="0">
              <a:cs typeface="Arial" pitchFamily="34" charset="0"/>
            </a:endParaRPr>
          </a:p>
          <a:p>
            <a:pPr marL="621792" lvl="1" eaLnBrk="1" fontAlgn="auto" hangingPunct="1">
              <a:spcBef>
                <a:spcPts val="324"/>
              </a:spcBef>
              <a:spcAft>
                <a:spcPts val="0"/>
              </a:spcAft>
              <a:buFont typeface="Arial" charset="0"/>
              <a:buNone/>
              <a:defRPr/>
            </a:pPr>
            <a:r>
              <a:rPr lang="en-US" sz="1600" dirty="0" smtClean="0">
                <a:cs typeface="Arial" pitchFamily="34" charset="0"/>
              </a:rPr>
              <a:t>2. Conceptions of Ambiguity </a:t>
            </a:r>
          </a:p>
          <a:p>
            <a:pPr marL="621792" lvl="1" eaLnBrk="1" fontAlgn="auto" hangingPunct="1">
              <a:spcBef>
                <a:spcPts val="324"/>
              </a:spcBef>
              <a:spcAft>
                <a:spcPts val="0"/>
              </a:spcAft>
              <a:buFont typeface="Verdana"/>
              <a:buChar char="◦"/>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D. Choice over Time </a:t>
            </a:r>
            <a:endParaRPr lang="it-IT" sz="1600" dirty="0" smtClean="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30723"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3423A363-81FD-4B6A-9DE6-ED423263045E}"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contenuto 5"/>
          <p:cNvSpPr>
            <a:spLocks noGrp="1"/>
          </p:cNvSpPr>
          <p:nvPr>
            <p:ph idx="1"/>
            <p:custDataLst>
              <p:tags r:id="rId1"/>
            </p:custDataLst>
          </p:nvPr>
        </p:nvSpPr>
        <p:spPr>
          <a:xfrm>
            <a:off x="457200" y="357188"/>
            <a:ext cx="8229600" cy="5857875"/>
          </a:xfrm>
          <a:effectLst/>
        </p:spPr>
        <p:txBody>
          <a:bodyPr>
            <a:normAutofit/>
          </a:bodyPr>
          <a:lstStyle/>
          <a:p>
            <a:pPr marL="365760" indent="-256032" algn="ctr" eaLnBrk="1" fontAlgn="auto" hangingPunct="1">
              <a:spcAft>
                <a:spcPts val="0"/>
              </a:spcAft>
              <a:buFont typeface="Wingdings 3"/>
              <a:buNone/>
              <a:defRPr/>
            </a:pPr>
            <a:r>
              <a:rPr lang="en-US" sz="1600" b="1" cap="all" dirty="0" smtClean="0">
                <a:cs typeface="Arial" pitchFamily="34" charset="0"/>
              </a:rPr>
              <a:t>II. Choice under Risk and Uncertainty  / II</a:t>
            </a: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E. Description Invariance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Framing Effects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Lottery Correlation, Regret, and Display Effects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3. Compound Lottery Reduction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F. Procedure Invariance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New Evidence of Preference Reversal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Arbitrage and Incentives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3. Reversals and Markets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4. Social Comparisons and Reversals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G. Endowment Effects and Buying-Selling Price Gaps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Market Experiments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Endowment Effects: Some Psychology and Implications </a:t>
            </a:r>
            <a:endParaRPr lang="it-IT" sz="1600" dirty="0" smtClean="0">
              <a:cs typeface="Arial" charset="0"/>
            </a:endParaRPr>
          </a:p>
          <a:p>
            <a:pPr marL="365760" indent="-256032" eaLnBrk="1" fontAlgn="auto" hangingPunct="1">
              <a:spcAft>
                <a:spcPts val="0"/>
              </a:spcAft>
              <a:buFont typeface="Arial" charset="0"/>
              <a:buNone/>
              <a:defRPr/>
            </a:pPr>
            <a:endParaRPr lang="en-US"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K. Search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1. Search for Wages and Prices </a:t>
            </a:r>
            <a:endParaRPr lang="it-IT" sz="1600" dirty="0" smtClean="0">
              <a:cs typeface="Arial" charset="0"/>
            </a:endParaRPr>
          </a:p>
          <a:p>
            <a:pPr marL="621792" lvl="1" eaLnBrk="1" fontAlgn="auto" hangingPunct="1">
              <a:spcBef>
                <a:spcPts val="324"/>
              </a:spcBef>
              <a:spcAft>
                <a:spcPts val="0"/>
              </a:spcAft>
              <a:buFont typeface="Arial" charset="0"/>
              <a:buNone/>
              <a:defRPr/>
            </a:pPr>
            <a:r>
              <a:rPr lang="en-US" sz="1600" dirty="0" smtClean="0">
                <a:cs typeface="Arial" charset="0"/>
              </a:rPr>
              <a:t>2. Search for Information </a:t>
            </a:r>
            <a:endParaRPr lang="it-IT" sz="1600" dirty="0" smtClean="0">
              <a:cs typeface="Arial" charset="0"/>
            </a:endParaRPr>
          </a:p>
          <a:p>
            <a:pPr marL="365760" indent="-256032" eaLnBrk="1" fontAlgn="auto" hangingPunct="1">
              <a:spcAft>
                <a:spcPts val="0"/>
              </a:spcAft>
              <a:buFont typeface="Arial" charset="0"/>
              <a:buNone/>
              <a:defRPr/>
            </a:pPr>
            <a:endParaRPr lang="it-IT" sz="1600" dirty="0" smtClean="0">
              <a:latin typeface="Arial" charset="0"/>
              <a:cs typeface="Arial" charset="0"/>
            </a:endParaRPr>
          </a:p>
        </p:txBody>
      </p:sp>
      <p:sp>
        <p:nvSpPr>
          <p:cNvPr id="31747"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8ED2498C-D366-40DD-ABA3-3EFC819D650E}" type="slidenum">
              <a:rPr lang="it-IT" smtClean="0"/>
              <a:pPr/>
              <a:t>17</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lide_lab.jpg"/>
          <p:cNvPicPr>
            <a:picLocks noGrp="1" noChangeAspect="1"/>
          </p:cNvPicPr>
          <p:nvPr>
            <p:ph idx="1"/>
          </p:nvPr>
        </p:nvPicPr>
        <p:blipFill>
          <a:blip r:embed="rId3" cstate="print"/>
          <a:stretch>
            <a:fillRect/>
          </a:stretch>
        </p:blipFill>
        <p:spPr>
          <a:xfrm>
            <a:off x="652462" y="738981"/>
            <a:ext cx="7839075" cy="4933950"/>
          </a:xfrm>
        </p:spPr>
      </p:pic>
      <p:sp>
        <p:nvSpPr>
          <p:cNvPr id="3" name="Slide Number Placeholder 2"/>
          <p:cNvSpPr>
            <a:spLocks noGrp="1"/>
          </p:cNvSpPr>
          <p:nvPr>
            <p:ph type="sldNum" sz="quarter" idx="12"/>
            <p:custDataLst>
              <p:tags r:id="rId1"/>
            </p:custDataLst>
          </p:nvPr>
        </p:nvSpPr>
        <p:spPr>
          <a:xfrm>
            <a:off x="8647272" y="6407944"/>
            <a:ext cx="365760" cy="365125"/>
          </a:xfrm>
          <a:effectLst/>
        </p:spPr>
        <p:txBody>
          <a:bodyPr/>
          <a:lstStyle/>
          <a:p>
            <a:pPr>
              <a:defRPr/>
            </a:pPr>
            <a:fld id="{995242F2-F333-40EB-841F-4C0C699DBAC5}" type="slidenum">
              <a:rPr lang="it-IT" smtClean="0"/>
              <a:pPr>
                <a:defRPr/>
              </a:pPr>
              <a:t>2</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0"/>
            <a:ext cx="8229600" cy="6858000"/>
          </a:xfrm>
          <a:effectLst/>
        </p:spPr>
        <p:txBody>
          <a:bodyPr rtlCol="0">
            <a:normAutofit fontScale="32500" lnSpcReduction="20000"/>
          </a:bodyPr>
          <a:lstStyle/>
          <a:p>
            <a:pPr marL="365760" indent="-256032" algn="r" eaLnBrk="1" fontAlgn="auto" hangingPunct="1">
              <a:spcAft>
                <a:spcPts val="0"/>
              </a:spcAft>
              <a:buFont typeface="Arial" pitchFamily="34" charset="0"/>
              <a:buNone/>
              <a:defRPr/>
            </a:pPr>
            <a:r>
              <a:rPr lang="en-US" b="1" dirty="0" smtClean="0">
                <a:latin typeface="Arial" pitchFamily="34" charset="0"/>
                <a:cs typeface="Arial" pitchFamily="34" charset="0"/>
              </a:rPr>
              <a:t>	</a:t>
            </a:r>
            <a:r>
              <a:rPr lang="en-US" sz="3700" b="1" dirty="0" smtClean="0">
                <a:cs typeface="Arial" pitchFamily="34" charset="0"/>
              </a:rPr>
              <a:t>Lecture 1 Laboratory methods</a:t>
            </a:r>
            <a:endParaRPr lang="it-IT" sz="3700" dirty="0" smtClean="0">
              <a:cs typeface="Arial" pitchFamily="34" charset="0"/>
            </a:endParaRPr>
          </a:p>
          <a:p>
            <a:pPr marL="365760" indent="-256032" eaLnBrk="1" fontAlgn="auto" hangingPunct="1">
              <a:spcAft>
                <a:spcPts val="0"/>
              </a:spcAft>
              <a:buFont typeface="Arial" pitchFamily="34" charset="0"/>
              <a:buNone/>
              <a:defRPr/>
            </a:pPr>
            <a:r>
              <a:rPr lang="en-US" dirty="0" smtClean="0">
                <a:latin typeface="Arial" pitchFamily="34" charset="0"/>
                <a:cs typeface="Arial" pitchFamily="34" charset="0"/>
              </a:rPr>
              <a:t> </a:t>
            </a:r>
            <a:endParaRPr lang="it-IT" dirty="0" smtClean="0">
              <a:latin typeface="Arial" pitchFamily="34" charset="0"/>
              <a:cs typeface="Arial" pitchFamily="34" charset="0"/>
            </a:endParaRPr>
          </a:p>
          <a:p>
            <a:pPr marL="365760" indent="-256032" algn="ctr" eaLnBrk="1" fontAlgn="auto" hangingPunct="1">
              <a:spcAft>
                <a:spcPts val="0"/>
              </a:spcAft>
              <a:buFont typeface="Arial" pitchFamily="34" charset="0"/>
              <a:buNone/>
              <a:defRPr/>
            </a:pPr>
            <a:r>
              <a:rPr lang="en-US" sz="3400" dirty="0" smtClean="0">
                <a:latin typeface="Arial" pitchFamily="34" charset="0"/>
                <a:cs typeface="Arial" pitchFamily="34" charset="0"/>
              </a:rPr>
              <a:t> 	</a:t>
            </a:r>
            <a:r>
              <a:rPr lang="en-US" sz="4900" dirty="0" smtClean="0">
                <a:cs typeface="Arial" pitchFamily="34" charset="0"/>
              </a:rPr>
              <a:t>POINTS OF VIEW</a:t>
            </a:r>
            <a:endParaRPr lang="it-IT" sz="4900" dirty="0" smtClean="0">
              <a:cs typeface="Arial" pitchFamily="34" charset="0"/>
            </a:endParaRPr>
          </a:p>
          <a:p>
            <a:pPr marL="365760" indent="-256032" eaLnBrk="1" fontAlgn="auto" hangingPunct="1">
              <a:spcAft>
                <a:spcPts val="0"/>
              </a:spcAft>
              <a:buFont typeface="Arial" pitchFamily="34" charset="0"/>
              <a:buNone/>
              <a:defRPr/>
            </a:pPr>
            <a:r>
              <a:rPr lang="en-US" sz="4900" dirty="0" smtClean="0">
                <a:cs typeface="Arial" pitchFamily="34" charset="0"/>
              </a:rPr>
              <a:t> </a:t>
            </a:r>
            <a:endParaRPr lang="it-IT" sz="4900" dirty="0" smtClean="0">
              <a:cs typeface="Arial" pitchFamily="34" charset="0"/>
            </a:endParaRPr>
          </a:p>
          <a:p>
            <a:pPr marL="365760" indent="-256032" algn="ctr" eaLnBrk="1" fontAlgn="auto" hangingPunct="1">
              <a:spcAft>
                <a:spcPts val="0"/>
              </a:spcAft>
              <a:buFont typeface="Arial" pitchFamily="34" charset="0"/>
              <a:buNone/>
              <a:defRPr/>
            </a:pPr>
            <a:r>
              <a:rPr lang="en-US" sz="4900" dirty="0" smtClean="0">
                <a:cs typeface="Arial" pitchFamily="34" charset="0"/>
              </a:rPr>
              <a:t>	</a:t>
            </a:r>
            <a:r>
              <a:rPr lang="en-US" sz="4900" b="1" dirty="0" smtClean="0">
                <a:cs typeface="Arial" pitchFamily="34" charset="0"/>
              </a:rPr>
              <a:t>PROS</a:t>
            </a:r>
            <a:endParaRPr lang="it-IT" sz="4900" b="1" dirty="0" smtClean="0">
              <a:cs typeface="Arial" pitchFamily="34" charset="0"/>
            </a:endParaRPr>
          </a:p>
          <a:p>
            <a:pPr marL="365760" indent="-256032" eaLnBrk="1" fontAlgn="auto" hangingPunct="1">
              <a:spcAft>
                <a:spcPts val="0"/>
              </a:spcAft>
              <a:buFont typeface="Arial" pitchFamily="34" charset="0"/>
              <a:buNone/>
              <a:defRPr/>
            </a:pPr>
            <a:r>
              <a:rPr lang="en-US" sz="4900" dirty="0" smtClean="0">
                <a:cs typeface="Arial" pitchFamily="34" charset="0"/>
              </a:rPr>
              <a:t>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“Would it not be better to leave laboratory experiments to psychologists who are trained to run them properly? Nobody doubts that we have a great deal to learn from psychologists about laboratory technique and learning theory, but recent history would nevertheless suggest that the answer is a resounding </a:t>
            </a:r>
            <a:r>
              <a:rPr lang="en-US" sz="4900" i="1" dirty="0" smtClean="0">
                <a:cs typeface="Arial" pitchFamily="34" charset="0"/>
              </a:rPr>
              <a:t>no</a:t>
            </a:r>
            <a:r>
              <a:rPr lang="en-US" sz="4900" dirty="0" smtClean="0">
                <a:cs typeface="Arial" pitchFamily="34" charset="0"/>
              </a:rPr>
              <a:t>. Our comparative advantage as economists is that we not only understand the formal statements of economic theory, but we are also sensitive to the economic environments and institutions within which the assumptions from which such statements are deduced are likely to be valid. Just as chemists know not to mix reagents in dirty test tubes, so we know that there is no point in testing economic propositions in circumstances to which they should not reasonably be expected to apply.”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r>
              <a:rPr lang="en-US" sz="4900" dirty="0" err="1" smtClean="0">
                <a:cs typeface="Arial" pitchFamily="34" charset="0"/>
              </a:rPr>
              <a:t>Binmore</a:t>
            </a:r>
            <a:r>
              <a:rPr lang="en-US" sz="4900" dirty="0" smtClean="0">
                <a:cs typeface="Arial" pitchFamily="34" charset="0"/>
              </a:rPr>
              <a:t> 1999)</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“Once models, as opposed to economies, became the focus of research the simplicity of an experiment and perhaps even the absence of features of more complicated economies became an asset. The experiment should be judged by the lessons it teaches about theory and not by its similarity with what nature might happen to have created.” </a:t>
            </a:r>
            <a:endParaRPr lang="it-IT" sz="4900" dirty="0" smtClean="0">
              <a:cs typeface="Arial" pitchFamily="34" charset="0"/>
            </a:endParaRPr>
          </a:p>
          <a:p>
            <a:pPr marL="365760" indent="-256032" eaLnBrk="1" fontAlgn="auto" hangingPunct="1">
              <a:lnSpc>
                <a:spcPct val="120000"/>
              </a:lnSpc>
              <a:spcAft>
                <a:spcPts val="0"/>
              </a:spcAft>
              <a:buFont typeface="Arial" pitchFamily="34" charset="0"/>
              <a:buNone/>
              <a:defRPr/>
            </a:pPr>
            <a:r>
              <a:rPr lang="en-US" sz="4900" dirty="0" smtClean="0">
                <a:cs typeface="Arial" pitchFamily="34" charset="0"/>
              </a:rPr>
              <a:t>								(</a:t>
            </a:r>
            <a:r>
              <a:rPr lang="en-US" sz="4900" dirty="0" err="1" smtClean="0">
                <a:cs typeface="Arial" pitchFamily="34" charset="0"/>
              </a:rPr>
              <a:t>Plott</a:t>
            </a:r>
            <a:r>
              <a:rPr lang="en-US" sz="4900" dirty="0" smtClean="0">
                <a:cs typeface="Arial" pitchFamily="34" charset="0"/>
              </a:rPr>
              <a:t> 1991)</a:t>
            </a:r>
            <a:endParaRPr lang="it-IT" sz="4900" dirty="0" smtClean="0">
              <a:cs typeface="Arial" pitchFamily="34" charset="0"/>
            </a:endParaRPr>
          </a:p>
        </p:txBody>
      </p:sp>
      <p:sp>
        <p:nvSpPr>
          <p:cNvPr id="19459"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9801CD7D-8FFA-463A-BB60-B7427CA14CA0}"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768975"/>
          </a:xfrm>
          <a:effectLst/>
        </p:spPr>
        <p:txBody>
          <a:bodyPr rtlCol="0">
            <a:normAutofit fontScale="47500" lnSpcReduction="20000"/>
          </a:bodyPr>
          <a:lstStyle/>
          <a:p>
            <a:pPr algn="r">
              <a:buNone/>
              <a:defRPr/>
            </a:pPr>
            <a:r>
              <a:rPr lang="en-US" b="1" dirty="0" smtClean="0">
                <a:latin typeface="Arial" pitchFamily="34" charset="0"/>
                <a:cs typeface="Arial" pitchFamily="34" charset="0"/>
              </a:rPr>
              <a:t>	</a:t>
            </a:r>
            <a:r>
              <a:rPr lang="en-US" dirty="0" smtClean="0">
                <a:latin typeface="Arial" pitchFamily="34" charset="0"/>
                <a:cs typeface="Arial" pitchFamily="34" charset="0"/>
              </a:rPr>
              <a:t> </a:t>
            </a:r>
            <a:endParaRPr lang="it-IT" sz="3400" dirty="0" smtClean="0">
              <a:latin typeface="Arial" pitchFamily="34" charset="0"/>
              <a:cs typeface="Arial" pitchFamily="34" charset="0"/>
            </a:endParaRPr>
          </a:p>
          <a:p>
            <a:pPr marL="365760" indent="-256032" algn="ctr" eaLnBrk="1" fontAlgn="auto" hangingPunct="1">
              <a:spcAft>
                <a:spcPts val="0"/>
              </a:spcAft>
              <a:buFont typeface="Arial" pitchFamily="34" charset="0"/>
              <a:buNone/>
              <a:defRPr/>
            </a:pPr>
            <a:r>
              <a:rPr lang="en-US" sz="3400" dirty="0" smtClean="0">
                <a:latin typeface="Arial" pitchFamily="34" charset="0"/>
                <a:cs typeface="Arial" pitchFamily="34" charset="0"/>
              </a:rPr>
              <a:t> 	</a:t>
            </a:r>
            <a:r>
              <a:rPr lang="en-US" sz="3400" dirty="0" smtClean="0">
                <a:cs typeface="Arial" pitchFamily="34" charset="0"/>
              </a:rPr>
              <a:t>POINTS OF VIEW</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algn="ctr" eaLnBrk="1" fontAlgn="auto" hangingPunct="1">
              <a:spcAft>
                <a:spcPts val="0"/>
              </a:spcAft>
              <a:buFont typeface="Arial" pitchFamily="34" charset="0"/>
              <a:buNone/>
              <a:defRPr/>
            </a:pPr>
            <a:r>
              <a:rPr lang="en-US" sz="3400" dirty="0" smtClean="0">
                <a:cs typeface="Arial" pitchFamily="34" charset="0"/>
              </a:rPr>
              <a:t>	</a:t>
            </a:r>
            <a:r>
              <a:rPr lang="en-US" sz="3400" b="1" dirty="0" smtClean="0">
                <a:cs typeface="Arial" pitchFamily="34" charset="0"/>
              </a:rPr>
              <a:t>CONS</a:t>
            </a:r>
            <a:endParaRPr lang="it-IT" sz="3400" b="1"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The laboratory is not a socially neutral context, but is itself an institution with its own formal or informal, explicit or tacit, rules</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Human agency takes place within a socio-economic world that is structured in the sense that it consists of internally-related positions and systems</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Experimentation in economics is likely to be of limited value, save for situations – such as auctions – that exist in conditions of relative isolation and are characterized by low internal complexity</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r>
              <a:rPr lang="en-US" sz="3400" dirty="0" err="1" smtClean="0">
                <a:cs typeface="Arial" pitchFamily="34" charset="0"/>
              </a:rPr>
              <a:t>Siakantaris</a:t>
            </a:r>
            <a:r>
              <a:rPr lang="en-US" sz="3400" dirty="0" smtClean="0">
                <a:cs typeface="Arial" pitchFamily="34" charset="0"/>
              </a:rPr>
              <a:t> 2000)</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365760" indent="-256032" eaLnBrk="1" fontAlgn="auto" hangingPunct="1">
              <a:spcAft>
                <a:spcPts val="0"/>
              </a:spcAft>
              <a:buFont typeface="Arial" pitchFamily="34" charset="0"/>
              <a:buNone/>
              <a:defRPr/>
            </a:pPr>
            <a:r>
              <a:rPr lang="en-US" sz="3400" dirty="0" smtClean="0">
                <a:cs typeface="Arial" pitchFamily="34" charset="0"/>
              </a:rPr>
              <a:t> </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experimental situations often project a game-like atmosphere in which a ‘subject’ may see himself as ‘matching wits’ against the experimenter</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experimental subjects are cast in roles and they can act in accordance with his (</a:t>
            </a:r>
            <a:r>
              <a:rPr lang="en-US" sz="3400" dirty="0" err="1" smtClean="0">
                <a:cs typeface="Arial" pitchFamily="34" charset="0"/>
              </a:rPr>
              <a:t>mis</a:t>
            </a:r>
            <a:r>
              <a:rPr lang="en-US" sz="3400" dirty="0" smtClean="0">
                <a:cs typeface="Arial" pitchFamily="34" charset="0"/>
              </a:rPr>
              <a:t>)perceptions of these roles</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experiments have too short horizons (real world lasts many years and many trials)</a:t>
            </a:r>
            <a:endParaRPr lang="it-IT" sz="3400" dirty="0" smtClean="0">
              <a:cs typeface="Arial" pitchFamily="34" charset="0"/>
            </a:endParaRPr>
          </a:p>
          <a:p>
            <a:pPr marL="514350" indent="-514350" eaLnBrk="1" fontAlgn="auto" hangingPunct="1">
              <a:spcAft>
                <a:spcPts val="0"/>
              </a:spcAft>
              <a:buClr>
                <a:schemeClr val="tx1"/>
              </a:buClr>
              <a:buFont typeface="Wingdings" pitchFamily="2" charset="2"/>
              <a:buChar char="§"/>
              <a:defRPr/>
            </a:pPr>
            <a:r>
              <a:rPr lang="en-US" sz="3400" dirty="0" smtClean="0">
                <a:cs typeface="Arial" pitchFamily="34" charset="0"/>
              </a:rPr>
              <a:t>human beings are capable to control their behavior through the implementation of abstract rules</a:t>
            </a:r>
            <a:endParaRPr lang="it-IT" sz="3400" dirty="0" smtClean="0">
              <a:cs typeface="Arial" pitchFamily="34" charset="0"/>
            </a:endParaRPr>
          </a:p>
          <a:p>
            <a:pPr marL="365760" indent="-256032" eaLnBrk="1" fontAlgn="auto" hangingPunct="1">
              <a:spcAft>
                <a:spcPts val="0"/>
              </a:spcAft>
              <a:buClr>
                <a:schemeClr val="tx1"/>
              </a:buClr>
              <a:buFont typeface="Arial" pitchFamily="34" charset="0"/>
              <a:buNone/>
              <a:defRPr/>
            </a:pPr>
            <a:r>
              <a:rPr lang="en-US" sz="3400" dirty="0" smtClean="0">
                <a:cs typeface="Arial" pitchFamily="34" charset="0"/>
              </a:rPr>
              <a:t>								(Cross 1994)</a:t>
            </a:r>
            <a:endParaRPr lang="it-IT" sz="3400" dirty="0" smtClean="0">
              <a:cs typeface="Arial" pitchFamily="34" charset="0"/>
            </a:endParaRPr>
          </a:p>
          <a:p>
            <a:pPr marL="365760" indent="-256032" eaLnBrk="1" fontAlgn="auto" hangingPunct="1">
              <a:spcAft>
                <a:spcPts val="0"/>
              </a:spcAft>
              <a:buFont typeface="Arial" pitchFamily="34" charset="0"/>
              <a:buNone/>
              <a:defRPr/>
            </a:pPr>
            <a:endParaRPr lang="it-IT" sz="3400" dirty="0" smtClean="0">
              <a:ea typeface="Tahoma" pitchFamily="34" charset="0"/>
              <a:cs typeface="Arial" pitchFamily="34" charset="0"/>
            </a:endParaRPr>
          </a:p>
        </p:txBody>
      </p:sp>
      <p:sp>
        <p:nvSpPr>
          <p:cNvPr id="20483"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63648048-F2B8-45F2-8A3F-B9757E386AE8}"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egnaposto contenuto 5"/>
          <p:cNvSpPr>
            <a:spLocks noGrp="1"/>
          </p:cNvSpPr>
          <p:nvPr>
            <p:ph idx="1"/>
            <p:custDataLst>
              <p:tags r:id="rId2"/>
            </p:custDataLst>
          </p:nvPr>
        </p:nvSpPr>
        <p:spPr>
          <a:xfrm>
            <a:off x="457200" y="357188"/>
            <a:ext cx="8229600" cy="5768975"/>
          </a:xfrm>
          <a:effectLst/>
        </p:spPr>
        <p:txBody>
          <a:bodyPr/>
          <a:lstStyle/>
          <a:p>
            <a:pPr eaLnBrk="1" hangingPunct="1">
              <a:buFont typeface="Arial" charset="0"/>
              <a:buNone/>
            </a:pPr>
            <a:r>
              <a:rPr lang="en-US" b="1" smtClean="0">
                <a:latin typeface="Arial" charset="0"/>
                <a:cs typeface="Arial" charset="0"/>
              </a:rPr>
              <a:t>	</a:t>
            </a:r>
            <a:endParaRPr lang="it-IT" sz="3400" smtClean="0">
              <a:latin typeface="Arial" charset="0"/>
              <a:ea typeface="Tahoma" pitchFamily="34" charset="0"/>
              <a:cs typeface="Arial" charset="0"/>
            </a:endParaRPr>
          </a:p>
        </p:txBody>
      </p:sp>
      <p:sp>
        <p:nvSpPr>
          <p:cNvPr id="1028" name="Segnaposto numero diapositiva 3"/>
          <p:cNvSpPr>
            <a:spLocks noGrp="1"/>
          </p:cNvSpPr>
          <p:nvPr>
            <p:ph type="sldNum" sz="quarter" idx="12"/>
            <p:custDataLst>
              <p:tags r:id="rId3"/>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6116082E-41AF-4FEA-A83C-B38D5E8EEC7C}" type="slidenum">
              <a:rPr lang="it-IT" smtClean="0"/>
              <a:pPr/>
              <a:t>5</a:t>
            </a:fld>
            <a:endParaRPr lang="it-IT" smtClean="0"/>
          </a:p>
        </p:txBody>
      </p:sp>
      <p:graphicFrame>
        <p:nvGraphicFramePr>
          <p:cNvPr id="1026" name="Object 4"/>
          <p:cNvGraphicFramePr>
            <a:graphicFrameLocks noChangeAspect="1"/>
          </p:cNvGraphicFramePr>
          <p:nvPr/>
        </p:nvGraphicFramePr>
        <p:xfrm>
          <a:off x="539552" y="116632"/>
          <a:ext cx="8212137" cy="5897563"/>
        </p:xfrm>
        <a:graphic>
          <a:graphicData uri="http://schemas.openxmlformats.org/presentationml/2006/ole">
            <p:oleObj spid="_x0000_s1026" name="Document" r:id="rId5" imgW="7572019" imgH="5449629" progId="Word.Documen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6240164"/>
          </a:xfrm>
          <a:effectLst/>
        </p:spPr>
        <p:txBody>
          <a:bodyPr rtlCol="0">
            <a:normAutofit fontScale="70000" lnSpcReduction="20000"/>
          </a:bodyPr>
          <a:lstStyle/>
          <a:p>
            <a:pPr>
              <a:buNone/>
              <a:defRPr/>
            </a:pPr>
            <a:endParaRPr lang="en-US" sz="1900" b="1" dirty="0" smtClean="0">
              <a:latin typeface="Arial" pitchFamily="34" charset="0"/>
              <a:cs typeface="Arial" pitchFamily="34" charset="0"/>
            </a:endParaRPr>
          </a:p>
          <a:p>
            <a:pPr marL="365760" indent="-256032" algn="ctr" eaLnBrk="1" fontAlgn="auto" hangingPunct="1">
              <a:spcAft>
                <a:spcPts val="0"/>
              </a:spcAft>
              <a:buFont typeface="Arial" charset="0"/>
              <a:buNone/>
              <a:defRPr/>
            </a:pPr>
            <a:r>
              <a:rPr lang="en-US" sz="2300" b="1" dirty="0" smtClean="0">
                <a:cs typeface="Arial" pitchFamily="34" charset="0"/>
              </a:rPr>
              <a:t>PURPOSES OF EXPERIMENTS (WHY?)</a:t>
            </a:r>
            <a:endParaRPr lang="it-IT" sz="2300" b="1"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1) Test of Behavioral Hypotheses.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by constructing a laboratory environment that satisfies as many of the </a:t>
            </a:r>
            <a:r>
              <a:rPr lang="en-US" sz="2300" b="1" dirty="0" smtClean="0">
                <a:cs typeface="Arial" pitchFamily="34" charset="0"/>
              </a:rPr>
              <a:t>structural </a:t>
            </a:r>
            <a:r>
              <a:rPr lang="en-US" sz="2300" dirty="0" smtClean="0">
                <a:cs typeface="Arial" pitchFamily="34" charset="0"/>
              </a:rPr>
              <a:t>assumptions of a particular theory, it is possible to verify its </a:t>
            </a:r>
            <a:r>
              <a:rPr lang="en-US" sz="2300" b="1" dirty="0" smtClean="0">
                <a:cs typeface="Arial" pitchFamily="34" charset="0"/>
              </a:rPr>
              <a:t>behavioral </a:t>
            </a:r>
            <a:r>
              <a:rPr lang="en-US" sz="2300" dirty="0" smtClean="0">
                <a:cs typeface="Arial" pitchFamily="34" charset="0"/>
              </a:rPr>
              <a:t>implications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2) Theory Stress Tests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to examine the </a:t>
            </a:r>
            <a:r>
              <a:rPr lang="en-US" sz="2300" b="1" dirty="0" smtClean="0">
                <a:cs typeface="Arial" pitchFamily="34" charset="0"/>
              </a:rPr>
              <a:t>sensitivity </a:t>
            </a:r>
            <a:r>
              <a:rPr lang="en-US" sz="2300" dirty="0" smtClean="0">
                <a:cs typeface="Arial" pitchFamily="34" charset="0"/>
              </a:rPr>
              <a:t>of a theory to violations of obviously </a:t>
            </a:r>
            <a:r>
              <a:rPr lang="en-US" sz="2300" b="1" dirty="0" smtClean="0">
                <a:cs typeface="Arial" pitchFamily="34" charset="0"/>
              </a:rPr>
              <a:t>unrealistic </a:t>
            </a:r>
            <a:r>
              <a:rPr lang="en-US" sz="2300" dirty="0" smtClean="0">
                <a:cs typeface="Arial" pitchFamily="34" charset="0"/>
              </a:rPr>
              <a:t>assumptions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3) Searching for Empirical Regularities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r>
              <a:rPr lang="en-US" sz="2300" b="1" dirty="0" smtClean="0">
                <a:cs typeface="Arial" pitchFamily="34" charset="0"/>
              </a:rPr>
              <a:t>heuristic</a:t>
            </a:r>
            <a:r>
              <a:rPr lang="en-US" sz="2300" dirty="0" smtClean="0">
                <a:cs typeface="Arial" pitchFamily="34" charset="0"/>
              </a:rPr>
              <a:t> experiments to </a:t>
            </a:r>
            <a:r>
              <a:rPr lang="en-US" sz="2300" b="1" dirty="0" smtClean="0">
                <a:cs typeface="Arial" pitchFamily="34" charset="0"/>
              </a:rPr>
              <a:t>discover </a:t>
            </a:r>
            <a:r>
              <a:rPr lang="en-US" sz="2300" dirty="0" smtClean="0">
                <a:cs typeface="Arial" pitchFamily="34" charset="0"/>
              </a:rPr>
              <a:t>and document stylized facts </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algn="r" eaLnBrk="1" fontAlgn="auto" hangingPunct="1">
              <a:spcAft>
                <a:spcPts val="0"/>
              </a:spcAft>
              <a:buFont typeface="Arial" charset="0"/>
              <a:buNone/>
              <a:defRPr/>
            </a:pPr>
            <a:r>
              <a:rPr lang="en-US" sz="2300" dirty="0" smtClean="0">
                <a:cs typeface="Arial" pitchFamily="34" charset="0"/>
              </a:rPr>
              <a:t>(Davis-Holt, </a:t>
            </a:r>
            <a:r>
              <a:rPr lang="en-US" sz="2300" i="1" dirty="0" smtClean="0">
                <a:cs typeface="Arial" pitchFamily="34" charset="0"/>
              </a:rPr>
              <a:t>Experimental Economics </a:t>
            </a:r>
            <a:r>
              <a:rPr lang="en-US" sz="2300" dirty="0" smtClean="0">
                <a:cs typeface="Arial" pitchFamily="34" charset="0"/>
              </a:rPr>
              <a:t>1994)</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algn="r"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a) Speaking to Theorists</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	</a:t>
            </a: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b) Searching for Facts</a:t>
            </a:r>
          </a:p>
          <a:p>
            <a:pPr marL="365760" indent="-256032" eaLnBrk="1" fontAlgn="auto" hangingPunct="1">
              <a:spcAft>
                <a:spcPts val="0"/>
              </a:spcAft>
              <a:buFont typeface="Arial" charset="0"/>
              <a:buNone/>
              <a:defRPr/>
            </a:pPr>
            <a:endParaRPr lang="it-IT" sz="2300" dirty="0" smtClean="0">
              <a:cs typeface="Arial" pitchFamily="34" charset="0"/>
            </a:endParaRPr>
          </a:p>
          <a:p>
            <a:pPr marL="365760" indent="-256032" eaLnBrk="1" fontAlgn="auto" hangingPunct="1">
              <a:spcAft>
                <a:spcPts val="0"/>
              </a:spcAft>
              <a:buFont typeface="Arial" charset="0"/>
              <a:buNone/>
              <a:defRPr/>
            </a:pPr>
            <a:r>
              <a:rPr lang="en-US" sz="2300" dirty="0" smtClean="0">
                <a:cs typeface="Arial" pitchFamily="34" charset="0"/>
              </a:rPr>
              <a:t>c) Whispering in the Ears of Princes</a:t>
            </a:r>
          </a:p>
          <a:p>
            <a:pPr marL="365760" indent="-256032" algn="r" eaLnBrk="1" fontAlgn="auto" hangingPunct="1">
              <a:spcAft>
                <a:spcPts val="0"/>
              </a:spcAft>
              <a:buFont typeface="Arial" charset="0"/>
              <a:buNone/>
              <a:defRPr/>
            </a:pPr>
            <a:r>
              <a:rPr lang="en-US" sz="2300" dirty="0" smtClean="0">
                <a:cs typeface="Arial" pitchFamily="34" charset="0"/>
              </a:rPr>
              <a:t>(Roth 1986)</a:t>
            </a:r>
            <a:endParaRPr lang="it-IT" sz="2300" dirty="0" smtClean="0">
              <a:cs typeface="Arial" pitchFamily="34" charset="0"/>
            </a:endParaRPr>
          </a:p>
        </p:txBody>
      </p:sp>
      <p:sp>
        <p:nvSpPr>
          <p:cNvPr id="21507"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C06028C0-FFD0-498A-9F81-3FAEA34F8885}"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357188"/>
            <a:ext cx="8229600" cy="5768975"/>
          </a:xfrm>
          <a:effectLst/>
        </p:spPr>
        <p:txBody>
          <a:bodyPr rtlCol="0">
            <a:normAutofit lnSpcReduction="10000"/>
          </a:bodyPr>
          <a:lstStyle/>
          <a:p>
            <a:pPr algn="ctr">
              <a:buNone/>
              <a:defRPr/>
            </a:pPr>
            <a:r>
              <a:rPr lang="en-US" sz="1600" b="1" dirty="0" smtClean="0">
                <a:cs typeface="Arial" pitchFamily="34" charset="0"/>
              </a:rPr>
              <a:t>EXPERIMENTAL METHODOLOGY (HOW?)</a:t>
            </a:r>
            <a:endParaRPr lang="it-IT" sz="1600" b="1" dirty="0" smtClean="0">
              <a:cs typeface="Arial" pitchFamily="34" charset="0"/>
            </a:endParaRPr>
          </a:p>
          <a:p>
            <a:pPr marL="365760" indent="-256032"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1. PROCEDURAL REGULARITY</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to permit replications that the researcher and observers would accept as being valid</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instructions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subject pool and methods of recruiting subjects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experimental physical environment</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 computerized or manual</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2. MOTIVATION</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Induced-value theory: use of a reward medium allows to induce pre-specified characteristics in experimental subjects and to make subjects’ innate characteristics largely irrelevant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r>
              <a:rPr lang="en-US" sz="1600" dirty="0" err="1" smtClean="0">
                <a:cs typeface="Arial" pitchFamily="34" charset="0"/>
              </a:rPr>
              <a:t>monotonicity</a:t>
            </a:r>
            <a:r>
              <a:rPr lang="en-US" sz="1600" dirty="0" smtClean="0">
                <a:cs typeface="Arial" pitchFamily="34" charset="0"/>
              </a:rPr>
              <a:t>: subjects prefer more reward medium to less and not become satiated</a:t>
            </a:r>
          </a:p>
          <a:p>
            <a:pPr marL="365760" indent="-256032" eaLnBrk="1" fontAlgn="auto" hangingPunct="1">
              <a:spcAft>
                <a:spcPts val="0"/>
              </a:spcAft>
              <a:buFont typeface="Arial" charset="0"/>
              <a:buNone/>
              <a:defRPr/>
            </a:pPr>
            <a:r>
              <a:rPr lang="en-US" sz="1600" dirty="0" smtClean="0">
                <a:cs typeface="Arial" pitchFamily="34" charset="0"/>
              </a:rPr>
              <a:t>- salience: rewards are explicitly and unambiguously connected to the decisions made</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dominance: changes in subjects’ utility from the experiment come mainly from the reward medium and other subjective costs or benefits are rendered negligible by comparison, i.e. others’ reward</a:t>
            </a:r>
            <a:endParaRPr lang="it-IT" sz="1600" dirty="0" smtClean="0">
              <a:cs typeface="Arial" pitchFamily="34" charset="0"/>
            </a:endParaRPr>
          </a:p>
          <a:p>
            <a:pPr marL="365760" indent="-256032" eaLnBrk="1" fontAlgn="auto" hangingPunct="1">
              <a:spcAft>
                <a:spcPts val="0"/>
              </a:spcAft>
              <a:buFont typeface="Arial" charset="0"/>
              <a:buNone/>
              <a:defRPr/>
            </a:pPr>
            <a:endParaRPr lang="it-IT" sz="1900" dirty="0" smtClean="0">
              <a:latin typeface="Arial" pitchFamily="34" charset="0"/>
              <a:cs typeface="Arial" pitchFamily="34" charset="0"/>
            </a:endParaRPr>
          </a:p>
          <a:p>
            <a:pPr marL="365760" indent="-256032" eaLnBrk="1" fontAlgn="auto" hangingPunct="1">
              <a:spcAft>
                <a:spcPts val="0"/>
              </a:spcAft>
              <a:buFont typeface="Arial" pitchFamily="34" charset="0"/>
              <a:buNone/>
              <a:defRPr/>
            </a:pPr>
            <a:endParaRPr lang="it-IT" sz="3400" dirty="0" smtClean="0">
              <a:latin typeface="Arial" pitchFamily="34" charset="0"/>
              <a:ea typeface="Tahoma" pitchFamily="34" charset="0"/>
              <a:cs typeface="Arial" pitchFamily="34" charset="0"/>
            </a:endParaRPr>
          </a:p>
        </p:txBody>
      </p:sp>
      <p:sp>
        <p:nvSpPr>
          <p:cNvPr id="22531"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AF3EF166-F737-4790-9291-20D4CA31461F}"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custDataLst>
              <p:tags r:id="rId1"/>
            </p:custDataLst>
          </p:nvPr>
        </p:nvSpPr>
        <p:spPr>
          <a:xfrm>
            <a:off x="457200" y="142875"/>
            <a:ext cx="8229600" cy="6072188"/>
          </a:xfrm>
          <a:effectLst/>
        </p:spPr>
        <p:txBody>
          <a:bodyPr rtlCol="0">
            <a:noAutofit/>
          </a:bodyPr>
          <a:lstStyle/>
          <a:p>
            <a:pPr marL="365760" indent="-256032" eaLnBrk="1" fontAlgn="auto" hangingPunct="1">
              <a:spcAft>
                <a:spcPts val="0"/>
              </a:spcAft>
              <a:buFont typeface="Arial" charset="0"/>
              <a:buNone/>
              <a:defRPr/>
            </a:pPr>
            <a:r>
              <a:rPr lang="en-US" sz="1600" b="1" dirty="0" smtClean="0">
                <a:cs typeface="Arial" pitchFamily="34" charset="0"/>
              </a:rPr>
              <a:t>3. UNBIASEDNESS</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Experiments should be conducted in a manner that does not lead participants to perceive any particular behavioral pattern as being correct or expected, unless explicit suggestion is a treatment variable - double blind setting</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4. CALIBRATION</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The design has to pre-specify and to cleanly separate the experimental predictions of alternative theories.</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US" sz="1600" b="1" dirty="0" smtClean="0">
                <a:cs typeface="Arial" pitchFamily="34" charset="0"/>
              </a:rPr>
              <a:t>5. DESIGN PARALLELISM</a:t>
            </a:r>
            <a:endParaRPr lang="it-IT" sz="1600" b="1" dirty="0" smtClean="0">
              <a:cs typeface="Arial" pitchFamily="34" charset="0"/>
            </a:endParaRPr>
          </a:p>
          <a:p>
            <a:pPr marL="365760" indent="-256032" eaLnBrk="1" fontAlgn="auto" hangingPunct="1">
              <a:spcAft>
                <a:spcPts val="0"/>
              </a:spcAft>
              <a:buFont typeface="Arial" charset="0"/>
              <a:buNone/>
              <a:defRPr/>
            </a:pPr>
            <a:r>
              <a:rPr lang="en-US" sz="1600" dirty="0" smtClean="0">
                <a:cs typeface="Arial" pitchFamily="34" charset="0"/>
              </a:rPr>
              <a:t>	Results established in the lab hold in other, especially non-lab, real-world situations where similar ceteris paribus conditions hold</a:t>
            </a:r>
          </a:p>
          <a:p>
            <a:pPr marL="365760" indent="-256032" eaLnBrk="1" fontAlgn="auto" hangingPunct="1">
              <a:spcAft>
                <a:spcPts val="0"/>
              </a:spcAft>
              <a:buFont typeface="Wingdings 3"/>
              <a:buChar char=""/>
              <a:defRPr/>
            </a:pPr>
            <a:endParaRPr lang="en-US"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Vernon Smith’s parallelism precept (1982): “Propositions about the behavior of individuals and the performance of institutions that have been tested in laboratory microeconomics apply also to non-laboratory micro economies where similar ceteris paribus conditions hold”</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Charles </a:t>
            </a:r>
            <a:r>
              <a:rPr lang="en-US" sz="1600" dirty="0" err="1" smtClean="0">
                <a:cs typeface="Arial" pitchFamily="34" charset="0"/>
              </a:rPr>
              <a:t>Plott</a:t>
            </a:r>
            <a:r>
              <a:rPr lang="en-US" sz="1600" dirty="0" smtClean="0">
                <a:cs typeface="Arial" pitchFamily="34" charset="0"/>
              </a:rPr>
              <a:t> (1982): “While laboratory processes are simple in comparison to naturally occurring processes, they are real processes in the sense that real people participate for real and substantial profits and follow real rules in doing so. It is precisely because they are real they are interesting” </a:t>
            </a:r>
            <a:endParaRPr lang="it-IT" sz="1600" dirty="0" smtClean="0">
              <a:ea typeface="Tahoma" pitchFamily="34" charset="0"/>
              <a:cs typeface="Arial" pitchFamily="34" charset="0"/>
            </a:endParaRPr>
          </a:p>
        </p:txBody>
      </p:sp>
      <p:sp>
        <p:nvSpPr>
          <p:cNvPr id="23555"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0D8F92AE-26C2-4ABC-A95C-F9F403E379C2}" type="slidenum">
              <a:rPr lang="it-IT" smtClean="0"/>
              <a:pPr/>
              <a:t>8</a:t>
            </a:fld>
            <a:endParaRPr lang="it-IT"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5"/>
          <p:cNvSpPr>
            <a:spLocks noGrp="1"/>
          </p:cNvSpPr>
          <p:nvPr>
            <p:ph idx="1"/>
            <p:custDataLst>
              <p:tags r:id="rId1"/>
            </p:custDataLst>
          </p:nvPr>
        </p:nvSpPr>
        <p:spPr>
          <a:xfrm>
            <a:off x="457200" y="357188"/>
            <a:ext cx="8229600" cy="5768975"/>
          </a:xfrm>
          <a:effectLst/>
        </p:spPr>
        <p:txBody>
          <a:bodyPr/>
          <a:lstStyle/>
          <a:p>
            <a:pPr algn="ctr" eaLnBrk="1" hangingPunct="1">
              <a:buFont typeface="Arial" charset="0"/>
              <a:buNone/>
            </a:pPr>
            <a:r>
              <a:rPr lang="en-US" sz="1600" b="1" dirty="0" smtClean="0">
                <a:cs typeface="Arial" charset="0"/>
              </a:rPr>
              <a:t>PROFESSIONAL SUBJECTS, STUDENTS or WHAT?</a:t>
            </a:r>
            <a:endParaRPr lang="it-IT" sz="1600" b="1"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Main Subjects pool - Undergraduate students</a:t>
            </a:r>
          </a:p>
          <a:p>
            <a:pPr eaLnBrk="1" hangingPunct="1">
              <a:buFont typeface="Arial" charset="0"/>
              <a:buNone/>
            </a:pPr>
            <a:endParaRPr lang="it-IT" sz="1600" dirty="0" smtClean="0">
              <a:cs typeface="Arial" charset="0"/>
            </a:endParaRPr>
          </a:p>
          <a:p>
            <a:pPr eaLnBrk="1" hangingPunct="1"/>
            <a:r>
              <a:rPr lang="en-US" sz="1600" dirty="0" smtClean="0">
                <a:cs typeface="Arial" charset="0"/>
              </a:rPr>
              <a:t>readily accessible</a:t>
            </a:r>
            <a:endParaRPr lang="it-IT" sz="1600" dirty="0" smtClean="0">
              <a:cs typeface="Arial" charset="0"/>
            </a:endParaRPr>
          </a:p>
          <a:p>
            <a:pPr eaLnBrk="1" hangingPunct="1"/>
            <a:r>
              <a:rPr lang="en-US" sz="1600" dirty="0" smtClean="0">
                <a:cs typeface="Arial" charset="0"/>
              </a:rPr>
              <a:t>low opportunity costs</a:t>
            </a:r>
            <a:endParaRPr lang="it-IT" sz="1600" dirty="0" smtClean="0">
              <a:cs typeface="Arial" charset="0"/>
            </a:endParaRPr>
          </a:p>
          <a:p>
            <a:pPr eaLnBrk="1" hangingPunct="1"/>
            <a:r>
              <a:rPr lang="en-US" sz="1600" dirty="0" smtClean="0">
                <a:cs typeface="Arial" charset="0"/>
              </a:rPr>
              <a:t>steep learning curve</a:t>
            </a:r>
            <a:endParaRPr lang="it-IT" sz="1600" dirty="0" smtClean="0">
              <a:cs typeface="Arial" charset="0"/>
            </a:endParaRPr>
          </a:p>
          <a:p>
            <a:pPr eaLnBrk="1" hangingPunct="1"/>
            <a:r>
              <a:rPr lang="en-US" sz="1600" dirty="0" smtClean="0">
                <a:cs typeface="Arial" charset="0"/>
              </a:rPr>
              <a:t>they do not know much about experimenter’s hypothesis</a:t>
            </a:r>
            <a:endParaRPr lang="it-IT" sz="1600" dirty="0" smtClean="0">
              <a:cs typeface="Arial" charset="0"/>
            </a:endParaRPr>
          </a:p>
          <a:p>
            <a:pPr eaLnBrk="1" hangingPunct="1"/>
            <a:endParaRPr lang="en-US" sz="1600" dirty="0" smtClean="0">
              <a:cs typeface="Arial" charset="0"/>
            </a:endParaRPr>
          </a:p>
          <a:p>
            <a:pPr eaLnBrk="1" hangingPunct="1">
              <a:buFont typeface="Arial" charset="0"/>
              <a:buNone/>
            </a:pPr>
            <a:r>
              <a:rPr lang="en-US" sz="1600" dirty="0" smtClean="0">
                <a:cs typeface="Arial" charset="0"/>
              </a:rPr>
              <a:t>PhD students</a:t>
            </a:r>
            <a:endParaRPr lang="it-IT" sz="1600" dirty="0" smtClean="0">
              <a:cs typeface="Arial" charset="0"/>
            </a:endParaRPr>
          </a:p>
          <a:p>
            <a:pPr eaLnBrk="1" hangingPunct="1">
              <a:buFont typeface="Arial" charset="0"/>
              <a:buNone/>
            </a:pPr>
            <a:r>
              <a:rPr lang="en-US" sz="1600" dirty="0" smtClean="0">
                <a:cs typeface="Arial" charset="0"/>
              </a:rPr>
              <a:t>	unreliable subjects because they get interested in what are you doing and respond to their understanding of your topic rather than to incentives you have constructed </a:t>
            </a:r>
            <a:endParaRPr lang="it-IT" sz="1600" dirty="0" smtClean="0">
              <a:cs typeface="Arial" charset="0"/>
            </a:endParaRPr>
          </a:p>
          <a:p>
            <a:pPr eaLnBrk="1" hangingPunct="1">
              <a:buFont typeface="Arial" charset="0"/>
              <a:buNone/>
            </a:pPr>
            <a:endParaRPr lang="en-US" sz="1600" dirty="0" smtClean="0">
              <a:cs typeface="Arial" charset="0"/>
            </a:endParaRPr>
          </a:p>
          <a:p>
            <a:pPr eaLnBrk="1" hangingPunct="1">
              <a:buFont typeface="Arial" charset="0"/>
              <a:buNone/>
            </a:pPr>
            <a:r>
              <a:rPr lang="en-US" sz="1600" dirty="0" smtClean="0">
                <a:cs typeface="Arial" charset="0"/>
              </a:rPr>
              <a:t>Classes or friends</a:t>
            </a:r>
            <a:endParaRPr lang="it-IT" sz="1600" dirty="0" smtClean="0">
              <a:cs typeface="Arial" charset="0"/>
            </a:endParaRPr>
          </a:p>
          <a:p>
            <a:pPr eaLnBrk="1" hangingPunct="1">
              <a:buFont typeface="Arial" charset="0"/>
              <a:buNone/>
            </a:pPr>
            <a:r>
              <a:rPr lang="en-US" sz="1600" dirty="0" smtClean="0">
                <a:cs typeface="Arial" charset="0"/>
              </a:rPr>
              <a:t>	dominance or salience at risk, conflicts between personal, teaching and scientific aims</a:t>
            </a:r>
            <a:endParaRPr lang="it-IT" sz="1600" dirty="0" smtClean="0">
              <a:cs typeface="Arial" charset="0"/>
            </a:endParaRPr>
          </a:p>
        </p:txBody>
      </p:sp>
      <p:sp>
        <p:nvSpPr>
          <p:cNvPr id="24579" name="Segnaposto numero diapositiva 2"/>
          <p:cNvSpPr>
            <a:spLocks noGrp="1"/>
          </p:cNvSpPr>
          <p:nvPr>
            <p:ph type="sldNum" sz="quarter" idx="12"/>
            <p:custDataLst>
              <p:tags r:id="rId2"/>
            </p:custDataLst>
          </p:nvPr>
        </p:nvSpPr>
        <p:spPr bwMode="auto">
          <a:xfrm>
            <a:off x="8647272" y="6407944"/>
            <a:ext cx="365760" cy="365125"/>
          </a:xfrm>
          <a:noFill/>
          <a:ln>
            <a:miter lim="800000"/>
            <a:headEnd/>
            <a:tailEnd/>
          </a:ln>
          <a:effectLst/>
        </p:spPr>
        <p:txBody>
          <a:bodyPr wrap="square" lIns="91440" tIns="45720" rIns="91440" bIns="45720" numCol="1" anchorCtr="0" compatLnSpc="1">
            <a:prstTxWarp prst="textNoShape">
              <a:avLst/>
            </a:prstTxWarp>
          </a:bodyPr>
          <a:lstStyle/>
          <a:p>
            <a:fld id="{80A4815A-788A-4CAF-A4B0-19C1C2D066A4}" type="slidenum">
              <a:rPr lang="it-IT" smtClean="0"/>
              <a:pPr/>
              <a:t>9</a:t>
            </a:fld>
            <a:endParaRPr lang="it-IT"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dfaaf722b0a377685e5dd386f6a8d8283416dc"/>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 name="HTML_SHAPEINFO" val="&lt;ThreeDShapeInfo&gt;&lt;uuid val=&quot;{B8867F26-E194-45F9-80A7-13F70DE488E3}&quot;/&gt;&lt;isInvalidForFieldText val=&quot;0&quot;/&gt;&lt;Image&gt;&lt;filename val=&quot;C:\Users\Pc3\AppData\Local\Temp\CP226821602815Session\CPTrustFolder226821602878\PPTImport226822663762\data\asimages\{B8867F26-E194-45F9-80A7-13F70DE488E3}_1.png&quot;/&gt;&lt;left val=&quot;47&quot;/&gt;&lt;top val=&quot;36&quot;/&gt;&lt;width val=&quot;867&quot;/&gt;&lt;height val=&quot;62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 name="HTML_SHAPEINFO" val="&lt;ThreeDShapeInfo&gt;&lt;uuid val=&quot;{2DE7C1D3-D59F-49F8-9BF2-905985FE1522}&quot;/&gt;&lt;isInvalidForFieldText val=&quot;0&quot;/&gt;&lt;Image&gt;&lt;filename val=&quot;C:\Users\Pc3\AppData\Local\Temp\CP226821602815Session\CPTrustFolder226821602878\PPTImport226822663762\data\asimages\{2DE7C1D3-D59F-49F8-9BF2-905985FE1522}_1.png&quot;/&gt;&lt;left val=&quot;907&quot;/&gt;&lt;top val=&quot;672&quot;/&gt;&lt;width val=&quot;41&quot;/&gt;&lt;height val=&quot;41&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ags/tag18.xml><?xml version="1.0" encoding="utf-8"?>
<p:tagLst xmlns:a="http://schemas.openxmlformats.org/drawingml/2006/main" xmlns:r="http://schemas.openxmlformats.org/officeDocument/2006/relationships" xmlns:p="http://schemas.openxmlformats.org/presentationml/2006/main">
  <p:tag name="HTML_SHAPEINFO" val="&lt;ThreeDShapeInfo&gt;&lt;uuid val=&quot;{832402E9-05CB-468A-BE32-E3E76AFEA24B}&quot;/&gt;&lt;isInvalidForFieldText val=&quot;0&quot;/&gt;&lt;Image&gt;&lt;filename val=&quot;C:\Users\Pc3\AppData\Local\Temp\CP226821602815Session\CPTrustFolder226821602878\PPTImport226822663762\data\asimages\{832402E9-05CB-468A-BE32-E3E76AFEA24B}_2.png&quot;/&gt;&lt;left val=&quot;907&quot;/&gt;&lt;top val=&quot;672&quot;/&gt;&lt;width val=&quot;41&quot;/&gt;&lt;height val=&quot;41&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HTML_SHAPEINFO" val="&lt;ThreeDShapeInfo&gt;&lt;uuid val=&quot;{FAFAE1DA-5544-4A5D-A575-366081E1E988}&quot;/&gt;&lt;isInvalidForFieldText val=&quot;0&quot;/&gt;&lt;Image&gt;&lt;filename val=&quot;C:\Users\Pc3\AppData\Local\Temp\CP226821602815Session\CPTrustFolder226821602878\PPTImport226822663762\data\asimages\{FAFAE1DA-5544-4A5D-A575-366081E1E988}_3.png&quot;/&gt;&lt;left val=&quot;47&quot;/&gt;&lt;top val=&quot;-4&quot;/&gt;&lt;width val=&quot;868&quot;/&gt;&lt;height val=&quot;726&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HTML_SHAPEINFO" val="&lt;ThreeDShapeInfo&gt;&lt;uuid val=&quot;{8A1B601C-7B3D-461E-8188-CFDF6BA4E6B9}&quot;/&gt;&lt;isInvalidForFieldText val=&quot;0&quot;/&gt;&lt;Image&gt;&lt;filename val=&quot;C:\Users\Pc3\AppData\Local\Temp\CP226821602815Session\CPTrustFolder226821602878\PPTImport226822663762\data\asimages\{8A1B601C-7B3D-461E-8188-CFDF6BA4E6B9}_3.png&quot;/&gt;&lt;left val=&quot;907&quot;/&gt;&lt;top val=&quot;672&quot;/&gt;&lt;width val=&quot;41&quot;/&gt;&lt;height val=&quot;41&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HTML_SHAPEINFO" val="&lt;ThreeDShapeInfo&gt;&lt;uuid val=&quot;{D58B81C3-45C9-4503-9A2E-1F25F3FF3060}&quot;/&gt;&lt;isInvalidForFieldText val=&quot;0&quot;/&gt;&lt;Image&gt;&lt;filename val=&quot;C:\Users\Pc3\AppData\Local\Temp\CP226821602815Session\CPTrustFolder226821602878\PPTImport226822663762\data\asimages\{D58B81C3-45C9-4503-9A2E-1F25F3FF3060}_4.png&quot;/&gt;&lt;left val=&quot;47&quot;/&gt;&lt;top val=&quot;36&quot;/&gt;&lt;width val=&quot;868&quot;/&gt;&lt;height val=&quot;608&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HTML_SHAPEINFO" val="&lt;ThreeDShapeInfo&gt;&lt;uuid val=&quot;{B3D50BE9-C729-47B2-8F3D-417D0A76E316}&quot;/&gt;&lt;isInvalidForFieldText val=&quot;0&quot;/&gt;&lt;Image&gt;&lt;filename val=&quot;C:\Users\Pc3\AppData\Local\Temp\CP226821602815Session\CPTrustFolder226821602878\PPTImport226822663762\data\asimages\{B3D50BE9-C729-47B2-8F3D-417D0A76E316}_4.png&quot;/&gt;&lt;left val=&quot;907&quot;/&gt;&lt;top val=&quot;672&quot;/&gt;&lt;width val=&quot;41&quot;/&gt;&lt;height val=&quot;41&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HTML_SHAPEINFO" val="&lt;ThreeDShapeInfo&gt;&lt;uuid val=&quot;{B9492561-1CEC-40C0-95FB-9BCD05C38613}&quot;/&gt;&lt;isInvalidForFieldText val=&quot;0&quot;/&gt;&lt;Image&gt;&lt;filename val=&quot;C:\Users\Pc3\AppData\Local\Temp\CP226821602815Session\CPTrustFolder226821602878\PPTImport226822663762\data\asimages\{B9492561-1CEC-40C0-95FB-9BCD05C38613}_5.png&quot;/&gt;&lt;left val=&quot;47&quot;/&gt;&lt;top val=&quot;36&quot;/&gt;&lt;width val=&quot;867&quot;/&gt;&lt;height val=&quot;608&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HTML_SHAPEINFO" val="&lt;ThreeDShapeInfo&gt;&lt;uuid val=&quot;{D684CD76-B7A4-4BD2-8191-7FEC22D9A107}&quot;/&gt;&lt;isInvalidForFieldText val=&quot;0&quot;/&gt;&lt;Image&gt;&lt;filename val=&quot;C:\Users\Pc3\AppData\Local\Temp\CP226821602815Session\CPTrustFolder226821602878\PPTImport226822663762\data\asimages\{D684CD76-B7A4-4BD2-8191-7FEC22D9A107}_5.png&quot;/&gt;&lt;left val=&quot;907&quot;/&gt;&lt;top val=&quot;672&quot;/&gt;&lt;width val=&quot;41&quot;/&gt;&lt;height val=&quot;41&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HTML_SHAPEINFO" val="&lt;ThreeDShapeInfo&gt;&lt;uuid val=&quot;{6BB6B0FE-4411-47B8-A2E1-A4BAED28F2E4}&quot;/&gt;&lt;isInvalidForFieldText val=&quot;0&quot;/&gt;&lt;Image&gt;&lt;filename val=&quot;C:\Users\Pc3\AppData\Local\Temp\CP226821602815Session\CPTrustFolder226821602878\PPTImport226822663762\data\asimages\{6BB6B0FE-4411-47B8-A2E1-A4BAED28F2E4}_6.png&quot;/&gt;&lt;left val=&quot;47&quot;/&gt;&lt;top val=&quot;36&quot;/&gt;&lt;width val=&quot;871&quot;/&gt;&lt;height val=&quot;658&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HTML_SHAPEINFO" val="&lt;ThreeDShapeInfo&gt;&lt;uuid val=&quot;{840054A0-5973-44C5-A473-29D7ED25B727}&quot;/&gt;&lt;isInvalidForFieldText val=&quot;0&quot;/&gt;&lt;Image&gt;&lt;filename val=&quot;C:\Users\Pc3\AppData\Local\Temp\CP226821602815Session\CPTrustFolder226821602878\PPTImport226822663762\data\asimages\{840054A0-5973-44C5-A473-29D7ED25B727}_6.png&quot;/&gt;&lt;left val=&quot;907&quot;/&gt;&lt;top val=&quot;672&quot;/&gt;&lt;width val=&quot;41&quot;/&gt;&lt;height val=&quot;41&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HTML_SHAPEINFO" val="&lt;ThreeDShapeInfo&gt;&lt;uuid val=&quot;{3FB2DBCA-B42E-4656-BA52-405EE7CB2D96}&quot;/&gt;&lt;isInvalidForFieldText val=&quot;0&quot;/&gt;&lt;Image&gt;&lt;filename val=&quot;C:\Users\Pc3\AppData\Local\Temp\CP226821602815Session\CPTrustFolder226821602878\PPTImport226822663762\data\asimages\{3FB2DBCA-B42E-4656-BA52-405EE7CB2D96}_7.png&quot;/&gt;&lt;left val=&quot;47&quot;/&gt;&lt;top val=&quot;32&quot;/&gt;&lt;width val=&quot;876&quot;/&gt;&lt;height val=&quot;612&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HTML_SHAPEINFO" val="&lt;ThreeDShapeInfo&gt;&lt;uuid val=&quot;{A6006932-59FF-4721-A4AC-00B911CC7D76}&quot;/&gt;&lt;isInvalidForFieldText val=&quot;0&quot;/&gt;&lt;Image&gt;&lt;filename val=&quot;C:\Users\Pc3\AppData\Local\Temp\CP226821602815Session\CPTrustFolder226821602878\PPTImport226822663762\data\asimages\{A6006932-59FF-4721-A4AC-00B911CC7D76}_7.png&quot;/&gt;&lt;left val=&quot;907&quot;/&gt;&lt;top val=&quot;672&quot;/&gt;&lt;width val=&quot;41&quot;/&gt;&lt;height val=&quot;41&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HTML_SHAPEINFO" val="&lt;ThreeDShapeInfo&gt;&lt;uuid val=&quot;{FAC2EE5A-4CCB-42EC-B12B-4B81B5B8D8B9}&quot;/&gt;&lt;isInvalidForFieldText val=&quot;0&quot;/&gt;&lt;Image&gt;&lt;filename val=&quot;C:\Users\Pc3\AppData\Local\Temp\CP226821602815Session\CPTrustFolder226821602878\PPTImport226822663762\data\asimages\{FAC2EE5A-4CCB-42EC-B12B-4B81B5B8D8B9}_8.png&quot;/&gt;&lt;left val=&quot;44&quot;/&gt;&lt;top val=&quot;12&quot;/&gt;&lt;width val=&quot;869&quot;/&gt;&lt;height val=&quot;64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HTML_SHAPEINFO" val="&lt;ThreeDShapeInfo&gt;&lt;uuid val=&quot;{42F12A57-F22A-4926-BC40-8FFD61AEE8A5}&quot;/&gt;&lt;isInvalidForFieldText val=&quot;0&quot;/&gt;&lt;Image&gt;&lt;filename val=&quot;C:\Users\Pc3\AppData\Local\Temp\CP226821602815Session\CPTrustFolder226821602878\PPTImport226822663762\data\asimages\{42F12A57-F22A-4926-BC40-8FFD61AEE8A5}_8.png&quot;/&gt;&lt;left val=&quot;907&quot;/&gt;&lt;top val=&quot;672&quot;/&gt;&lt;width val=&quot;41&quot;/&gt;&lt;height val=&quot;41&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HTML_SHAPEINFO" val="&lt;ThreeDShapeInfo&gt;&lt;uuid val=&quot;{BB9CAF0B-E975-4BCB-8A82-349F79AE36E2}&quot;/&gt;&lt;isInvalidForFieldText val=&quot;0&quot;/&gt;&lt;Image&gt;&lt;filename val=&quot;C:\Users\Pc3\AppData\Local\Temp\CP226821602815Session\CPTrustFolder226821602878\PPTImport226822663762\data\asimages\{BB9CAF0B-E975-4BCB-8A82-349F79AE36E2}_9.png&quot;/&gt;&lt;left val=&quot;47&quot;/&gt;&lt;top val=&quot;35&quot;/&gt;&lt;width val=&quot;867&quot;/&gt;&lt;height val=&quot;610&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HTML_SHAPEINFO" val="&lt;ThreeDShapeInfo&gt;&lt;uuid val=&quot;{1CA32F09-B79B-4861-8B7F-32864ED5915A}&quot;/&gt;&lt;isInvalidForFieldText val=&quot;0&quot;/&gt;&lt;Image&gt;&lt;filename val=&quot;C:\Users\Pc3\AppData\Local\Temp\CP226821602815Session\CPTrustFolder226821602878\PPTImport226822663762\data\asimages\{1CA32F09-B79B-4861-8B7F-32864ED5915A}_9.png&quot;/&gt;&lt;left val=&quot;907&quot;/&gt;&lt;top val=&quot;672&quot;/&gt;&lt;width val=&quot;41&quot;/&gt;&lt;height val=&quot;41&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HTML_SHAPEINFO" val="&lt;ThreeDShapeInfo&gt;&lt;uuid val=&quot;{DA4D72A5-F43E-42EF-BCF5-E076106E6107}&quot;/&gt;&lt;isInvalidForFieldText val=&quot;0&quot;/&gt;&lt;Image&gt;&lt;filename val=&quot;C:\Users\Pc3\AppData\Local\Temp\CP226821602815Session\CPTrustFolder226821602878\PPTImport226822663762\data\asimages\{DA4D72A5-F43E-42EF-BCF5-E076106E6107}_10.png&quot;/&gt;&lt;left val=&quot;47&quot;/&gt;&lt;top val=&quot;35&quot;/&gt;&lt;width val=&quot;877&quot;/&gt;&lt;height val=&quot;610&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HTML_SHAPEINFO" val="&lt;ThreeDShapeInfo&gt;&lt;uuid val=&quot;{344C9903-6A08-45D8-93E8-C5B6702A6463}&quot;/&gt;&lt;isInvalidForFieldText val=&quot;0&quot;/&gt;&lt;Image&gt;&lt;filename val=&quot;C:\Users\Pc3\AppData\Local\Temp\CP226821602815Session\CPTrustFolder226821602878\PPTImport226822663762\data\asimages\{344C9903-6A08-45D8-93E8-C5B6702A6463}_10.png&quot;/&gt;&lt;left val=&quot;907&quot;/&gt;&lt;top val=&quot;672&quot;/&gt;&lt;width val=&quot;41&quot;/&gt;&lt;height val=&quot;41&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HTML_SHAPEINFO" val="&lt;ThreeDShapeInfo&gt;&lt;uuid val=&quot;{DBFA636E-E44C-4BD0-8538-41013F23A27A}&quot;/&gt;&lt;isInvalidForFieldText val=&quot;0&quot;/&gt;&lt;Image&gt;&lt;filename val=&quot;C:\Users\Pc3\AppData\Local\Temp\CP226821602815Session\CPTrustFolder226821602878\PPTImport226822663762\data\asimages\{DBFA636E-E44C-4BD0-8538-41013F23A27A}_11.png&quot;/&gt;&lt;left val=&quot;907&quot;/&gt;&lt;top val=&quot;672&quot;/&gt;&lt;width val=&quot;41&quot;/&gt;&lt;height val=&quot;41&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HTML_SHAPEINFO" val="&lt;ThreeDShapeInfo&gt;&lt;uuid val=&quot;{7C38CA54-E1CB-4D48-8CDB-A85DDD4DFE95}&quot;/&gt;&lt;isInvalidForFieldText val=&quot;0&quot;/&gt;&lt;Image&gt;&lt;filename val=&quot;C:\Users\Pc3\AppData\Local\Temp\CP226821602815Session\CPTrustFolder226821602878\PPTImport226822663762\data\asimages\{7C38CA54-E1CB-4D48-8CDB-A85DDD4DFE95}_12.png&quot;/&gt;&lt;left val=&quot;907&quot;/&gt;&lt;top val=&quot;672&quot;/&gt;&lt;width val=&quot;41&quot;/&gt;&lt;height val=&quot;4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09DD7311-D902-4B0C-8511-7A4BB643EF34}&quot;/&gt;&lt;isInvalidForFieldText val=&quot;0&quot;/&gt;&lt;Image&gt;&lt;filename val=&quot;C:\Users\Pc3\AppData\Local\Temp\CP226821602815Session\CPTrustFolder226821602878\PPTImport226822663762\data\asimages\{09DD7311-D902-4B0C-8511-7A4BB643EF34}_12.png&quot;/&gt;&lt;left val=&quot;47&quot;/&gt;&lt;top val=&quot;12&quot;/&gt;&lt;width val=&quot;867&quot;/&gt;&lt;height val=&quot;142&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HTML_SHAPEINFO" val="&lt;ThreeDShapeInfo&gt;&lt;uuid val=&quot;{A5E2DF96-1218-45C0-AFD4-35B3E16DA317}&quot;/&gt;&lt;isInvalidForFieldText val=&quot;0&quot;/&gt;&lt;Image&gt;&lt;filename val=&quot;C:\Users\Pc3\AppData\Local\Temp\CP226821602815Session\CPTrustFolder226821602878\PPTImport226822663762\data\asimages\{A5E2DF96-1218-45C0-AFD4-35B3E16DA317}_13.png&quot;/&gt;&lt;left val=&quot;47&quot;/&gt;&lt;top val=&quot;36&quot;/&gt;&lt;width val=&quot;867&quot;/&gt;&lt;height val=&quot;608&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HTML_SHAPEINFO" val="&lt;ThreeDShapeInfo&gt;&lt;uuid val=&quot;{FB402785-BA52-4D87-BA5D-6F61179D6F29}&quot;/&gt;&lt;isInvalidForFieldText val=&quot;0&quot;/&gt;&lt;Image&gt;&lt;filename val=&quot;C:\Users\Pc3\AppData\Local\Temp\CP226821602815Session\CPTrustFolder226821602878\PPTImport226822663762\data\asimages\{FB402785-BA52-4D87-BA5D-6F61179D6F29}_13.png&quot;/&gt;&lt;left val=&quot;907&quot;/&gt;&lt;top val=&quot;672&quot;/&gt;&lt;width val=&quot;41&quot;/&gt;&lt;height val=&quot;4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 name="PRESENTER_SHAPEINFO" val="&lt;ThreeDShapeInfo&gt;&lt;uuid val=&quot;{FCAACAED-E030-4F0B-A767-502AEB5AE05F}&quot;/&gt;&lt;isInvalidForFieldText val=&quot;0&quot;/&gt;&lt;Image&gt;&lt;filename val=&quot;C:\Users\Pc3\AppData\Local\Temp\CP226821602815Session\CPTrustFolder226821602878\PPTImport226822663762\data\asimages\{FCAACAED-E030-4F0B-A767-502AEB5AE05F}_MtorLt.png&quot;/&gt;&lt;left val=&quot;-2&quot;/&gt;&lt;top val=&quot;607&quot;/&gt;&lt;width val=&quot;361&quot;/&gt;&lt;height val=&quot;116&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HTML_SHAPEINFO" val="&lt;ThreeDShapeInfo&gt;&lt;uuid val=&quot;{1E4CDB7D-CC2E-471B-8A4F-672DACECAEDB}&quot;/&gt;&lt;isInvalidForFieldText val=&quot;0&quot;/&gt;&lt;Image&gt;&lt;filename val=&quot;C:\Users\Pc3\AppData\Local\Temp\CP226821602815Session\CPTrustFolder226821602878\PPTImport226822663762\data\asimages\{1E4CDB7D-CC2E-471B-8A4F-672DACECAEDB}_14.png&quot;/&gt;&lt;left val=&quot;47&quot;/&gt;&lt;top val=&quot;35&quot;/&gt;&lt;width val=&quot;867&quot;/&gt;&lt;height val=&quot;610&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HTML_SHAPEINFO" val="&lt;ThreeDShapeInfo&gt;&lt;uuid val=&quot;{1A09639E-44BF-4E32-9BAA-0D2C4D19569E}&quot;/&gt;&lt;isInvalidForFieldText val=&quot;0&quot;/&gt;&lt;Image&gt;&lt;filename val=&quot;C:\Users\Pc3\AppData\Local\Temp\CP226821602815Session\CPTrustFolder226821602878\PPTImport226822663762\data\asimages\{1A09639E-44BF-4E32-9BAA-0D2C4D19569E}_14.png&quot;/&gt;&lt;left val=&quot;907&quot;/&gt;&lt;top val=&quot;672&quot;/&gt;&lt;width val=&quot;41&quot;/&gt;&lt;height val=&quot;41&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HTML_SHAPEINFO" val="&lt;ThreeDShapeInfo&gt;&lt;uuid val=&quot;{BE0C068F-7429-41CD-91E2-017259C07A8B}&quot;/&gt;&lt;isInvalidForFieldText val=&quot;0&quot;/&gt;&lt;Image&gt;&lt;filename val=&quot;C:\Users\Pc3\AppData\Local\Temp\CP226821602815Session\CPTrustFolder226821602878\PPTImport226822663762\data\asimages\{BE0C068F-7429-41CD-91E2-017259C07A8B}_15.png&quot;/&gt;&lt;left val=&quot;44&quot;/&gt;&lt;top val=&quot;20&quot;/&gt;&lt;width val=&quot;869&quot;/&gt;&lt;height val=&quot;702&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HTML_SHAPEINFO" val="&lt;ThreeDShapeInfo&gt;&lt;uuid val=&quot;{21F0FC15-F9C0-488B-A829-73213A938B86}&quot;/&gt;&lt;isInvalidForFieldText val=&quot;0&quot;/&gt;&lt;Image&gt;&lt;filename val=&quot;C:\Users\Pc3\AppData\Local\Temp\CP226821602815Session\CPTrustFolder226821602878\PPTImport226822663762\data\asimages\{21F0FC15-F9C0-488B-A829-73213A938B86}_15.png&quot;/&gt;&lt;left val=&quot;907&quot;/&gt;&lt;top val=&quot;672&quot;/&gt;&lt;width val=&quot;41&quot;/&gt;&lt;height val=&quot;41&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HTML_SHAPEINFO" val="&lt;ThreeDShapeInfo&gt;&lt;uuid val=&quot;{7FF8E940-A4C8-425A-83DD-4DE308173247}&quot;/&gt;&lt;isInvalidForFieldText val=&quot;0&quot;/&gt;&lt;Image&gt;&lt;filename val=&quot;C:\Users\Pc3\AppData\Local\Temp\CP226821602815Session\CPTrustFolder226821602878\PPTImport226822663762\data\asimages\{7FF8E940-A4C8-425A-83DD-4DE308173247}_16.png&quot;/&gt;&lt;left val=&quot;47&quot;/&gt;&lt;top val=&quot;35&quot;/&gt;&lt;width val=&quot;867&quot;/&gt;&lt;height val=&quot;610&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HTML_SHAPEINFO" val="&lt;ThreeDShapeInfo&gt;&lt;uuid val=&quot;{6EA4AC19-E927-4D69-8B9A-F6CDED9413D7}&quot;/&gt;&lt;isInvalidForFieldText val=&quot;0&quot;/&gt;&lt;Image&gt;&lt;filename val=&quot;C:\Users\Pc3\AppData\Local\Temp\CP226821602815Session\CPTrustFolder226821602878\PPTImport226822663762\data\asimages\{6EA4AC19-E927-4D69-8B9A-F6CDED9413D7}_16.png&quot;/&gt;&lt;left val=&quot;907&quot;/&gt;&lt;top val=&quot;672&quot;/&gt;&lt;width val=&quot;41&quot;/&gt;&lt;height val=&quot;41&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HTML_SHAPEINFO" val="&lt;ThreeDShapeInfo&gt;&lt;uuid val=&quot;{10000598-4315-4C44-BF94-D0917C99735A}&quot;/&gt;&lt;isInvalidForFieldText val=&quot;0&quot;/&gt;&lt;Image&gt;&lt;filename val=&quot;C:\Users\Pc3\AppData\Local\Temp\CP226821602815Session\CPTrustFolder226821602878\PPTImport226822663762\data\asimages\{10000598-4315-4C44-BF94-D0917C99735A}_17.png&quot;/&gt;&lt;left val=&quot;47&quot;/&gt;&lt;top val=&quot;35&quot;/&gt;&lt;width val=&quot;867&quot;/&gt;&lt;height val=&quot;620&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HTML_SHAPEINFO" val="&lt;ThreeDShapeInfo&gt;&lt;uuid val=&quot;{6B767483-BD6D-4388-BE62-29F37FFDD5C5}&quot;/&gt;&lt;isInvalidForFieldText val=&quot;0&quot;/&gt;&lt;Image&gt;&lt;filename val=&quot;C:\Users\Pc3\AppData\Local\Temp\CP226821602815Session\CPTrustFolder226821602878\PPTImport226822663762\data\asimages\{6B767483-BD6D-4388-BE62-29F37FFDD5C5}_17.png&quot;/&gt;&lt;left val=&quot;907&quot;/&gt;&lt;top val=&quot;672&quot;/&gt;&lt;width val=&quot;41&quot;/&gt;&lt;height val=&quot;41&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680</TotalTime>
  <Words>447</Words>
  <Application>Microsoft Office PowerPoint</Application>
  <PresentationFormat>On-screen Show (4:3)</PresentationFormat>
  <Paragraphs>235</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Concourse</vt:lpstr>
      <vt:lpstr>Document</vt:lpstr>
      <vt:lpstr>Slide 1</vt:lpstr>
      <vt:lpstr>Slide 2</vt:lpstr>
      <vt:lpstr>Slide 3</vt:lpstr>
      <vt:lpstr>Slide 4</vt:lpstr>
      <vt:lpstr>Slide 5</vt:lpstr>
      <vt:lpstr>Slide 6</vt:lpstr>
      <vt:lpstr>Slide 7</vt:lpstr>
      <vt:lpstr>Slide 8</vt:lpstr>
      <vt:lpstr>Slide 9</vt:lpstr>
      <vt:lpstr>Slide 10</vt:lpstr>
      <vt:lpstr>Slide 11</vt:lpstr>
      <vt:lpstr>Nobel Prize in Economics 2002</vt:lpstr>
      <vt:lpstr>Slide 13</vt:lpstr>
      <vt:lpstr>Slide 14</vt:lpstr>
      <vt:lpstr>Slide 15</vt:lpstr>
      <vt:lpstr>Slide 16</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121</cp:revision>
  <dcterms:created xsi:type="dcterms:W3CDTF">2008-11-13T17:18:53Z</dcterms:created>
  <dcterms:modified xsi:type="dcterms:W3CDTF">2014-09-24T14:25:02Z</dcterms:modified>
</cp:coreProperties>
</file>