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4" r:id="rId1"/>
  </p:sldMasterIdLst>
  <p:notesMasterIdLst>
    <p:notesMasterId r:id="rId39"/>
  </p:notesMasterIdLst>
  <p:handoutMasterIdLst>
    <p:handoutMasterId r:id="rId40"/>
  </p:handoutMasterIdLst>
  <p:sldIdLst>
    <p:sldId id="261" r:id="rId2"/>
    <p:sldId id="509" r:id="rId3"/>
    <p:sldId id="510" r:id="rId4"/>
    <p:sldId id="511" r:id="rId5"/>
    <p:sldId id="512" r:id="rId6"/>
    <p:sldId id="514" r:id="rId7"/>
    <p:sldId id="515" r:id="rId8"/>
    <p:sldId id="516" r:id="rId9"/>
    <p:sldId id="517" r:id="rId10"/>
    <p:sldId id="518" r:id="rId11"/>
    <p:sldId id="520" r:id="rId12"/>
    <p:sldId id="521" r:id="rId13"/>
    <p:sldId id="522" r:id="rId14"/>
    <p:sldId id="523" r:id="rId15"/>
    <p:sldId id="524" r:id="rId16"/>
    <p:sldId id="525" r:id="rId17"/>
    <p:sldId id="526" r:id="rId18"/>
    <p:sldId id="528" r:id="rId19"/>
    <p:sldId id="531" r:id="rId20"/>
    <p:sldId id="532" r:id="rId21"/>
    <p:sldId id="533" r:id="rId22"/>
    <p:sldId id="535" r:id="rId23"/>
    <p:sldId id="585" r:id="rId24"/>
    <p:sldId id="586" r:id="rId25"/>
    <p:sldId id="587" r:id="rId26"/>
    <p:sldId id="588" r:id="rId27"/>
    <p:sldId id="591" r:id="rId28"/>
    <p:sldId id="592" r:id="rId29"/>
    <p:sldId id="593" r:id="rId30"/>
    <p:sldId id="594" r:id="rId31"/>
    <p:sldId id="595" r:id="rId32"/>
    <p:sldId id="596" r:id="rId33"/>
    <p:sldId id="599" r:id="rId34"/>
    <p:sldId id="600" r:id="rId35"/>
    <p:sldId id="601" r:id="rId36"/>
    <p:sldId id="602" r:id="rId37"/>
    <p:sldId id="608" r:id="rId38"/>
  </p:sldIdLst>
  <p:sldSz cx="9144000" cy="6858000" type="screen4x3"/>
  <p:notesSz cx="9144000" cy="6858000"/>
  <p:custDataLst>
    <p:tags r:id="rId41"/>
  </p:custDataLst>
  <p:defaultTex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showPr>
  <p:clrMru>
    <a:srgbClr val="CCCCFF"/>
    <a:srgbClr val="FFCC99"/>
    <a:srgbClr val="CCFFCC"/>
    <a:srgbClr val="FFFFCC"/>
    <a:srgbClr val="CCECFF"/>
    <a:srgbClr val="99FF99"/>
    <a:srgbClr val="FFFF99"/>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69A15-6C28-C841-A438-D284AA6EDBC1}" type="doc">
      <dgm:prSet loTypeId="urn:microsoft.com/office/officeart/2005/8/layout/process1" loCatId="" qsTypeId="urn:microsoft.com/office/officeart/2005/8/quickstyle/simple3" qsCatId="simple" csTypeId="urn:microsoft.com/office/officeart/2005/8/colors/accent1_2" csCatId="accent1" phldr="1"/>
      <dgm:spPr/>
    </dgm:pt>
    <dgm:pt modelId="{E3BE31D8-261D-A34F-82B8-9E752BB50765}">
      <dgm:prSet phldrT="[Testo]"/>
      <dgm:spPr/>
      <dgm:t>
        <a:bodyPr/>
        <a:lstStyle/>
        <a:p>
          <a:r>
            <a:rPr lang="it-IT" dirty="0" smtClean="0"/>
            <a:t>Fornitori</a:t>
          </a:r>
          <a:endParaRPr lang="it-IT" dirty="0"/>
        </a:p>
      </dgm:t>
    </dgm:pt>
    <dgm:pt modelId="{B1FA63FE-3EE8-2D4D-AA93-A59F20E26E5B}" type="parTrans" cxnId="{68C3DC34-3D04-1F48-AEC9-DCF8E910C8A1}">
      <dgm:prSet/>
      <dgm:spPr/>
      <dgm:t>
        <a:bodyPr/>
        <a:lstStyle/>
        <a:p>
          <a:endParaRPr lang="it-IT"/>
        </a:p>
      </dgm:t>
    </dgm:pt>
    <dgm:pt modelId="{D25C56F0-1E3B-1146-A5C0-85CF78F32340}" type="sibTrans" cxnId="{68C3DC34-3D04-1F48-AEC9-DCF8E910C8A1}">
      <dgm:prSet/>
      <dgm:spPr/>
      <dgm:t>
        <a:bodyPr/>
        <a:lstStyle/>
        <a:p>
          <a:endParaRPr lang="it-IT"/>
        </a:p>
      </dgm:t>
    </dgm:pt>
    <dgm:pt modelId="{4017FFD8-A5CD-344C-83D1-6F44FF4CF29F}">
      <dgm:prSet phldrT="[Testo]"/>
      <dgm:spPr/>
      <dgm:t>
        <a:bodyPr/>
        <a:lstStyle/>
        <a:p>
          <a:r>
            <a:rPr lang="it-IT" dirty="0" smtClean="0"/>
            <a:t>Azienda</a:t>
          </a:r>
          <a:endParaRPr lang="it-IT" dirty="0"/>
        </a:p>
      </dgm:t>
    </dgm:pt>
    <dgm:pt modelId="{977CE065-C577-5A44-BD80-8AA2AA742409}" type="parTrans" cxnId="{76EB0A07-2A11-654D-8B56-1D3EDA319563}">
      <dgm:prSet/>
      <dgm:spPr/>
      <dgm:t>
        <a:bodyPr/>
        <a:lstStyle/>
        <a:p>
          <a:endParaRPr lang="it-IT"/>
        </a:p>
      </dgm:t>
    </dgm:pt>
    <dgm:pt modelId="{6BF9F07E-D991-6241-BD54-59616B2A8B7A}" type="sibTrans" cxnId="{76EB0A07-2A11-654D-8B56-1D3EDA319563}">
      <dgm:prSet/>
      <dgm:spPr/>
      <dgm:t>
        <a:bodyPr/>
        <a:lstStyle/>
        <a:p>
          <a:endParaRPr lang="it-IT"/>
        </a:p>
      </dgm:t>
    </dgm:pt>
    <dgm:pt modelId="{E268A214-0FA2-1140-81A3-382B4CE1D012}">
      <dgm:prSet phldrT="[Testo]"/>
      <dgm:spPr/>
      <dgm:t>
        <a:bodyPr/>
        <a:lstStyle/>
        <a:p>
          <a:r>
            <a:rPr lang="it-IT" dirty="0" smtClean="0"/>
            <a:t>Canale</a:t>
          </a:r>
          <a:endParaRPr lang="it-IT" dirty="0"/>
        </a:p>
      </dgm:t>
    </dgm:pt>
    <dgm:pt modelId="{1F0F137C-8160-0543-B6FA-A8B365A1ECF1}" type="parTrans" cxnId="{D7DC4151-D2E5-8E49-8EE5-7D3C0EA71B27}">
      <dgm:prSet/>
      <dgm:spPr/>
      <dgm:t>
        <a:bodyPr/>
        <a:lstStyle/>
        <a:p>
          <a:endParaRPr lang="it-IT"/>
        </a:p>
      </dgm:t>
    </dgm:pt>
    <dgm:pt modelId="{9E797153-FF1C-6D4B-AA30-170C61D889F3}" type="sibTrans" cxnId="{D7DC4151-D2E5-8E49-8EE5-7D3C0EA71B27}">
      <dgm:prSet/>
      <dgm:spPr/>
      <dgm:t>
        <a:bodyPr/>
        <a:lstStyle/>
        <a:p>
          <a:endParaRPr lang="it-IT"/>
        </a:p>
      </dgm:t>
    </dgm:pt>
    <dgm:pt modelId="{060C9F65-B025-1049-AA34-4A1CA33A0533}">
      <dgm:prSet phldrT="[Testo]"/>
      <dgm:spPr/>
      <dgm:t>
        <a:bodyPr/>
        <a:lstStyle/>
        <a:p>
          <a:r>
            <a:rPr lang="it-IT" dirty="0" smtClean="0"/>
            <a:t>Canale</a:t>
          </a:r>
          <a:endParaRPr lang="it-IT" dirty="0"/>
        </a:p>
      </dgm:t>
    </dgm:pt>
    <dgm:pt modelId="{F76C5445-CE16-7448-B4EE-2C1F4329C18E}" type="parTrans" cxnId="{118CFB20-0462-4E44-B3F8-76B5344BE65E}">
      <dgm:prSet/>
      <dgm:spPr/>
      <dgm:t>
        <a:bodyPr/>
        <a:lstStyle/>
        <a:p>
          <a:endParaRPr lang="it-IT"/>
        </a:p>
      </dgm:t>
    </dgm:pt>
    <dgm:pt modelId="{26C4F9A9-5EB8-1A4F-853E-A6961A14C78B}" type="sibTrans" cxnId="{118CFB20-0462-4E44-B3F8-76B5344BE65E}">
      <dgm:prSet/>
      <dgm:spPr/>
      <dgm:t>
        <a:bodyPr/>
        <a:lstStyle/>
        <a:p>
          <a:endParaRPr lang="it-IT"/>
        </a:p>
      </dgm:t>
    </dgm:pt>
    <dgm:pt modelId="{5291ED6F-ECD6-EA44-88F6-7734E309AED6}">
      <dgm:prSet phldrT="[Testo]"/>
      <dgm:spPr/>
      <dgm:t>
        <a:bodyPr/>
        <a:lstStyle/>
        <a:p>
          <a:r>
            <a:rPr lang="it-IT" dirty="0" smtClean="0"/>
            <a:t>Cliente</a:t>
          </a:r>
          <a:endParaRPr lang="it-IT" dirty="0"/>
        </a:p>
      </dgm:t>
    </dgm:pt>
    <dgm:pt modelId="{348A6DD9-D098-F049-B677-CACAF5FB55FA}" type="parTrans" cxnId="{C1D70357-845A-674B-92D2-954D1D5D3465}">
      <dgm:prSet/>
      <dgm:spPr/>
      <dgm:t>
        <a:bodyPr/>
        <a:lstStyle/>
        <a:p>
          <a:endParaRPr lang="it-IT"/>
        </a:p>
      </dgm:t>
    </dgm:pt>
    <dgm:pt modelId="{78481C8B-2647-7A4D-B014-1554E87AEAA2}" type="sibTrans" cxnId="{C1D70357-845A-674B-92D2-954D1D5D3465}">
      <dgm:prSet/>
      <dgm:spPr/>
      <dgm:t>
        <a:bodyPr/>
        <a:lstStyle/>
        <a:p>
          <a:endParaRPr lang="it-IT"/>
        </a:p>
      </dgm:t>
    </dgm:pt>
    <dgm:pt modelId="{E996CFDE-3062-CA48-867D-BCA23104A146}" type="pres">
      <dgm:prSet presAssocID="{79D69A15-6C28-C841-A438-D284AA6EDBC1}" presName="Name0" presStyleCnt="0">
        <dgm:presLayoutVars>
          <dgm:dir/>
          <dgm:resizeHandles val="exact"/>
        </dgm:presLayoutVars>
      </dgm:prSet>
      <dgm:spPr/>
    </dgm:pt>
    <dgm:pt modelId="{6F5005F7-0C37-0648-B608-064665B0FEAE}" type="pres">
      <dgm:prSet presAssocID="{E3BE31D8-261D-A34F-82B8-9E752BB50765}" presName="node" presStyleLbl="node1" presStyleIdx="0" presStyleCnt="5">
        <dgm:presLayoutVars>
          <dgm:bulletEnabled val="1"/>
        </dgm:presLayoutVars>
      </dgm:prSet>
      <dgm:spPr/>
      <dgm:t>
        <a:bodyPr/>
        <a:lstStyle/>
        <a:p>
          <a:endParaRPr lang="it-IT"/>
        </a:p>
      </dgm:t>
    </dgm:pt>
    <dgm:pt modelId="{928C8866-F24A-6842-B49D-C35A2AF6A1E2}" type="pres">
      <dgm:prSet presAssocID="{D25C56F0-1E3B-1146-A5C0-85CF78F32340}" presName="sibTrans" presStyleLbl="sibTrans2D1" presStyleIdx="0" presStyleCnt="4"/>
      <dgm:spPr/>
      <dgm:t>
        <a:bodyPr/>
        <a:lstStyle/>
        <a:p>
          <a:endParaRPr lang="it-IT"/>
        </a:p>
      </dgm:t>
    </dgm:pt>
    <dgm:pt modelId="{D6E2C34A-7465-644F-8C79-A4E7B3D812F4}" type="pres">
      <dgm:prSet presAssocID="{D25C56F0-1E3B-1146-A5C0-85CF78F32340}" presName="connectorText" presStyleLbl="sibTrans2D1" presStyleIdx="0" presStyleCnt="4"/>
      <dgm:spPr/>
      <dgm:t>
        <a:bodyPr/>
        <a:lstStyle/>
        <a:p>
          <a:endParaRPr lang="it-IT"/>
        </a:p>
      </dgm:t>
    </dgm:pt>
    <dgm:pt modelId="{86D78BD0-8CAE-CD4C-B39D-A052569B1386}" type="pres">
      <dgm:prSet presAssocID="{4017FFD8-A5CD-344C-83D1-6F44FF4CF29F}" presName="node" presStyleLbl="node1" presStyleIdx="1" presStyleCnt="5">
        <dgm:presLayoutVars>
          <dgm:bulletEnabled val="1"/>
        </dgm:presLayoutVars>
      </dgm:prSet>
      <dgm:spPr/>
      <dgm:t>
        <a:bodyPr/>
        <a:lstStyle/>
        <a:p>
          <a:endParaRPr lang="it-IT"/>
        </a:p>
      </dgm:t>
    </dgm:pt>
    <dgm:pt modelId="{A1D0133B-E188-9F45-AD0C-45C08B53BD3D}" type="pres">
      <dgm:prSet presAssocID="{6BF9F07E-D991-6241-BD54-59616B2A8B7A}" presName="sibTrans" presStyleLbl="sibTrans2D1" presStyleIdx="1" presStyleCnt="4"/>
      <dgm:spPr/>
      <dgm:t>
        <a:bodyPr/>
        <a:lstStyle/>
        <a:p>
          <a:endParaRPr lang="it-IT"/>
        </a:p>
      </dgm:t>
    </dgm:pt>
    <dgm:pt modelId="{33E5EA3C-35D1-D144-9319-037D744B2015}" type="pres">
      <dgm:prSet presAssocID="{6BF9F07E-D991-6241-BD54-59616B2A8B7A}" presName="connectorText" presStyleLbl="sibTrans2D1" presStyleIdx="1" presStyleCnt="4"/>
      <dgm:spPr/>
      <dgm:t>
        <a:bodyPr/>
        <a:lstStyle/>
        <a:p>
          <a:endParaRPr lang="it-IT"/>
        </a:p>
      </dgm:t>
    </dgm:pt>
    <dgm:pt modelId="{E58D9592-73A9-B341-BA4C-45910F5A0DC8}" type="pres">
      <dgm:prSet presAssocID="{E268A214-0FA2-1140-81A3-382B4CE1D012}" presName="node" presStyleLbl="node1" presStyleIdx="2" presStyleCnt="5">
        <dgm:presLayoutVars>
          <dgm:bulletEnabled val="1"/>
        </dgm:presLayoutVars>
      </dgm:prSet>
      <dgm:spPr/>
      <dgm:t>
        <a:bodyPr/>
        <a:lstStyle/>
        <a:p>
          <a:endParaRPr lang="it-IT"/>
        </a:p>
      </dgm:t>
    </dgm:pt>
    <dgm:pt modelId="{4CC1DF04-C43A-9343-8691-A6BED5B5DD8B}" type="pres">
      <dgm:prSet presAssocID="{9E797153-FF1C-6D4B-AA30-170C61D889F3}" presName="sibTrans" presStyleLbl="sibTrans2D1" presStyleIdx="2" presStyleCnt="4"/>
      <dgm:spPr/>
      <dgm:t>
        <a:bodyPr/>
        <a:lstStyle/>
        <a:p>
          <a:endParaRPr lang="it-IT"/>
        </a:p>
      </dgm:t>
    </dgm:pt>
    <dgm:pt modelId="{D6CD7F04-3B6B-3D40-A4F2-826611165986}" type="pres">
      <dgm:prSet presAssocID="{9E797153-FF1C-6D4B-AA30-170C61D889F3}" presName="connectorText" presStyleLbl="sibTrans2D1" presStyleIdx="2" presStyleCnt="4"/>
      <dgm:spPr/>
      <dgm:t>
        <a:bodyPr/>
        <a:lstStyle/>
        <a:p>
          <a:endParaRPr lang="it-IT"/>
        </a:p>
      </dgm:t>
    </dgm:pt>
    <dgm:pt modelId="{ADAB4C57-1C31-9D49-962E-822EC09DE01A}" type="pres">
      <dgm:prSet presAssocID="{060C9F65-B025-1049-AA34-4A1CA33A0533}" presName="node" presStyleLbl="node1" presStyleIdx="3" presStyleCnt="5">
        <dgm:presLayoutVars>
          <dgm:bulletEnabled val="1"/>
        </dgm:presLayoutVars>
      </dgm:prSet>
      <dgm:spPr/>
      <dgm:t>
        <a:bodyPr/>
        <a:lstStyle/>
        <a:p>
          <a:endParaRPr lang="it-IT"/>
        </a:p>
      </dgm:t>
    </dgm:pt>
    <dgm:pt modelId="{F1577FEF-4537-1149-82F6-24A0893AE1D5}" type="pres">
      <dgm:prSet presAssocID="{26C4F9A9-5EB8-1A4F-853E-A6961A14C78B}" presName="sibTrans" presStyleLbl="sibTrans2D1" presStyleIdx="3" presStyleCnt="4"/>
      <dgm:spPr/>
      <dgm:t>
        <a:bodyPr/>
        <a:lstStyle/>
        <a:p>
          <a:endParaRPr lang="it-IT"/>
        </a:p>
      </dgm:t>
    </dgm:pt>
    <dgm:pt modelId="{806CFC03-1B21-5349-AF04-B06D4A45CA17}" type="pres">
      <dgm:prSet presAssocID="{26C4F9A9-5EB8-1A4F-853E-A6961A14C78B}" presName="connectorText" presStyleLbl="sibTrans2D1" presStyleIdx="3" presStyleCnt="4"/>
      <dgm:spPr/>
      <dgm:t>
        <a:bodyPr/>
        <a:lstStyle/>
        <a:p>
          <a:endParaRPr lang="it-IT"/>
        </a:p>
      </dgm:t>
    </dgm:pt>
    <dgm:pt modelId="{26C94594-21E6-F14F-9E35-0ECF19DDFC8C}" type="pres">
      <dgm:prSet presAssocID="{5291ED6F-ECD6-EA44-88F6-7734E309AED6}" presName="node" presStyleLbl="node1" presStyleIdx="4" presStyleCnt="5">
        <dgm:presLayoutVars>
          <dgm:bulletEnabled val="1"/>
        </dgm:presLayoutVars>
      </dgm:prSet>
      <dgm:spPr/>
      <dgm:t>
        <a:bodyPr/>
        <a:lstStyle/>
        <a:p>
          <a:endParaRPr lang="it-IT"/>
        </a:p>
      </dgm:t>
    </dgm:pt>
  </dgm:ptLst>
  <dgm:cxnLst>
    <dgm:cxn modelId="{3CA862F4-D0C6-465D-B01E-4BC8D40E8429}" type="presOf" srcId="{26C4F9A9-5EB8-1A4F-853E-A6961A14C78B}" destId="{806CFC03-1B21-5349-AF04-B06D4A45CA17}" srcOrd="1" destOrd="0" presId="urn:microsoft.com/office/officeart/2005/8/layout/process1"/>
    <dgm:cxn modelId="{118CFB20-0462-4E44-B3F8-76B5344BE65E}" srcId="{79D69A15-6C28-C841-A438-D284AA6EDBC1}" destId="{060C9F65-B025-1049-AA34-4A1CA33A0533}" srcOrd="3" destOrd="0" parTransId="{F76C5445-CE16-7448-B4EE-2C1F4329C18E}" sibTransId="{26C4F9A9-5EB8-1A4F-853E-A6961A14C78B}"/>
    <dgm:cxn modelId="{68C3DC34-3D04-1F48-AEC9-DCF8E910C8A1}" srcId="{79D69A15-6C28-C841-A438-D284AA6EDBC1}" destId="{E3BE31D8-261D-A34F-82B8-9E752BB50765}" srcOrd="0" destOrd="0" parTransId="{B1FA63FE-3EE8-2D4D-AA93-A59F20E26E5B}" sibTransId="{D25C56F0-1E3B-1146-A5C0-85CF78F32340}"/>
    <dgm:cxn modelId="{310E06B7-D729-4342-9A6D-586CC3CE612E}" type="presOf" srcId="{9E797153-FF1C-6D4B-AA30-170C61D889F3}" destId="{4CC1DF04-C43A-9343-8691-A6BED5B5DD8B}" srcOrd="0" destOrd="0" presId="urn:microsoft.com/office/officeart/2005/8/layout/process1"/>
    <dgm:cxn modelId="{93DD0C26-034D-4ABB-A275-24D644144F11}" type="presOf" srcId="{060C9F65-B025-1049-AA34-4A1CA33A0533}" destId="{ADAB4C57-1C31-9D49-962E-822EC09DE01A}" srcOrd="0" destOrd="0" presId="urn:microsoft.com/office/officeart/2005/8/layout/process1"/>
    <dgm:cxn modelId="{D7DC4151-D2E5-8E49-8EE5-7D3C0EA71B27}" srcId="{79D69A15-6C28-C841-A438-D284AA6EDBC1}" destId="{E268A214-0FA2-1140-81A3-382B4CE1D012}" srcOrd="2" destOrd="0" parTransId="{1F0F137C-8160-0543-B6FA-A8B365A1ECF1}" sibTransId="{9E797153-FF1C-6D4B-AA30-170C61D889F3}"/>
    <dgm:cxn modelId="{059FD0C6-662D-432A-B763-B1BF97ADAB7A}" type="presOf" srcId="{D25C56F0-1E3B-1146-A5C0-85CF78F32340}" destId="{D6E2C34A-7465-644F-8C79-A4E7B3D812F4}" srcOrd="1" destOrd="0" presId="urn:microsoft.com/office/officeart/2005/8/layout/process1"/>
    <dgm:cxn modelId="{B491CEAF-6D2F-436E-8288-1DAACCE70AC0}" type="presOf" srcId="{9E797153-FF1C-6D4B-AA30-170C61D889F3}" destId="{D6CD7F04-3B6B-3D40-A4F2-826611165986}" srcOrd="1" destOrd="0" presId="urn:microsoft.com/office/officeart/2005/8/layout/process1"/>
    <dgm:cxn modelId="{83244451-0637-4B23-89EC-6AF89BC23F19}" type="presOf" srcId="{4017FFD8-A5CD-344C-83D1-6F44FF4CF29F}" destId="{86D78BD0-8CAE-CD4C-B39D-A052569B1386}" srcOrd="0" destOrd="0" presId="urn:microsoft.com/office/officeart/2005/8/layout/process1"/>
    <dgm:cxn modelId="{1F06B943-4E62-4F70-B847-0F42EAEBAEC0}" type="presOf" srcId="{E268A214-0FA2-1140-81A3-382B4CE1D012}" destId="{E58D9592-73A9-B341-BA4C-45910F5A0DC8}" srcOrd="0" destOrd="0" presId="urn:microsoft.com/office/officeart/2005/8/layout/process1"/>
    <dgm:cxn modelId="{89967194-38F5-4924-AEA9-9B8DE3CE3F5A}" type="presOf" srcId="{26C4F9A9-5EB8-1A4F-853E-A6961A14C78B}" destId="{F1577FEF-4537-1149-82F6-24A0893AE1D5}" srcOrd="0" destOrd="0" presId="urn:microsoft.com/office/officeart/2005/8/layout/process1"/>
    <dgm:cxn modelId="{FF46F0C2-885D-47EC-84CE-FC72B85A1980}" type="presOf" srcId="{E3BE31D8-261D-A34F-82B8-9E752BB50765}" destId="{6F5005F7-0C37-0648-B608-064665B0FEAE}" srcOrd="0" destOrd="0" presId="urn:microsoft.com/office/officeart/2005/8/layout/process1"/>
    <dgm:cxn modelId="{C1D70357-845A-674B-92D2-954D1D5D3465}" srcId="{79D69A15-6C28-C841-A438-D284AA6EDBC1}" destId="{5291ED6F-ECD6-EA44-88F6-7734E309AED6}" srcOrd="4" destOrd="0" parTransId="{348A6DD9-D098-F049-B677-CACAF5FB55FA}" sibTransId="{78481C8B-2647-7A4D-B014-1554E87AEAA2}"/>
    <dgm:cxn modelId="{3479F0C3-096B-413F-ABE2-E1DA7EDC9B3C}" type="presOf" srcId="{6BF9F07E-D991-6241-BD54-59616B2A8B7A}" destId="{33E5EA3C-35D1-D144-9319-037D744B2015}" srcOrd="1" destOrd="0" presId="urn:microsoft.com/office/officeart/2005/8/layout/process1"/>
    <dgm:cxn modelId="{D12ED9A8-79EB-41F0-8010-6C7F50207E87}" type="presOf" srcId="{5291ED6F-ECD6-EA44-88F6-7734E309AED6}" destId="{26C94594-21E6-F14F-9E35-0ECF19DDFC8C}" srcOrd="0" destOrd="0" presId="urn:microsoft.com/office/officeart/2005/8/layout/process1"/>
    <dgm:cxn modelId="{76EB0A07-2A11-654D-8B56-1D3EDA319563}" srcId="{79D69A15-6C28-C841-A438-D284AA6EDBC1}" destId="{4017FFD8-A5CD-344C-83D1-6F44FF4CF29F}" srcOrd="1" destOrd="0" parTransId="{977CE065-C577-5A44-BD80-8AA2AA742409}" sibTransId="{6BF9F07E-D991-6241-BD54-59616B2A8B7A}"/>
    <dgm:cxn modelId="{4F5338CA-D697-4796-8C82-1893B6DBA47B}" type="presOf" srcId="{6BF9F07E-D991-6241-BD54-59616B2A8B7A}" destId="{A1D0133B-E188-9F45-AD0C-45C08B53BD3D}" srcOrd="0" destOrd="0" presId="urn:microsoft.com/office/officeart/2005/8/layout/process1"/>
    <dgm:cxn modelId="{520E91DD-BECD-460E-AD82-4B225C7BE4C9}" type="presOf" srcId="{D25C56F0-1E3B-1146-A5C0-85CF78F32340}" destId="{928C8866-F24A-6842-B49D-C35A2AF6A1E2}" srcOrd="0" destOrd="0" presId="urn:microsoft.com/office/officeart/2005/8/layout/process1"/>
    <dgm:cxn modelId="{EDD4D6D3-D9B4-4F80-A017-CF7BB0B69BAB}" type="presOf" srcId="{79D69A15-6C28-C841-A438-D284AA6EDBC1}" destId="{E996CFDE-3062-CA48-867D-BCA23104A146}" srcOrd="0" destOrd="0" presId="urn:microsoft.com/office/officeart/2005/8/layout/process1"/>
    <dgm:cxn modelId="{4323A2B1-4A07-4979-8BC3-F52A312D491D}" type="presParOf" srcId="{E996CFDE-3062-CA48-867D-BCA23104A146}" destId="{6F5005F7-0C37-0648-B608-064665B0FEAE}" srcOrd="0" destOrd="0" presId="urn:microsoft.com/office/officeart/2005/8/layout/process1"/>
    <dgm:cxn modelId="{B0C6163C-4702-494B-AA96-8C3130933E5C}" type="presParOf" srcId="{E996CFDE-3062-CA48-867D-BCA23104A146}" destId="{928C8866-F24A-6842-B49D-C35A2AF6A1E2}" srcOrd="1" destOrd="0" presId="urn:microsoft.com/office/officeart/2005/8/layout/process1"/>
    <dgm:cxn modelId="{BC7A18CF-774B-46C2-AD0C-CF77D3BEFCFF}" type="presParOf" srcId="{928C8866-F24A-6842-B49D-C35A2AF6A1E2}" destId="{D6E2C34A-7465-644F-8C79-A4E7B3D812F4}" srcOrd="0" destOrd="0" presId="urn:microsoft.com/office/officeart/2005/8/layout/process1"/>
    <dgm:cxn modelId="{5C455F67-A536-420D-BF3B-3F753226079B}" type="presParOf" srcId="{E996CFDE-3062-CA48-867D-BCA23104A146}" destId="{86D78BD0-8CAE-CD4C-B39D-A052569B1386}" srcOrd="2" destOrd="0" presId="urn:microsoft.com/office/officeart/2005/8/layout/process1"/>
    <dgm:cxn modelId="{D0ACF442-CC2C-40AC-9850-243C02567CF7}" type="presParOf" srcId="{E996CFDE-3062-CA48-867D-BCA23104A146}" destId="{A1D0133B-E188-9F45-AD0C-45C08B53BD3D}" srcOrd="3" destOrd="0" presId="urn:microsoft.com/office/officeart/2005/8/layout/process1"/>
    <dgm:cxn modelId="{0E07E24B-7F2F-43EB-B4E9-3F991EF0836F}" type="presParOf" srcId="{A1D0133B-E188-9F45-AD0C-45C08B53BD3D}" destId="{33E5EA3C-35D1-D144-9319-037D744B2015}" srcOrd="0" destOrd="0" presId="urn:microsoft.com/office/officeart/2005/8/layout/process1"/>
    <dgm:cxn modelId="{E1A798DD-9DC2-4422-B7AB-5DC70E49D290}" type="presParOf" srcId="{E996CFDE-3062-CA48-867D-BCA23104A146}" destId="{E58D9592-73A9-B341-BA4C-45910F5A0DC8}" srcOrd="4" destOrd="0" presId="urn:microsoft.com/office/officeart/2005/8/layout/process1"/>
    <dgm:cxn modelId="{7DAFB2A9-7129-4641-93E5-0980F503BB59}" type="presParOf" srcId="{E996CFDE-3062-CA48-867D-BCA23104A146}" destId="{4CC1DF04-C43A-9343-8691-A6BED5B5DD8B}" srcOrd="5" destOrd="0" presId="urn:microsoft.com/office/officeart/2005/8/layout/process1"/>
    <dgm:cxn modelId="{A11597C1-D3FC-4417-A97D-D568D8E30B6E}" type="presParOf" srcId="{4CC1DF04-C43A-9343-8691-A6BED5B5DD8B}" destId="{D6CD7F04-3B6B-3D40-A4F2-826611165986}" srcOrd="0" destOrd="0" presId="urn:microsoft.com/office/officeart/2005/8/layout/process1"/>
    <dgm:cxn modelId="{92D6F069-2699-4D6E-A2AD-421106C5E5CD}" type="presParOf" srcId="{E996CFDE-3062-CA48-867D-BCA23104A146}" destId="{ADAB4C57-1C31-9D49-962E-822EC09DE01A}" srcOrd="6" destOrd="0" presId="urn:microsoft.com/office/officeart/2005/8/layout/process1"/>
    <dgm:cxn modelId="{B242A0C9-78F2-43ED-B17F-828BBA63E93D}" type="presParOf" srcId="{E996CFDE-3062-CA48-867D-BCA23104A146}" destId="{F1577FEF-4537-1149-82F6-24A0893AE1D5}" srcOrd="7" destOrd="0" presId="urn:microsoft.com/office/officeart/2005/8/layout/process1"/>
    <dgm:cxn modelId="{FD2AC26F-60CD-4036-9698-C0CA302D6476}" type="presParOf" srcId="{F1577FEF-4537-1149-82F6-24A0893AE1D5}" destId="{806CFC03-1B21-5349-AF04-B06D4A45CA17}" srcOrd="0" destOrd="0" presId="urn:microsoft.com/office/officeart/2005/8/layout/process1"/>
    <dgm:cxn modelId="{7B349FED-242D-49C9-9D97-37FBCCCE3C0C}" type="presParOf" srcId="{E996CFDE-3062-CA48-867D-BCA23104A146}" destId="{26C94594-21E6-F14F-9E35-0ECF19DDFC8C}" srcOrd="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5005F7-0C37-0648-B608-064665B0FEAE}">
      <dsp:nvSpPr>
        <dsp:cNvPr id="0" name=""/>
        <dsp:cNvSpPr/>
      </dsp:nvSpPr>
      <dsp:spPr>
        <a:xfrm>
          <a:off x="4008" y="2191404"/>
          <a:ext cx="1242559" cy="74553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t>Fornitori</a:t>
          </a:r>
          <a:endParaRPr lang="it-IT" sz="2200" kern="1200" dirty="0"/>
        </a:p>
      </dsp:txBody>
      <dsp:txXfrm>
        <a:off x="4008" y="2191404"/>
        <a:ext cx="1242559" cy="745535"/>
      </dsp:txXfrm>
    </dsp:sp>
    <dsp:sp modelId="{928C8866-F24A-6842-B49D-C35A2AF6A1E2}">
      <dsp:nvSpPr>
        <dsp:cNvPr id="0" name=""/>
        <dsp:cNvSpPr/>
      </dsp:nvSpPr>
      <dsp:spPr>
        <a:xfrm>
          <a:off x="1370824" y="2410094"/>
          <a:ext cx="263422" cy="30815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1370824" y="2410094"/>
        <a:ext cx="263422" cy="308154"/>
      </dsp:txXfrm>
    </dsp:sp>
    <dsp:sp modelId="{86D78BD0-8CAE-CD4C-B39D-A052569B1386}">
      <dsp:nvSpPr>
        <dsp:cNvPr id="0" name=""/>
        <dsp:cNvSpPr/>
      </dsp:nvSpPr>
      <dsp:spPr>
        <a:xfrm>
          <a:off x="1743592" y="2191404"/>
          <a:ext cx="1242559" cy="74553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t>Azienda</a:t>
          </a:r>
          <a:endParaRPr lang="it-IT" sz="2200" kern="1200" dirty="0"/>
        </a:p>
      </dsp:txBody>
      <dsp:txXfrm>
        <a:off x="1743592" y="2191404"/>
        <a:ext cx="1242559" cy="745535"/>
      </dsp:txXfrm>
    </dsp:sp>
    <dsp:sp modelId="{A1D0133B-E188-9F45-AD0C-45C08B53BD3D}">
      <dsp:nvSpPr>
        <dsp:cNvPr id="0" name=""/>
        <dsp:cNvSpPr/>
      </dsp:nvSpPr>
      <dsp:spPr>
        <a:xfrm>
          <a:off x="3110408" y="2410094"/>
          <a:ext cx="263422" cy="30815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3110408" y="2410094"/>
        <a:ext cx="263422" cy="308154"/>
      </dsp:txXfrm>
    </dsp:sp>
    <dsp:sp modelId="{E58D9592-73A9-B341-BA4C-45910F5A0DC8}">
      <dsp:nvSpPr>
        <dsp:cNvPr id="0" name=""/>
        <dsp:cNvSpPr/>
      </dsp:nvSpPr>
      <dsp:spPr>
        <a:xfrm>
          <a:off x="3483176" y="2191404"/>
          <a:ext cx="1242559" cy="74553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t>Canale</a:t>
          </a:r>
          <a:endParaRPr lang="it-IT" sz="2200" kern="1200" dirty="0"/>
        </a:p>
      </dsp:txBody>
      <dsp:txXfrm>
        <a:off x="3483176" y="2191404"/>
        <a:ext cx="1242559" cy="745535"/>
      </dsp:txXfrm>
    </dsp:sp>
    <dsp:sp modelId="{4CC1DF04-C43A-9343-8691-A6BED5B5DD8B}">
      <dsp:nvSpPr>
        <dsp:cNvPr id="0" name=""/>
        <dsp:cNvSpPr/>
      </dsp:nvSpPr>
      <dsp:spPr>
        <a:xfrm>
          <a:off x="4849991" y="2410094"/>
          <a:ext cx="263422" cy="30815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4849991" y="2410094"/>
        <a:ext cx="263422" cy="308154"/>
      </dsp:txXfrm>
    </dsp:sp>
    <dsp:sp modelId="{ADAB4C57-1C31-9D49-962E-822EC09DE01A}">
      <dsp:nvSpPr>
        <dsp:cNvPr id="0" name=""/>
        <dsp:cNvSpPr/>
      </dsp:nvSpPr>
      <dsp:spPr>
        <a:xfrm>
          <a:off x="5222759" y="2191404"/>
          <a:ext cx="1242559" cy="74553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t>Canale</a:t>
          </a:r>
          <a:endParaRPr lang="it-IT" sz="2200" kern="1200" dirty="0"/>
        </a:p>
      </dsp:txBody>
      <dsp:txXfrm>
        <a:off x="5222759" y="2191404"/>
        <a:ext cx="1242559" cy="745535"/>
      </dsp:txXfrm>
    </dsp:sp>
    <dsp:sp modelId="{F1577FEF-4537-1149-82F6-24A0893AE1D5}">
      <dsp:nvSpPr>
        <dsp:cNvPr id="0" name=""/>
        <dsp:cNvSpPr/>
      </dsp:nvSpPr>
      <dsp:spPr>
        <a:xfrm>
          <a:off x="6589575" y="2410094"/>
          <a:ext cx="263422" cy="30815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6589575" y="2410094"/>
        <a:ext cx="263422" cy="308154"/>
      </dsp:txXfrm>
    </dsp:sp>
    <dsp:sp modelId="{26C94594-21E6-F14F-9E35-0ECF19DDFC8C}">
      <dsp:nvSpPr>
        <dsp:cNvPr id="0" name=""/>
        <dsp:cNvSpPr/>
      </dsp:nvSpPr>
      <dsp:spPr>
        <a:xfrm>
          <a:off x="6962343" y="2191404"/>
          <a:ext cx="1242559" cy="74553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t>Cliente</a:t>
          </a:r>
          <a:endParaRPr lang="it-IT" sz="2200" kern="1200" dirty="0"/>
        </a:p>
      </dsp:txBody>
      <dsp:txXfrm>
        <a:off x="6962343" y="2191404"/>
        <a:ext cx="1242559" cy="7455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GB"/>
          </a:p>
        </p:txBody>
      </p:sp>
      <p:sp>
        <p:nvSpPr>
          <p:cNvPr id="312323" name="Rectangle 3"/>
          <p:cNvSpPr>
            <a:spLocks noGrp="1" noChangeArrowheads="1"/>
          </p:cNvSpPr>
          <p:nvPr>
            <p:ph type="dt" sz="quarter" idx="1"/>
          </p:nvPr>
        </p:nvSpPr>
        <p:spPr bwMode="auto">
          <a:xfrm>
            <a:off x="5180013" y="0"/>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GB"/>
          </a:p>
        </p:txBody>
      </p:sp>
      <p:sp>
        <p:nvSpPr>
          <p:cNvPr id="312324" name="Rectangle 4"/>
          <p:cNvSpPr>
            <a:spLocks noGrp="1" noChangeArrowheads="1"/>
          </p:cNvSpPr>
          <p:nvPr>
            <p:ph type="ftr" sz="quarter" idx="2"/>
          </p:nvPr>
        </p:nvSpPr>
        <p:spPr bwMode="auto">
          <a:xfrm>
            <a:off x="0" y="6513513"/>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GB"/>
          </a:p>
        </p:txBody>
      </p:sp>
      <p:sp>
        <p:nvSpPr>
          <p:cNvPr id="312325" name="Rectangle 5"/>
          <p:cNvSpPr>
            <a:spLocks noGrp="1" noChangeArrowheads="1"/>
          </p:cNvSpPr>
          <p:nvPr>
            <p:ph type="sldNum" sz="quarter" idx="3"/>
          </p:nvPr>
        </p:nvSpPr>
        <p:spPr bwMode="auto">
          <a:xfrm>
            <a:off x="5180013" y="6513513"/>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13AA636-997E-4791-BA37-D83D29FEC15E}"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GB"/>
          </a:p>
        </p:txBody>
      </p:sp>
      <p:sp>
        <p:nvSpPr>
          <p:cNvPr id="3075" name="Rectangle 3"/>
          <p:cNvSpPr>
            <a:spLocks noGrp="1" noChangeArrowheads="1"/>
          </p:cNvSpPr>
          <p:nvPr>
            <p:ph type="dt" idx="1"/>
          </p:nvPr>
        </p:nvSpPr>
        <p:spPr bwMode="auto">
          <a:xfrm>
            <a:off x="5180013" y="0"/>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GB"/>
          </a:p>
        </p:txBody>
      </p:sp>
      <p:sp>
        <p:nvSpPr>
          <p:cNvPr id="10240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53640926-AAD7-44D8-BBD7-CCE9431645EC}">
              <a14:shadowObscured xmlns:a14="http://schemas.microsoft.com/office/drawing/2010/main" xmlns="" val="1"/>
            </a:ext>
            <a:ext uri="{FAA26D3D-D897-4be2-8F04-BA451C77F1D7}"/>
          </a:extLst>
        </p:spPr>
      </p:sp>
      <p:sp>
        <p:nvSpPr>
          <p:cNvPr id="3077" name="Rectangle 5"/>
          <p:cNvSpPr>
            <a:spLocks noGrp="1" noChangeArrowheads="1"/>
          </p:cNvSpPr>
          <p:nvPr>
            <p:ph type="body" sz="quarter" idx="3"/>
          </p:nvPr>
        </p:nvSpPr>
        <p:spPr bwMode="auto">
          <a:xfrm>
            <a:off x="914400" y="3257550"/>
            <a:ext cx="7315200" cy="3086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6513513"/>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5180013" y="6513513"/>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33B46A5-1047-46C1-B3C4-202E5D8AF86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6AC7FC21-F42C-4D74-B42C-9F897D274FDA}" type="slidenum">
              <a:rPr lang="en-GB" sz="1200" smtClean="0"/>
              <a:pPr eaLnBrk="1" hangingPunct="1">
                <a:defRPr/>
              </a:pPr>
              <a:t>1</a:t>
            </a:fld>
            <a:endParaRPr lang="en-GB" sz="120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937EC088-7FEB-40FA-B607-810FB4479C77}" type="slidenum">
              <a:rPr lang="it-IT" sz="1200" smtClean="0"/>
              <a:pPr eaLnBrk="1" hangingPunct="1">
                <a:defRPr/>
              </a:pPr>
              <a:t>11</a:t>
            </a:fld>
            <a:endParaRPr lang="it-IT"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149C7FB-21F8-4951-9E08-BD61E56C4791}" type="slidenum">
              <a:rPr lang="it-IT" sz="1200" smtClean="0"/>
              <a:pPr eaLnBrk="1" hangingPunct="1">
                <a:defRPr/>
              </a:pPr>
              <a:t>12</a:t>
            </a:fld>
            <a:endParaRPr lang="it-IT"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57FAF2-DF07-47AA-B127-1397C6937804}" type="slidenum">
              <a:rPr lang="it-IT" sz="1200" smtClean="0"/>
              <a:pPr eaLnBrk="1" hangingPunct="1">
                <a:defRPr/>
              </a:pPr>
              <a:t>13</a:t>
            </a:fld>
            <a:endParaRPr lang="it-IT"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40FCC8B-06CB-4F6C-989D-48ADDC34CBFB}" type="slidenum">
              <a:rPr lang="it-IT" sz="1200" smtClean="0"/>
              <a:pPr eaLnBrk="1" hangingPunct="1">
                <a:defRPr/>
              </a:pPr>
              <a:t>14</a:t>
            </a:fld>
            <a:endParaRPr lang="it-IT"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B2CDE0D2-E6D1-4B08-B2A6-2FC852A95EEC}" type="slidenum">
              <a:rPr lang="it-IT" sz="1200" smtClean="0"/>
              <a:pPr eaLnBrk="1" hangingPunct="1">
                <a:defRPr/>
              </a:pPr>
              <a:t>15</a:t>
            </a:fld>
            <a:endParaRPr lang="it-IT"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9FF131A-31EC-4518-9D32-6EE7D237379F}" type="slidenum">
              <a:rPr lang="it-IT" sz="1200" smtClean="0"/>
              <a:pPr eaLnBrk="1" hangingPunct="1">
                <a:defRPr/>
              </a:pPr>
              <a:t>16</a:t>
            </a:fld>
            <a:endParaRPr lang="it-IT"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EDD9A90-FCF6-4579-862A-12C11E49203A}" type="slidenum">
              <a:rPr lang="it-IT" sz="1200" smtClean="0"/>
              <a:pPr eaLnBrk="1" hangingPunct="1">
                <a:defRPr/>
              </a:pPr>
              <a:t>17</a:t>
            </a:fld>
            <a:endParaRPr lang="it-IT"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E74AEED-CCB4-4BA5-8EFF-4E84C107D870}" type="slidenum">
              <a:rPr lang="it-IT" sz="1200" smtClean="0"/>
              <a:pPr eaLnBrk="1" hangingPunct="1">
                <a:defRPr/>
              </a:pPr>
              <a:t>18</a:t>
            </a:fld>
            <a:endParaRPr lang="it-IT"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CC1E2C69-4573-48AE-B846-A5348BDE2EF6}" type="slidenum">
              <a:rPr lang="it-IT" sz="1200" smtClean="0"/>
              <a:pPr eaLnBrk="1" hangingPunct="1">
                <a:defRPr/>
              </a:pPr>
              <a:t>19</a:t>
            </a:fld>
            <a:endParaRPr lang="it-IT"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31B4240-D71A-4D3D-8454-43CB04EBE390}" type="slidenum">
              <a:rPr lang="it-IT" sz="1200" smtClean="0"/>
              <a:pPr eaLnBrk="1" hangingPunct="1">
                <a:defRPr/>
              </a:pPr>
              <a:t>20</a:t>
            </a:fld>
            <a:endParaRPr lang="it-IT"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779CE62-FD2F-4DDE-8695-22FC3E384DEC}" type="slidenum">
              <a:rPr lang="it-IT" sz="1200" smtClean="0"/>
              <a:pPr eaLnBrk="1" hangingPunct="1">
                <a:defRPr/>
              </a:pPr>
              <a:t>3</a:t>
            </a:fld>
            <a:endParaRPr lang="it-IT"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820E6941-FA59-4A6B-8D9E-D3177A85E30E}" type="slidenum">
              <a:rPr lang="it-IT" sz="1200" smtClean="0"/>
              <a:pPr eaLnBrk="1" hangingPunct="1">
                <a:defRPr/>
              </a:pPr>
              <a:t>21</a:t>
            </a:fld>
            <a:endParaRPr lang="it-IT"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8097EAA2-8CF3-434D-B9C6-AC441ACF6A85}" type="slidenum">
              <a:rPr lang="it-IT" sz="1200" smtClean="0"/>
              <a:pPr eaLnBrk="1" hangingPunct="1">
                <a:defRPr/>
              </a:pPr>
              <a:t>22</a:t>
            </a:fld>
            <a:endParaRPr lang="it-IT"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6E2BD858-6CFD-40DA-93D8-029CF67FB0E0}" type="slidenum">
              <a:rPr lang="it-IT" sz="1200" smtClean="0"/>
              <a:pPr eaLnBrk="1" hangingPunct="1">
                <a:defRPr/>
              </a:pPr>
              <a:t>23</a:t>
            </a:fld>
            <a:endParaRPr lang="it-IT"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B5F98905-E307-4703-905B-90FCDD2CA350}" type="slidenum">
              <a:rPr lang="it-IT" sz="1200" smtClean="0"/>
              <a:pPr eaLnBrk="1" hangingPunct="1">
                <a:defRPr/>
              </a:pPr>
              <a:t>24</a:t>
            </a:fld>
            <a:endParaRPr lang="it-IT"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FFDC3CF-ECEF-4237-B1B4-48D8F449C9DF}" type="slidenum">
              <a:rPr lang="it-IT" sz="1200" smtClean="0"/>
              <a:pPr eaLnBrk="1" hangingPunct="1">
                <a:defRPr/>
              </a:pPr>
              <a:t>25</a:t>
            </a:fld>
            <a:endParaRPr lang="it-IT"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9CD69768-63CA-4B20-9128-38B2CFD1005D}" type="slidenum">
              <a:rPr lang="it-IT" sz="1200" smtClean="0"/>
              <a:pPr eaLnBrk="1" hangingPunct="1">
                <a:defRPr/>
              </a:pPr>
              <a:t>26</a:t>
            </a:fld>
            <a:endParaRPr lang="it-IT"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C693CDA-6BFA-468A-946A-D098095F45DD}" type="slidenum">
              <a:rPr lang="it-IT" sz="1200" smtClean="0"/>
              <a:pPr eaLnBrk="1" hangingPunct="1">
                <a:defRPr/>
              </a:pPr>
              <a:t>27</a:t>
            </a:fld>
            <a:endParaRPr lang="it-IT"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7FE7223-3516-49F4-BACD-1D1CA5EDFBFA}" type="slidenum">
              <a:rPr lang="it-IT" sz="1200" smtClean="0"/>
              <a:pPr eaLnBrk="1" hangingPunct="1">
                <a:defRPr/>
              </a:pPr>
              <a:t>28</a:t>
            </a:fld>
            <a:endParaRPr lang="it-IT"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3B12166-F9AF-4660-BD4D-C487B71A8B35}" type="slidenum">
              <a:rPr lang="it-IT" sz="1200" smtClean="0"/>
              <a:pPr eaLnBrk="1" hangingPunct="1">
                <a:defRPr/>
              </a:pPr>
              <a:t>29</a:t>
            </a:fld>
            <a:endParaRPr lang="it-IT"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1E5FDAB-9EA9-4A53-AA49-8FBA5698815E}" type="slidenum">
              <a:rPr lang="it-IT" sz="1200" smtClean="0"/>
              <a:pPr eaLnBrk="1" hangingPunct="1">
                <a:defRPr/>
              </a:pPr>
              <a:t>30</a:t>
            </a:fld>
            <a:endParaRPr lang="it-IT"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16438868-3ADA-4DB2-9602-CAF8713A68D6}" type="slidenum">
              <a:rPr lang="it-IT" sz="1200" smtClean="0"/>
              <a:pPr eaLnBrk="1" hangingPunct="1">
                <a:defRPr/>
              </a:pPr>
              <a:t>4</a:t>
            </a:fld>
            <a:endParaRPr lang="it-IT"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E90567D-EBFF-4F02-AD86-407948D306A4}" type="slidenum">
              <a:rPr lang="it-IT" sz="1200" smtClean="0"/>
              <a:pPr eaLnBrk="1" hangingPunct="1">
                <a:defRPr/>
              </a:pPr>
              <a:t>31</a:t>
            </a:fld>
            <a:endParaRPr lang="it-IT"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818A66CE-05ED-46C0-9215-61257A20A94E}" type="slidenum">
              <a:rPr lang="it-IT" sz="1200" smtClean="0"/>
              <a:pPr eaLnBrk="1" hangingPunct="1">
                <a:defRPr/>
              </a:pPr>
              <a:t>32</a:t>
            </a:fld>
            <a:endParaRPr lang="it-IT"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193AD3E-630C-4A87-8F12-22BCC05FEF00}" type="slidenum">
              <a:rPr lang="it-IT" sz="1200" smtClean="0"/>
              <a:pPr eaLnBrk="1" hangingPunct="1">
                <a:defRPr/>
              </a:pPr>
              <a:t>33</a:t>
            </a:fld>
            <a:endParaRPr lang="it-IT"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r>
              <a:rPr lang="it-IT" smtClean="0">
                <a:latin typeface="Cambria" pitchFamily="18" charset="0"/>
                <a:ea typeface="MS Mincho" pitchFamily="49" charset="-128"/>
              </a:rPr>
              <a:t>Tuttavia, in particolare per i nuovi prodotti o per i prodotti che vengono introdotti in un nuovo mercato nazionale o estero, inizialmente il budget destinato alla distribuzione può essere piuttosto contenuto. L</a:t>
            </a:r>
            <a:r>
              <a:rPr lang="it-IT" altLang="it-IT" smtClean="0">
                <a:latin typeface="Cambria" pitchFamily="18" charset="0"/>
                <a:ea typeface="MS Mincho" pitchFamily="49" charset="-128"/>
              </a:rPr>
              <a:t>’</a:t>
            </a:r>
            <a:r>
              <a:rPr lang="it-IT" smtClean="0">
                <a:latin typeface="Cambria" pitchFamily="18" charset="0"/>
                <a:ea typeface="MS Mincho" pitchFamily="49" charset="-128"/>
              </a:rPr>
              <a:t>azienda effettuerà ulteriori investimenti in un secondo momento, soltanto se il prodotto riscuote un certo successo, per consolidare la propria posizione di mercato </a:t>
            </a:r>
          </a:p>
          <a:p>
            <a:pPr eaLnBrk="1" hangingPunct="1">
              <a:defRPr/>
            </a:pPr>
            <a:endParaRPr lang="it-IT" smtClean="0">
              <a:latin typeface="Arial" pitchFamily="34" charset="0"/>
              <a:ea typeface="ＭＳ Ｐゴシック" pitchFamily="34" charset="-128"/>
            </a:endParaRPr>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EA785AA-05C6-4E70-A339-3005AFB33757}" type="slidenum">
              <a:rPr lang="it-IT" sz="1200" smtClean="0"/>
              <a:pPr eaLnBrk="1" hangingPunct="1">
                <a:defRPr/>
              </a:pPr>
              <a:t>34</a:t>
            </a:fld>
            <a:endParaRPr lang="it-IT"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dirty="0"/>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1FA14E88-5DEE-47FC-BE6A-BA722F843419}" type="slidenum">
              <a:rPr lang="it-IT" sz="1200" smtClean="0"/>
              <a:pPr eaLnBrk="1" hangingPunct="1">
                <a:defRPr/>
              </a:pPr>
              <a:t>35</a:t>
            </a:fld>
            <a:endParaRPr lang="it-IT"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dirty="0"/>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474018E-B6E7-49C4-A4C1-2A348C3AC518}" type="slidenum">
              <a:rPr lang="it-IT" sz="1200" smtClean="0"/>
              <a:pPr eaLnBrk="1" hangingPunct="1">
                <a:defRPr/>
              </a:pPr>
              <a:t>36</a:t>
            </a:fld>
            <a:endParaRPr lang="it-IT"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dirty="0"/>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824F054-DD03-4D4C-B957-722C7C59419C}" type="slidenum">
              <a:rPr lang="it-IT" sz="1200" smtClean="0"/>
              <a:pPr eaLnBrk="1" hangingPunct="1">
                <a:defRPr/>
              </a:pPr>
              <a:t>37</a:t>
            </a:fld>
            <a:endParaRPr lang="it-IT"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13F23AA9-77CB-408C-AC45-28569ECFE32E}" type="slidenum">
              <a:rPr lang="it-IT" sz="1200" smtClean="0"/>
              <a:pPr eaLnBrk="1" hangingPunct="1">
                <a:defRPr/>
              </a:pPr>
              <a:t>5</a:t>
            </a:fld>
            <a:endParaRPr lang="it-IT"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E42E142D-F450-4870-B676-2269208F6562}" type="slidenum">
              <a:rPr lang="it-IT" sz="1200" smtClean="0"/>
              <a:pPr eaLnBrk="1" hangingPunct="1">
                <a:defRPr/>
              </a:pPr>
              <a:t>6</a:t>
            </a:fld>
            <a:endParaRPr lang="it-IT"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8B3C236-1AD6-428B-BEAA-E9FE82B60CAC}" type="slidenum">
              <a:rPr lang="it-IT" sz="1200" smtClean="0"/>
              <a:pPr eaLnBrk="1" hangingPunct="1">
                <a:defRPr/>
              </a:pPr>
              <a:t>7</a:t>
            </a:fld>
            <a:endParaRPr lang="it-IT"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2EFA929-45A0-42E1-86F3-13D70E3C677F}" type="slidenum">
              <a:rPr lang="it-IT" sz="1200" smtClean="0"/>
              <a:pPr eaLnBrk="1" hangingPunct="1">
                <a:defRPr/>
              </a:pPr>
              <a:t>8</a:t>
            </a:fld>
            <a:endParaRPr lang="it-IT"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4321F77-0B75-4604-AC80-772A0C00BDB9}" type="slidenum">
              <a:rPr lang="it-IT" sz="1200" smtClean="0"/>
              <a:pPr eaLnBrk="1" hangingPunct="1">
                <a:defRPr/>
              </a:pPr>
              <a:t>9</a:t>
            </a:fld>
            <a:endParaRPr lang="it-IT"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01FA985-34B9-434C-81A9-9F55C9580F5D}" type="slidenum">
              <a:rPr lang="it-IT" sz="1200" smtClean="0"/>
              <a:pPr eaLnBrk="1" hangingPunct="1">
                <a:defRPr/>
              </a:pPr>
              <a:t>10</a:t>
            </a:fld>
            <a:endParaRPr lang="it-IT"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Line 7"/>
          <p:cNvSpPr>
            <a:spLocks noChangeShapeType="1"/>
          </p:cNvSpPr>
          <p:nvPr/>
        </p:nvSpPr>
        <p:spPr bwMode="auto">
          <a:xfrm>
            <a:off x="1905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it-IT">
              <a:latin typeface="Arial" charset="0"/>
              <a:ea typeface="ＭＳ Ｐゴシック" charset="0"/>
              <a:cs typeface="ＭＳ Ｐゴシック" charset="0"/>
            </a:endParaRPr>
          </a:p>
        </p:txBody>
      </p:sp>
      <p:pic>
        <p:nvPicPr>
          <p:cNvPr id="5" name="Picture 11" descr="LOGO_UNISI_VERTICALE_NERO"/>
          <p:cNvPicPr>
            <a:picLocks noChangeAspect="1" noChangeArrowheads="1"/>
          </p:cNvPicPr>
          <p:nvPr userDrawn="1"/>
        </p:nvPicPr>
        <p:blipFill>
          <a:blip r:embed="rId2" cstate="print"/>
          <a:srcRect/>
          <a:stretch>
            <a:fillRect/>
          </a:stretch>
        </p:blipFill>
        <p:spPr bwMode="auto">
          <a:xfrm>
            <a:off x="112713" y="1484313"/>
            <a:ext cx="1608137" cy="1657350"/>
          </a:xfrm>
          <a:prstGeom prst="rect">
            <a:avLst/>
          </a:prstGeom>
          <a:noFill/>
          <a:ln w="9525">
            <a:noFill/>
            <a:miter lim="800000"/>
            <a:headEnd/>
            <a:tailEnd/>
          </a:ln>
        </p:spPr>
      </p:pic>
      <p:sp>
        <p:nvSpPr>
          <p:cNvPr id="303106" name="Rectangle 2"/>
          <p:cNvSpPr>
            <a:spLocks noGrp="1" noChangeArrowheads="1"/>
          </p:cNvSpPr>
          <p:nvPr>
            <p:ph type="ctrTitle"/>
          </p:nvPr>
        </p:nvSpPr>
        <p:spPr>
          <a:xfrm>
            <a:off x="2133600" y="1371600"/>
            <a:ext cx="6477000" cy="1752600"/>
          </a:xfrm>
        </p:spPr>
        <p:txBody>
          <a:bodyPr/>
          <a:lstStyle>
            <a:lvl1pPr>
              <a:defRPr sz="5400"/>
            </a:lvl1pPr>
          </a:lstStyle>
          <a:p>
            <a:pPr lvl="0"/>
            <a:r>
              <a:rPr lang="en-GB" noProof="0" smtClean="0"/>
              <a:t>Click to edit Master title style</a:t>
            </a:r>
          </a:p>
        </p:txBody>
      </p:sp>
      <p:sp>
        <p:nvSpPr>
          <p:cNvPr id="303107" name="Rectangle 3"/>
          <p:cNvSpPr>
            <a:spLocks noGrp="1" noChangeArrowheads="1"/>
          </p:cNvSpPr>
          <p:nvPr>
            <p:ph type="subTitle" idx="1"/>
          </p:nvPr>
        </p:nvSpPr>
        <p:spPr>
          <a:xfrm>
            <a:off x="2133600" y="3733800"/>
            <a:ext cx="6477000" cy="1981200"/>
          </a:xfrm>
        </p:spPr>
        <p:txBody>
          <a:bodyPr/>
          <a:lstStyle>
            <a:lvl1pPr marL="0" indent="0">
              <a:buFontTx/>
              <a:buNone/>
              <a:defRPr/>
            </a:lvl1pPr>
          </a:lstStyle>
          <a:p>
            <a:pPr lvl="0"/>
            <a:r>
              <a:rPr lang="en-GB" noProof="0" smtClean="0"/>
              <a:t>Click to edit Master subtitle style</a:t>
            </a:r>
          </a:p>
        </p:txBody>
      </p:sp>
      <p:sp>
        <p:nvSpPr>
          <p:cNvPr id="6" name="Rectangle 4"/>
          <p:cNvSpPr>
            <a:spLocks noGrp="1" noChangeArrowheads="1"/>
          </p:cNvSpPr>
          <p:nvPr>
            <p:ph type="dt" sz="half" idx="10"/>
          </p:nvPr>
        </p:nvSpPr>
        <p:spPr>
          <a:xfrm>
            <a:off x="2124075" y="6237288"/>
            <a:ext cx="1524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7" name="Rectangle 5"/>
          <p:cNvSpPr>
            <a:spLocks noGrp="1" noChangeArrowheads="1"/>
          </p:cNvSpPr>
          <p:nvPr>
            <p:ph type="ftr" sz="quarter" idx="11"/>
          </p:nvPr>
        </p:nvSpPr>
        <p:spPr>
          <a:xfrm>
            <a:off x="38100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8" name="Rectangle 6"/>
          <p:cNvSpPr>
            <a:spLocks noGrp="1" noChangeArrowheads="1"/>
          </p:cNvSpPr>
          <p:nvPr>
            <p:ph type="sldNum" sz="quarter" idx="12"/>
          </p:nvPr>
        </p:nvSpPr>
        <p:spPr>
          <a:xfrm>
            <a:off x="7451725" y="6237288"/>
            <a:ext cx="12192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fld id="{90199675-D2B8-4082-9299-8266DF5FFDC7}"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8C051E9-535A-42D0-BD0E-6079C532A01C}"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190500"/>
            <a:ext cx="1752600" cy="58293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524000" y="190500"/>
            <a:ext cx="5105400" cy="58293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1B38F1B-CFD7-46CD-9E4C-12490D49C54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xfrm>
            <a:off x="1187450" y="6237288"/>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8027988" y="6237288"/>
            <a:ext cx="12954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fld id="{13EDDFD2-ACBE-45B5-AE37-BD932B35876D}"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xfrm>
            <a:off x="1258888" y="6237288"/>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8316913" y="6237288"/>
            <a:ext cx="503237"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fld id="{ACA082DF-48D8-4AD3-9006-2AC8363B09F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1F6D0A2-8902-442A-B52E-CAB5FD2CEAB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01AC5BF-DF6A-402F-B996-5F116AB4E4D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xfrm>
            <a:off x="1187450" y="6237288"/>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4"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5" name="Rectangle 6"/>
          <p:cNvSpPr>
            <a:spLocks noGrp="1" noChangeArrowheads="1"/>
          </p:cNvSpPr>
          <p:nvPr>
            <p:ph type="sldNum" sz="quarter" idx="12"/>
          </p:nvPr>
        </p:nvSpPr>
        <p:spPr>
          <a:xfrm>
            <a:off x="7829550" y="6237288"/>
            <a:ext cx="12954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fld id="{0999FF46-31BD-4509-AF88-F7460AE88AB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FC9440-4474-4D40-BC42-67B450F5F8A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B54E40D-B3AA-4021-BA7E-0AFF6001070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C2A6331-6851-429D-91FA-C09CC0AFF60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2084"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ea typeface="+mn-ea"/>
                <a:cs typeface="+mn-cs"/>
              </a:defRPr>
            </a:lvl1pPr>
          </a:lstStyle>
          <a:p>
            <a:pPr>
              <a:defRPr/>
            </a:pPr>
            <a:endParaRPr lang="en-GB"/>
          </a:p>
        </p:txBody>
      </p:sp>
      <p:sp>
        <p:nvSpPr>
          <p:cNvPr id="302085"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ea typeface="+mn-ea"/>
                <a:cs typeface="+mn-cs"/>
              </a:defRPr>
            </a:lvl1pPr>
          </a:lstStyle>
          <a:p>
            <a:pPr>
              <a:defRPr/>
            </a:pPr>
            <a:endParaRPr lang="en-GB"/>
          </a:p>
        </p:txBody>
      </p:sp>
      <p:sp>
        <p:nvSpPr>
          <p:cNvPr id="302086"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fld id="{E747F2F1-D930-4668-9CF3-FE77DD97C51E}" type="slidenum">
              <a:rPr lang="en-GB"/>
              <a:pPr>
                <a:defRPr/>
              </a:pPr>
              <a:t>‹#›</a:t>
            </a:fld>
            <a:endParaRPr lang="en-GB"/>
          </a:p>
        </p:txBody>
      </p:sp>
      <p:sp>
        <p:nvSpPr>
          <p:cNvPr id="1031"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it-IT">
              <a:latin typeface="Arial" charset="0"/>
              <a:ea typeface="ＭＳ Ｐゴシック" charset="0"/>
              <a:cs typeface="ＭＳ Ｐゴシック" charset="0"/>
            </a:endParaRPr>
          </a:p>
        </p:txBody>
      </p:sp>
      <p:pic>
        <p:nvPicPr>
          <p:cNvPr id="1032" name="Picture 11" descr="LOGO_UNISI_VERTICALE_NERO"/>
          <p:cNvPicPr>
            <a:picLocks noChangeAspect="1" noChangeArrowheads="1"/>
          </p:cNvPicPr>
          <p:nvPr userDrawn="1"/>
        </p:nvPicPr>
        <p:blipFill>
          <a:blip r:embed="rId13" cstate="print"/>
          <a:srcRect/>
          <a:stretch>
            <a:fillRect/>
          </a:stretch>
        </p:blipFill>
        <p:spPr bwMode="auto">
          <a:xfrm>
            <a:off x="71438" y="333375"/>
            <a:ext cx="1187450" cy="1223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01" r:id="rId4"/>
    <p:sldLayoutId id="2147484202" r:id="rId5"/>
    <p:sldLayoutId id="2147484211" r:id="rId6"/>
    <p:sldLayoutId id="2147484203" r:id="rId7"/>
    <p:sldLayoutId id="2147484204" r:id="rId8"/>
    <p:sldLayoutId id="2147484205" r:id="rId9"/>
    <p:sldLayoutId id="2147484206" r:id="rId10"/>
    <p:sldLayoutId id="214748420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42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42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4200">
          <a:solidFill>
            <a:schemeClr val="tx2"/>
          </a:solidFill>
          <a:latin typeface="Arial" charset="0"/>
          <a:ea typeface="ＭＳ Ｐゴシック" charset="0"/>
          <a:cs typeface="Arial" charset="0"/>
        </a:defRPr>
      </a:lvl5pPr>
      <a:lvl6pPr marL="457200" algn="l" rtl="0" fontAlgn="base">
        <a:spcBef>
          <a:spcPct val="0"/>
        </a:spcBef>
        <a:spcAft>
          <a:spcPct val="0"/>
        </a:spcAft>
        <a:defRPr sz="4200">
          <a:solidFill>
            <a:schemeClr val="tx2"/>
          </a:solidFill>
          <a:latin typeface="Arial" charset="0"/>
          <a:cs typeface="Arial" charset="0"/>
        </a:defRPr>
      </a:lvl6pPr>
      <a:lvl7pPr marL="914400" algn="l" rtl="0" fontAlgn="base">
        <a:spcBef>
          <a:spcPct val="0"/>
        </a:spcBef>
        <a:spcAft>
          <a:spcPct val="0"/>
        </a:spcAft>
        <a:defRPr sz="4200">
          <a:solidFill>
            <a:schemeClr val="tx2"/>
          </a:solidFill>
          <a:latin typeface="Arial" charset="0"/>
          <a:cs typeface="Arial" charset="0"/>
        </a:defRPr>
      </a:lvl7pPr>
      <a:lvl8pPr marL="1371600" algn="l" rtl="0" fontAlgn="base">
        <a:spcBef>
          <a:spcPct val="0"/>
        </a:spcBef>
        <a:spcAft>
          <a:spcPct val="0"/>
        </a:spcAft>
        <a:defRPr sz="4200">
          <a:solidFill>
            <a:schemeClr val="tx2"/>
          </a:solidFill>
          <a:latin typeface="Arial" charset="0"/>
          <a:cs typeface="Arial" charset="0"/>
        </a:defRPr>
      </a:lvl8pPr>
      <a:lvl9pPr marL="1828800" algn="l" rtl="0" fontAlgn="base">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70000"/>
        <a:buChar char="•"/>
        <a:defRPr sz="2400">
          <a:solidFill>
            <a:schemeClr val="tx2"/>
          </a:solidFill>
          <a:latin typeface="+mn-lt"/>
          <a:ea typeface="ＭＳ Ｐゴシック" charset="0"/>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ea typeface="Arial" charset="0"/>
          <a:cs typeface="+mn-cs"/>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ea typeface="Arial" charset="0"/>
          <a:cs typeface="+mn-cs"/>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2"/>
          </a:solidFill>
          <a:latin typeface="+mn-lt"/>
          <a:ea typeface="Arial" charset="0"/>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subTitle" idx="1"/>
          </p:nvPr>
        </p:nvSpPr>
        <p:spPr>
          <a:xfrm>
            <a:off x="1763713" y="3940175"/>
            <a:ext cx="7058025" cy="10080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CC3300"/>
                </a:solidFill>
                <a:miter lim="800000"/>
                <a:headEnd/>
                <a:tailEnd/>
              </a14:hiddenLine>
            </a:ext>
          </a:extLst>
        </p:spPr>
        <p:txBody>
          <a:bodyPr/>
          <a:lstStyle/>
          <a:p>
            <a:pPr eaLnBrk="1" hangingPunct="1">
              <a:lnSpc>
                <a:spcPct val="80000"/>
              </a:lnSpc>
              <a:buClr>
                <a:srgbClr val="800000"/>
              </a:buClr>
              <a:buSzPct val="80000"/>
              <a:buFont typeface="Wingdings 3" charset="0"/>
              <a:buChar char="u"/>
              <a:defRPr/>
            </a:pPr>
            <a:r>
              <a:rPr lang="en-GB" sz="1600" dirty="0">
                <a:latin typeface="Optima" charset="0"/>
              </a:rPr>
              <a:t> DIPARTIMENTO  SCIENZE SOCIALI, POLITICHE E COGNITIVE</a:t>
            </a:r>
          </a:p>
          <a:p>
            <a:pPr eaLnBrk="1" hangingPunct="1">
              <a:lnSpc>
                <a:spcPct val="80000"/>
              </a:lnSpc>
              <a:defRPr/>
            </a:pPr>
            <a:endParaRPr lang="en-GB" sz="1200" dirty="0">
              <a:latin typeface="Optima" charset="0"/>
            </a:endParaRPr>
          </a:p>
          <a:p>
            <a:pPr eaLnBrk="1" hangingPunct="1">
              <a:lnSpc>
                <a:spcPct val="80000"/>
              </a:lnSpc>
              <a:buClr>
                <a:srgbClr val="800000"/>
              </a:buClr>
              <a:buSzPct val="80000"/>
              <a:buFont typeface="Wingdings 3" charset="0"/>
              <a:buNone/>
              <a:defRPr/>
            </a:pPr>
            <a:r>
              <a:rPr lang="en-GB" sz="1200" dirty="0">
                <a:latin typeface="Optima" charset="0"/>
              </a:rPr>
              <a:t>     Gaetano </a:t>
            </a:r>
            <a:r>
              <a:rPr lang="en-GB" sz="1200" dirty="0" err="1">
                <a:latin typeface="Optima" charset="0"/>
              </a:rPr>
              <a:t>Torrisi</a:t>
            </a:r>
            <a:endParaRPr lang="en-GB" sz="1200" dirty="0">
              <a:latin typeface="Optima" charset="0"/>
            </a:endParaRPr>
          </a:p>
          <a:p>
            <a:pPr eaLnBrk="1" hangingPunct="1">
              <a:lnSpc>
                <a:spcPct val="80000"/>
              </a:lnSpc>
              <a:buClr>
                <a:srgbClr val="800000"/>
              </a:buClr>
              <a:buSzPct val="80000"/>
              <a:buFont typeface="Wingdings 3" charset="0"/>
              <a:buNone/>
              <a:defRPr/>
            </a:pPr>
            <a:r>
              <a:rPr lang="en-GB" sz="1200" dirty="0">
                <a:latin typeface="Optima" charset="0"/>
              </a:rPr>
              <a:t>     SIENA 29/04/2014</a:t>
            </a:r>
          </a:p>
          <a:p>
            <a:pPr eaLnBrk="1" hangingPunct="1">
              <a:lnSpc>
                <a:spcPct val="80000"/>
              </a:lnSpc>
              <a:defRPr/>
            </a:pPr>
            <a:endParaRPr lang="en-GB" sz="1200" dirty="0">
              <a:solidFill>
                <a:srgbClr val="CC3300"/>
              </a:solidFill>
              <a:latin typeface="Optima" charset="0"/>
            </a:endParaRPr>
          </a:p>
        </p:txBody>
      </p:sp>
      <p:sp>
        <p:nvSpPr>
          <p:cNvPr id="3075" name="Rectangle 9"/>
          <p:cNvSpPr>
            <a:spLocks noGrp="1" noChangeArrowheads="1"/>
          </p:cNvSpPr>
          <p:nvPr>
            <p:ph type="ctrTitle"/>
          </p:nvPr>
        </p:nvSpPr>
        <p:spPr>
          <a:xfrm>
            <a:off x="2124075" y="1371600"/>
            <a:ext cx="6486525" cy="1752600"/>
          </a:xfrm>
          <a:extLst>
            <a:ext uri="{FAA26D3D-D897-4be2-8F04-BA451C77F1D7}"/>
          </a:extLst>
        </p:spPr>
        <p:txBody>
          <a:bodyPr/>
          <a:lstStyle/>
          <a:p>
            <a:pPr eaLnBrk="1" hangingPunct="1">
              <a:defRPr/>
            </a:pPr>
            <a:r>
              <a:rPr lang="en-GB" sz="4800">
                <a:latin typeface="Optima" charset="0"/>
              </a:rPr>
              <a:t>Corso di Marketing</a:t>
            </a:r>
            <a:endParaRPr lang="en-GB">
              <a:latin typeface="Optima" charset="0"/>
            </a:endParaRPr>
          </a:p>
        </p:txBody>
      </p:sp>
      <p:sp>
        <p:nvSpPr>
          <p:cNvPr id="3076" name="Text Box 10"/>
          <p:cNvSpPr txBox="1">
            <a:spLocks noChangeArrowheads="1"/>
          </p:cNvSpPr>
          <p:nvPr/>
        </p:nvSpPr>
        <p:spPr bwMode="auto">
          <a:xfrm>
            <a:off x="611188" y="3573463"/>
            <a:ext cx="79930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defRPr/>
            </a:pPr>
            <a:endParaRPr lang="it-IT"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LA DETERMINAZIONE DEL PREZZO</a:t>
            </a:r>
            <a:endParaRPr lang="it-IT" sz="32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90000"/>
              </a:lnSpc>
              <a:buFontTx/>
              <a:buNone/>
              <a:defRPr/>
            </a:pPr>
            <a:r>
              <a:rPr lang="it-IT" sz="2000" b="1" smtClean="0">
                <a:latin typeface="Cambria" pitchFamily="18" charset="0"/>
                <a:ea typeface="MS Mincho" pitchFamily="49" charset="-128"/>
              </a:rPr>
              <a:t>IL CALCOLO DEL VALORE PER IL CLIENTE</a:t>
            </a:r>
          </a:p>
          <a:p>
            <a:pPr marL="0" indent="0" algn="just" eaLnBrk="1" hangingPunct="1">
              <a:lnSpc>
                <a:spcPct val="90000"/>
              </a:lnSpc>
              <a:buFontTx/>
              <a:buNone/>
              <a:defRPr/>
            </a:pPr>
            <a:endParaRPr lang="it-IT" sz="2000" b="1"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Il </a:t>
            </a:r>
            <a:r>
              <a:rPr lang="it-IT" sz="2000" b="1" smtClean="0">
                <a:latin typeface="Cambria" pitchFamily="18" charset="0"/>
                <a:ea typeface="MS Mincho" pitchFamily="49" charset="-128"/>
              </a:rPr>
              <a:t>valore per il cliente </a:t>
            </a:r>
            <a:r>
              <a:rPr lang="it-IT" sz="2000" smtClean="0">
                <a:latin typeface="Cambria" pitchFamily="18" charset="0"/>
                <a:ea typeface="MS Mincho" pitchFamily="49" charset="-128"/>
              </a:rPr>
              <a:t>è un concetto estremamente importante eppure calcolarlo in termini matematici è tutt</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altro che semplice e l</a:t>
            </a:r>
            <a:r>
              <a:rPr lang="it-IT" altLang="it-IT" sz="2000" smtClean="0">
                <a:latin typeface="Cambria" pitchFamily="18" charset="0"/>
                <a:ea typeface="MS Mincho" pitchFamily="49" charset="-128"/>
              </a:rPr>
              <a:t>’</a:t>
            </a:r>
            <a:r>
              <a:rPr lang="it-IT" altLang="ja-JP" sz="2000" i="1" smtClean="0">
                <a:latin typeface="Cambria" pitchFamily="18" charset="0"/>
                <a:ea typeface="MS Mincho" pitchFamily="49" charset="-128"/>
              </a:rPr>
              <a:t>elasticità della domanda </a:t>
            </a:r>
            <a:r>
              <a:rPr lang="it-IT" altLang="ja-JP" sz="2000" smtClean="0">
                <a:latin typeface="Cambria" pitchFamily="18" charset="0"/>
                <a:ea typeface="MS Mincho" pitchFamily="49" charset="-128"/>
              </a:rPr>
              <a:t>è soltanto un </a:t>
            </a:r>
            <a:r>
              <a:rPr lang="it-IT" altLang="ja-JP" sz="2000" i="1" smtClean="0">
                <a:latin typeface="Cambria" pitchFamily="18" charset="0"/>
                <a:ea typeface="MS Mincho" pitchFamily="49" charset="-128"/>
              </a:rPr>
              <a:t>indizio sulla posizione dei prezzi rispetto al valore per il cliente </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Per ottenere delle stime più precise si può ricorrere ai seguenti metodi:</a:t>
            </a:r>
          </a:p>
          <a:p>
            <a:pPr marL="0" indent="0" algn="just" eaLnBrk="1" hangingPunct="1">
              <a:lnSpc>
                <a:spcPct val="90000"/>
              </a:lnSpc>
              <a:defRPr/>
            </a:pPr>
            <a:r>
              <a:rPr lang="it-IT" sz="2000" b="1" i="1" smtClean="0">
                <a:latin typeface="Cambria" pitchFamily="18" charset="0"/>
                <a:ea typeface="MS Mincho" pitchFamily="49" charset="-128"/>
              </a:rPr>
              <a:t>Il calcolo del valore d</a:t>
            </a:r>
            <a:r>
              <a:rPr lang="it-IT" altLang="it-IT" sz="2000" b="1" i="1" smtClean="0">
                <a:latin typeface="Cambria" pitchFamily="18" charset="0"/>
                <a:ea typeface="MS Mincho" pitchFamily="49" charset="-128"/>
              </a:rPr>
              <a:t>’</a:t>
            </a:r>
            <a:r>
              <a:rPr lang="it-IT" sz="2000" b="1" i="1" smtClean="0">
                <a:latin typeface="Cambria" pitchFamily="18" charset="0"/>
                <a:ea typeface="MS Mincho" pitchFamily="49" charset="-128"/>
              </a:rPr>
              <a:t>uso</a:t>
            </a:r>
          </a:p>
          <a:p>
            <a:pPr marL="0" indent="0" algn="just" eaLnBrk="1" hangingPunct="1">
              <a:lnSpc>
                <a:spcPct val="90000"/>
              </a:lnSpc>
              <a:defRPr/>
            </a:pPr>
            <a:r>
              <a:rPr lang="it-IT" sz="2000" b="1" i="1" smtClean="0">
                <a:latin typeface="Cambria" pitchFamily="18" charset="0"/>
                <a:ea typeface="MS Mincho" pitchFamily="49" charset="-128"/>
              </a:rPr>
              <a:t>I metodi basati sui sondaggi </a:t>
            </a:r>
          </a:p>
          <a:p>
            <a:pPr marL="0" indent="0" algn="just" eaLnBrk="1" hangingPunct="1">
              <a:lnSpc>
                <a:spcPct val="90000"/>
              </a:lnSpc>
              <a:defRPr/>
            </a:pPr>
            <a:r>
              <a:rPr lang="it-IT" sz="2000" b="1" i="1" smtClean="0">
                <a:latin typeface="Cambria" pitchFamily="18" charset="0"/>
                <a:ea typeface="MS Mincho" pitchFamily="49" charset="-128"/>
              </a:rPr>
              <a:t>I metodi di sperimentazioni sul campo </a:t>
            </a:r>
          </a:p>
          <a:p>
            <a:pPr marL="0" indent="0" algn="just" eaLnBrk="1" hangingPunct="1">
              <a:lnSpc>
                <a:spcPct val="90000"/>
              </a:lnSpc>
              <a:buFontTx/>
              <a:buNone/>
              <a:defRPr/>
            </a:pPr>
            <a:endParaRPr lang="it-IT" sz="2000" b="1" smtClean="0">
              <a:latin typeface="Cambria" pitchFamily="18" charset="0"/>
              <a:ea typeface="MS Mincho" pitchFamily="49" charset="-128"/>
            </a:endParaRPr>
          </a:p>
          <a:p>
            <a:pPr marL="0" indent="0" algn="just" eaLnBrk="1" hangingPunct="1">
              <a:lnSpc>
                <a:spcPct val="90000"/>
              </a:lnSpc>
              <a:buFontTx/>
              <a:buNone/>
              <a:defRPr/>
            </a:pPr>
            <a:endParaRPr lang="it-IT" sz="2000" b="1" smtClean="0">
              <a:latin typeface="Cambria" pitchFamily="18" charset="0"/>
              <a:ea typeface="MS Mincho" pitchFamily="49" charset="-128"/>
            </a:endParaRP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ADB8D320-C797-43D2-A1D9-5F2261447C39}" type="slidenum">
              <a:rPr lang="en-GB" sz="1400" smtClean="0"/>
              <a:pPr eaLnBrk="1" hangingPunct="1">
                <a:defRPr/>
              </a:pPr>
              <a:t>10</a:t>
            </a:fld>
            <a:endParaRPr lang="en-GB" sz="1400" smtClean="0"/>
          </a:p>
        </p:txBody>
      </p:sp>
      <p:sp>
        <p:nvSpPr>
          <p:cNvPr id="15366"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LA DETERMINAZIONE DEL PREZZO</a:t>
            </a:r>
            <a:endParaRPr lang="it-IT" sz="3200" dirty="0"/>
          </a:p>
        </p:txBody>
      </p:sp>
      <p:sp>
        <p:nvSpPr>
          <p:cNvPr id="3" name="Segnaposto contenuto 2"/>
          <p:cNvSpPr>
            <a:spLocks noGrp="1"/>
          </p:cNvSpPr>
          <p:nvPr>
            <p:ph idx="1"/>
          </p:nvPr>
        </p:nvSpPr>
        <p:spPr>
          <a:xfrm>
            <a:off x="1547813" y="1052513"/>
            <a:ext cx="7272337" cy="5464175"/>
          </a:xfrm>
          <a:extLst>
            <a:ext uri="{FAA26D3D-D897-4be2-8F04-BA451C77F1D7}"/>
          </a:extLst>
        </p:spPr>
        <p:txBody>
          <a:bodyPr>
            <a:normAutofit/>
          </a:bodyPr>
          <a:lstStyle/>
          <a:p>
            <a:pPr marL="0" indent="0" algn="just" eaLnBrk="1" hangingPunct="1">
              <a:lnSpc>
                <a:spcPct val="70000"/>
              </a:lnSpc>
              <a:buFontTx/>
              <a:buNone/>
              <a:defRPr/>
            </a:pPr>
            <a:r>
              <a:rPr lang="it-IT" sz="2000" b="1" smtClean="0">
                <a:latin typeface="Cambria" pitchFamily="18" charset="0"/>
                <a:ea typeface="MS Mincho" pitchFamily="49" charset="-128"/>
              </a:rPr>
              <a:t>I PREZZI E LA CONCORRENZA</a:t>
            </a:r>
          </a:p>
          <a:p>
            <a:pPr marL="0" indent="0" algn="just" eaLnBrk="1" hangingPunct="1">
              <a:lnSpc>
                <a:spcPct val="70000"/>
              </a:lnSpc>
              <a:buFontTx/>
              <a:buNone/>
              <a:defRPr/>
            </a:pPr>
            <a:endParaRPr lang="it-IT" sz="2000" b="1" smtClean="0">
              <a:latin typeface="Cambria" pitchFamily="18" charset="0"/>
              <a:ea typeface="MS Mincho" pitchFamily="49" charset="-128"/>
            </a:endParaRPr>
          </a:p>
          <a:p>
            <a:pPr marL="0" indent="0" algn="just" eaLnBrk="1" hangingPunct="1">
              <a:lnSpc>
                <a:spcPct val="70000"/>
              </a:lnSpc>
              <a:buFontTx/>
              <a:buNone/>
              <a:defRPr/>
            </a:pPr>
            <a:r>
              <a:rPr lang="it-IT" sz="2000" smtClean="0">
                <a:latin typeface="Cambria" pitchFamily="18" charset="0"/>
                <a:ea typeface="MS Mincho" pitchFamily="49" charset="-128"/>
              </a:rPr>
              <a:t>La determinazione del prezzo è influenzato da: </a:t>
            </a:r>
          </a:p>
          <a:p>
            <a:pPr marL="0" indent="0" algn="just" eaLnBrk="1" hangingPunct="1">
              <a:lnSpc>
                <a:spcPct val="70000"/>
              </a:lnSpc>
              <a:defRPr/>
            </a:pPr>
            <a:r>
              <a:rPr lang="it-IT" sz="2000" i="1" smtClean="0">
                <a:latin typeface="Cambria" pitchFamily="18" charset="0"/>
                <a:ea typeface="MS Mincho" pitchFamily="49" charset="-128"/>
              </a:rPr>
              <a:t>Strategia di marketing </a:t>
            </a:r>
          </a:p>
          <a:p>
            <a:pPr marL="0" indent="0" algn="just" eaLnBrk="1" hangingPunct="1">
              <a:lnSpc>
                <a:spcPct val="70000"/>
              </a:lnSpc>
              <a:defRPr/>
            </a:pPr>
            <a:r>
              <a:rPr lang="it-IT" sz="2000" i="1" smtClean="0">
                <a:latin typeface="Cambria" pitchFamily="18" charset="0"/>
                <a:ea typeface="MS Mincho" pitchFamily="49" charset="-128"/>
              </a:rPr>
              <a:t>Valore del prodotto per il cliente </a:t>
            </a:r>
          </a:p>
          <a:p>
            <a:pPr marL="0" indent="0" algn="just" eaLnBrk="1" hangingPunct="1">
              <a:lnSpc>
                <a:spcPct val="70000"/>
              </a:lnSpc>
              <a:defRPr/>
            </a:pPr>
            <a:r>
              <a:rPr lang="it-IT" sz="2000" b="1" i="1" smtClean="0">
                <a:latin typeface="Cambria" pitchFamily="18" charset="0"/>
                <a:ea typeface="MS Mincho" pitchFamily="49" charset="-128"/>
              </a:rPr>
              <a:t>Concorrenza</a:t>
            </a:r>
          </a:p>
          <a:p>
            <a:pPr marL="0" indent="0" algn="just" eaLnBrk="1" hangingPunct="1">
              <a:lnSpc>
                <a:spcPct val="70000"/>
              </a:lnSpc>
              <a:defRPr/>
            </a:pPr>
            <a:endParaRPr lang="it-IT" sz="2000" smtClean="0">
              <a:latin typeface="Cambria" pitchFamily="18" charset="0"/>
              <a:ea typeface="MS Mincho" pitchFamily="49" charset="-128"/>
            </a:endParaRPr>
          </a:p>
          <a:p>
            <a:pPr marL="0" indent="0" algn="just" eaLnBrk="1" hangingPunct="1">
              <a:lnSpc>
                <a:spcPct val="70000"/>
              </a:lnSpc>
              <a:buFontTx/>
              <a:buNone/>
              <a:defRPr/>
            </a:pPr>
            <a:r>
              <a:rPr lang="it-IT" sz="2000" smtClean="0">
                <a:latin typeface="Cambria" pitchFamily="18" charset="0"/>
                <a:ea typeface="MS Mincho" pitchFamily="49" charset="-128"/>
              </a:rPr>
              <a:t>I prezzi dei concorrenti fungono da riferimento, esplicito o implicito, per la determinazione del prezzo del prodotto </a:t>
            </a:r>
          </a:p>
          <a:p>
            <a:pPr marL="0" indent="0" algn="just" eaLnBrk="1" hangingPunct="1">
              <a:lnSpc>
                <a:spcPct val="70000"/>
              </a:lnSpc>
              <a:buFontTx/>
              <a:buNone/>
              <a:defRPr/>
            </a:pPr>
            <a:endParaRPr lang="it-IT" sz="2000" b="1" smtClean="0">
              <a:latin typeface="Cambria" pitchFamily="18" charset="0"/>
              <a:ea typeface="MS Mincho" pitchFamily="49" charset="-128"/>
            </a:endParaRPr>
          </a:p>
          <a:p>
            <a:pPr marL="0" indent="0" algn="just" eaLnBrk="1" hangingPunct="1">
              <a:lnSpc>
                <a:spcPct val="70000"/>
              </a:lnSpc>
              <a:buFontTx/>
              <a:buNone/>
              <a:defRPr/>
            </a:pPr>
            <a:r>
              <a:rPr lang="it-IT" sz="2000" b="1" smtClean="0">
                <a:latin typeface="Cambria" pitchFamily="18" charset="0"/>
                <a:ea typeface="MS Mincho" pitchFamily="49" charset="-128"/>
              </a:rPr>
              <a:t>I costi dei concorrenti </a:t>
            </a:r>
          </a:p>
          <a:p>
            <a:pPr marL="0" indent="0" algn="just" eaLnBrk="1" hangingPunct="1">
              <a:lnSpc>
                <a:spcPct val="70000"/>
              </a:lnSpc>
              <a:buFontTx/>
              <a:buNone/>
              <a:defRPr/>
            </a:pPr>
            <a:r>
              <a:rPr lang="it-IT" sz="2000" smtClean="0">
                <a:latin typeface="Cambria" pitchFamily="18" charset="0"/>
                <a:ea typeface="MS Mincho" pitchFamily="49" charset="-128"/>
              </a:rPr>
              <a:t>Per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azienda è necessario conoscere le stime delle </a:t>
            </a:r>
            <a:r>
              <a:rPr lang="it-IT" sz="2000" b="1" i="1" smtClean="0">
                <a:latin typeface="Cambria" pitchFamily="18" charset="0"/>
                <a:ea typeface="MS Mincho" pitchFamily="49" charset="-128"/>
              </a:rPr>
              <a:t>posizioni di costo relative dei concorrenti </a:t>
            </a:r>
          </a:p>
          <a:p>
            <a:pPr marL="0" indent="0" algn="just" eaLnBrk="1" hangingPunct="1">
              <a:lnSpc>
                <a:spcPct val="70000"/>
              </a:lnSpc>
              <a:buFontTx/>
              <a:buNone/>
              <a:defRPr/>
            </a:pPr>
            <a:endParaRPr lang="it-IT" sz="2000" smtClean="0">
              <a:latin typeface="Cambria" pitchFamily="18" charset="0"/>
              <a:ea typeface="MS Mincho" pitchFamily="49" charset="-128"/>
            </a:endParaRPr>
          </a:p>
          <a:p>
            <a:pPr marL="0" indent="0" algn="just" eaLnBrk="1" hangingPunct="1">
              <a:lnSpc>
                <a:spcPct val="70000"/>
              </a:lnSpc>
              <a:buFontTx/>
              <a:buNone/>
              <a:defRPr/>
            </a:pPr>
            <a:r>
              <a:rPr lang="it-IT" sz="2000" smtClean="0">
                <a:latin typeface="Cambria" pitchFamily="18" charset="0"/>
                <a:ea typeface="MS Mincho" pitchFamily="49" charset="-128"/>
              </a:rPr>
              <a:t>Una buona comprensione della struttura dei costi del mercato aiuta in due modi:</a:t>
            </a:r>
          </a:p>
          <a:p>
            <a:pPr marL="0" indent="0" algn="just" eaLnBrk="1" hangingPunct="1">
              <a:lnSpc>
                <a:spcPct val="70000"/>
              </a:lnSpc>
              <a:defRPr/>
            </a:pPr>
            <a:r>
              <a:rPr lang="it-IT" sz="2000" smtClean="0">
                <a:latin typeface="Cambria" pitchFamily="18" charset="0"/>
                <a:ea typeface="MS Mincho" pitchFamily="49" charset="-128"/>
              </a:rPr>
              <a:t>Consente di avere un</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idea della </a:t>
            </a:r>
            <a:r>
              <a:rPr lang="it-IT" sz="2000" i="1" smtClean="0">
                <a:latin typeface="Cambria" pitchFamily="18" charset="0"/>
                <a:ea typeface="MS Mincho" pitchFamily="49" charset="-128"/>
              </a:rPr>
              <a:t>soglia minima </a:t>
            </a:r>
            <a:r>
              <a:rPr lang="it-IT" sz="2000" smtClean="0">
                <a:latin typeface="Cambria" pitchFamily="18" charset="0"/>
                <a:ea typeface="MS Mincho" pitchFamily="49" charset="-128"/>
              </a:rPr>
              <a:t>dei prezzi dei concorrenti; informazione estremamente utile nel caso di una battaglia dei prezzi </a:t>
            </a:r>
          </a:p>
          <a:p>
            <a:pPr marL="0" indent="0" algn="just" eaLnBrk="1" hangingPunct="1">
              <a:lnSpc>
                <a:spcPct val="70000"/>
              </a:lnSpc>
              <a:defRPr/>
            </a:pPr>
            <a:r>
              <a:rPr lang="it-IT" sz="2000" smtClean="0">
                <a:latin typeface="Cambria" pitchFamily="18" charset="0"/>
                <a:ea typeface="MS Mincho" pitchFamily="49" charset="-128"/>
              </a:rPr>
              <a:t>Consente di avere un</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idea dei </a:t>
            </a:r>
            <a:r>
              <a:rPr lang="it-IT" sz="2000" i="1" smtClean="0">
                <a:latin typeface="Cambria" pitchFamily="18" charset="0"/>
                <a:ea typeface="MS Mincho" pitchFamily="49" charset="-128"/>
              </a:rPr>
              <a:t>margini della categoria </a:t>
            </a:r>
            <a:r>
              <a:rPr lang="it-IT" sz="2000" smtClean="0">
                <a:latin typeface="Cambria" pitchFamily="18" charset="0"/>
                <a:ea typeface="MS Mincho" pitchFamily="49" charset="-128"/>
              </a:rPr>
              <a:t>o del settore</a:t>
            </a:r>
          </a:p>
          <a:p>
            <a:pPr marL="0" indent="0" algn="just" eaLnBrk="1" hangingPunct="1">
              <a:lnSpc>
                <a:spcPct val="70000"/>
              </a:lnSpc>
              <a:buFontTx/>
              <a:buNone/>
              <a:defRPr/>
            </a:pPr>
            <a:endParaRPr lang="it-IT" sz="1700" smtClean="0">
              <a:latin typeface="Cambria" pitchFamily="18" charset="0"/>
              <a:ea typeface="MS Mincho" pitchFamily="49" charset="-128"/>
            </a:endParaRPr>
          </a:p>
          <a:p>
            <a:pPr marL="0" indent="0" algn="just" eaLnBrk="1" hangingPunct="1">
              <a:lnSpc>
                <a:spcPct val="70000"/>
              </a:lnSpc>
              <a:buFontTx/>
              <a:buNone/>
              <a:defRPr/>
            </a:pPr>
            <a:endParaRPr lang="it-IT" sz="1700" b="1" smtClean="0">
              <a:latin typeface="Cambria" pitchFamily="18" charset="0"/>
              <a:ea typeface="MS Mincho" pitchFamily="49" charset="-128"/>
            </a:endParaRPr>
          </a:p>
          <a:p>
            <a:pPr marL="0" indent="0" algn="just" eaLnBrk="1" hangingPunct="1">
              <a:lnSpc>
                <a:spcPct val="70000"/>
              </a:lnSpc>
              <a:buFontTx/>
              <a:buNone/>
              <a:defRPr/>
            </a:pPr>
            <a:endParaRPr lang="it-IT" sz="1700" b="1" smtClean="0">
              <a:latin typeface="Cambria" pitchFamily="18" charset="0"/>
              <a:ea typeface="MS Mincho" pitchFamily="49" charset="-128"/>
            </a:endParaRPr>
          </a:p>
          <a:p>
            <a:pPr marL="0" indent="0" algn="just" eaLnBrk="1" hangingPunct="1">
              <a:lnSpc>
                <a:spcPct val="70000"/>
              </a:lnSpc>
              <a:buFontTx/>
              <a:buNone/>
              <a:defRPr/>
            </a:pPr>
            <a:endParaRPr lang="it-IT" sz="1700" b="1" smtClean="0">
              <a:latin typeface="Cambria" pitchFamily="18" charset="0"/>
              <a:ea typeface="MS Mincho" pitchFamily="49" charset="-128"/>
            </a:endParaRP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436D37F-6A07-4A13-A80F-5B110CDCF5E4}" type="slidenum">
              <a:rPr lang="en-GB" sz="1400" smtClean="0"/>
              <a:pPr eaLnBrk="1" hangingPunct="1">
                <a:defRPr/>
              </a:pPr>
              <a:t>11</a:t>
            </a:fld>
            <a:endParaRPr lang="en-GB" sz="1400" smtClean="0"/>
          </a:p>
        </p:txBody>
      </p:sp>
      <p:sp>
        <p:nvSpPr>
          <p:cNvPr id="16390"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LA DETERMINAZIONE DEL PREZZO</a:t>
            </a:r>
            <a:endParaRPr lang="it-IT" sz="3200" dirty="0"/>
          </a:p>
        </p:txBody>
      </p:sp>
      <p:sp>
        <p:nvSpPr>
          <p:cNvPr id="3" name="Segnaposto contenuto 2"/>
          <p:cNvSpPr>
            <a:spLocks noGrp="1"/>
          </p:cNvSpPr>
          <p:nvPr>
            <p:ph idx="1"/>
          </p:nvPr>
        </p:nvSpPr>
        <p:spPr>
          <a:xfrm>
            <a:off x="1547813" y="1052513"/>
            <a:ext cx="7272337" cy="5464175"/>
          </a:xfrm>
          <a:extLst>
            <a:ext uri="{FAA26D3D-D897-4be2-8F04-BA451C77F1D7}"/>
          </a:extLst>
        </p:spPr>
        <p:txBody>
          <a:bodyPr>
            <a:normAutofit/>
          </a:bodyPr>
          <a:lstStyle/>
          <a:p>
            <a:pPr marL="0" indent="0" algn="just" eaLnBrk="1" hangingPunct="1">
              <a:lnSpc>
                <a:spcPct val="70000"/>
              </a:lnSpc>
              <a:buFontTx/>
              <a:buNone/>
              <a:defRPr/>
            </a:pPr>
            <a:r>
              <a:rPr lang="it-IT" sz="2000" b="1" smtClean="0">
                <a:latin typeface="Cambria" pitchFamily="18" charset="0"/>
                <a:ea typeface="MS Mincho" pitchFamily="49" charset="-128"/>
              </a:rPr>
              <a:t>I PREZZI E LA CONCORRENZA</a:t>
            </a:r>
          </a:p>
          <a:p>
            <a:pPr marL="0" indent="0" algn="just" eaLnBrk="1" hangingPunct="1">
              <a:lnSpc>
                <a:spcPct val="70000"/>
              </a:lnSpc>
              <a:buFontTx/>
              <a:buNone/>
              <a:defRPr/>
            </a:pPr>
            <a:endParaRPr lang="it-IT" sz="2000" b="1" smtClean="0">
              <a:latin typeface="Cambria" pitchFamily="18" charset="0"/>
              <a:ea typeface="MS Mincho" pitchFamily="49" charset="-128"/>
            </a:endParaRPr>
          </a:p>
          <a:p>
            <a:pPr marL="0" indent="0" algn="just" eaLnBrk="1" hangingPunct="1">
              <a:lnSpc>
                <a:spcPct val="70000"/>
              </a:lnSpc>
              <a:buFontTx/>
              <a:buNone/>
              <a:defRPr/>
            </a:pPr>
            <a:r>
              <a:rPr lang="it-IT" sz="2000" b="1" smtClean="0">
                <a:latin typeface="Cambria" pitchFamily="18" charset="0"/>
                <a:ea typeface="MS Mincho" pitchFamily="49" charset="-128"/>
              </a:rPr>
              <a:t>I costi dei concorrenti </a:t>
            </a:r>
          </a:p>
          <a:p>
            <a:pPr marL="0" indent="0" algn="just" eaLnBrk="1" hangingPunct="1">
              <a:lnSpc>
                <a:spcPct val="70000"/>
              </a:lnSpc>
              <a:buFontTx/>
              <a:buNone/>
              <a:defRPr/>
            </a:pPr>
            <a:r>
              <a:rPr lang="it-IT" sz="1700" smtClean="0">
                <a:latin typeface="Cambria" pitchFamily="18" charset="0"/>
                <a:ea typeface="MS Mincho" pitchFamily="49" charset="-128"/>
              </a:rPr>
              <a:t>Per elaborare una stima dei costi esistono diversi metodi :</a:t>
            </a:r>
          </a:p>
          <a:p>
            <a:pPr marL="0" indent="0" algn="just" eaLnBrk="1" hangingPunct="1">
              <a:lnSpc>
                <a:spcPct val="70000"/>
              </a:lnSpc>
              <a:defRPr/>
            </a:pPr>
            <a:r>
              <a:rPr lang="it-IT" sz="1700" i="1" smtClean="0">
                <a:latin typeface="Cambria" pitchFamily="18" charset="0"/>
                <a:ea typeface="MS Mincho" pitchFamily="49" charset="-128"/>
              </a:rPr>
              <a:t>Studio dei prodotti dei concorrenti che prevede un</a:t>
            </a:r>
            <a:r>
              <a:rPr lang="it-IT" altLang="it-IT" sz="1700" i="1" smtClean="0">
                <a:latin typeface="Cambria" pitchFamily="18" charset="0"/>
                <a:ea typeface="MS Mincho" pitchFamily="49" charset="-128"/>
              </a:rPr>
              <a:t>’</a:t>
            </a:r>
            <a:r>
              <a:rPr lang="it-IT" sz="1700" i="1" smtClean="0">
                <a:latin typeface="Cambria" pitchFamily="18" charset="0"/>
                <a:ea typeface="MS Mincho" pitchFamily="49" charset="-128"/>
              </a:rPr>
              <a:t>analisi della struttura dei costi dell</a:t>
            </a:r>
            <a:r>
              <a:rPr lang="it-IT" altLang="it-IT" sz="1700" i="1" smtClean="0">
                <a:latin typeface="Cambria" pitchFamily="18" charset="0"/>
                <a:ea typeface="MS Mincho" pitchFamily="49" charset="-128"/>
              </a:rPr>
              <a:t>’</a:t>
            </a:r>
            <a:r>
              <a:rPr lang="it-IT" sz="1700" i="1" smtClean="0">
                <a:latin typeface="Cambria" pitchFamily="18" charset="0"/>
                <a:ea typeface="MS Mincho" pitchFamily="49" charset="-128"/>
              </a:rPr>
              <a:t>impresa </a:t>
            </a:r>
          </a:p>
          <a:p>
            <a:pPr marL="0" indent="0" algn="just" eaLnBrk="1" hangingPunct="1">
              <a:lnSpc>
                <a:spcPct val="70000"/>
              </a:lnSpc>
              <a:defRPr/>
            </a:pPr>
            <a:r>
              <a:rPr lang="it-IT" sz="1700" i="1" smtClean="0">
                <a:latin typeface="Cambria" pitchFamily="18" charset="0"/>
                <a:ea typeface="MS Mincho" pitchFamily="49" charset="-128"/>
              </a:rPr>
              <a:t>Stima dei costi o almeno dei margini attraverso l</a:t>
            </a:r>
            <a:r>
              <a:rPr lang="it-IT" altLang="it-IT" sz="1700" i="1" smtClean="0">
                <a:latin typeface="Cambria" pitchFamily="18" charset="0"/>
                <a:ea typeface="MS Mincho" pitchFamily="49" charset="-128"/>
              </a:rPr>
              <a:t>’</a:t>
            </a:r>
            <a:r>
              <a:rPr lang="it-IT" sz="1700" i="1" smtClean="0">
                <a:latin typeface="Cambria" pitchFamily="18" charset="0"/>
                <a:ea typeface="MS Mincho" pitchFamily="49" charset="-128"/>
              </a:rPr>
              <a:t>utilizzo dei dati disponibili pubblicamente sulla concorrente</a:t>
            </a:r>
          </a:p>
          <a:p>
            <a:pPr marL="0" indent="0" algn="just" eaLnBrk="1" hangingPunct="1">
              <a:lnSpc>
                <a:spcPct val="70000"/>
              </a:lnSpc>
              <a:defRPr/>
            </a:pPr>
            <a:endParaRPr lang="it-IT" sz="1700" smtClean="0">
              <a:latin typeface="Cambria" pitchFamily="18" charset="0"/>
              <a:ea typeface="MS Mincho" pitchFamily="49" charset="-128"/>
            </a:endParaRPr>
          </a:p>
          <a:p>
            <a:pPr marL="0" indent="0" algn="just" eaLnBrk="1" hangingPunct="1">
              <a:lnSpc>
                <a:spcPct val="70000"/>
              </a:lnSpc>
              <a:buFontTx/>
              <a:buNone/>
              <a:defRPr/>
            </a:pPr>
            <a:r>
              <a:rPr lang="it-IT" sz="1700" smtClean="0">
                <a:latin typeface="Cambria" pitchFamily="18" charset="0"/>
                <a:ea typeface="MS Mincho" pitchFamily="49" charset="-128"/>
              </a:rPr>
              <a:t>Una </a:t>
            </a:r>
            <a:r>
              <a:rPr lang="it-IT" sz="1700" i="1" smtClean="0">
                <a:latin typeface="Cambria" pitchFamily="18" charset="0"/>
                <a:ea typeface="MS Mincho" pitchFamily="49" charset="-128"/>
              </a:rPr>
              <a:t>stima dei costi attuali </a:t>
            </a:r>
            <a:r>
              <a:rPr lang="it-IT" sz="1700" smtClean="0">
                <a:latin typeface="Cambria" pitchFamily="18" charset="0"/>
                <a:ea typeface="MS Mincho" pitchFamily="49" charset="-128"/>
              </a:rPr>
              <a:t>e la previsione dei costi futuri possono essere ricavate mediante la </a:t>
            </a:r>
            <a:r>
              <a:rPr lang="it-IT" sz="1700" b="1" smtClean="0">
                <a:latin typeface="Cambria" pitchFamily="18" charset="0"/>
                <a:ea typeface="MS Mincho" pitchFamily="49" charset="-128"/>
              </a:rPr>
              <a:t>curva di esperienza</a:t>
            </a:r>
            <a:r>
              <a:rPr lang="it-IT" sz="1700" smtClean="0">
                <a:latin typeface="Cambria" pitchFamily="18" charset="0"/>
                <a:ea typeface="MS Mincho" pitchFamily="49" charset="-128"/>
              </a:rPr>
              <a:t>, in particolare nella casa di beni tangibili </a:t>
            </a:r>
          </a:p>
          <a:p>
            <a:pPr marL="0" indent="0" algn="just" eaLnBrk="1" hangingPunct="1">
              <a:lnSpc>
                <a:spcPct val="70000"/>
              </a:lnSpc>
              <a:buFontTx/>
              <a:buNone/>
              <a:defRPr/>
            </a:pPr>
            <a:endParaRPr lang="it-IT" sz="1700" smtClean="0">
              <a:latin typeface="Cambria" pitchFamily="18" charset="0"/>
              <a:ea typeface="MS Mincho" pitchFamily="49" charset="-128"/>
            </a:endParaRPr>
          </a:p>
          <a:p>
            <a:pPr marL="0" indent="0" algn="just" eaLnBrk="1" hangingPunct="1">
              <a:lnSpc>
                <a:spcPct val="70000"/>
              </a:lnSpc>
              <a:buFontTx/>
              <a:buNone/>
              <a:defRPr/>
            </a:pPr>
            <a:r>
              <a:rPr lang="it-IT" sz="1700" smtClean="0">
                <a:latin typeface="Cambria" pitchFamily="18" charset="0"/>
                <a:ea typeface="MS Mincho" pitchFamily="49" charset="-128"/>
              </a:rPr>
              <a:t>Il fenomeno della curva di esperienza può essere applicato ai prodotti per i quali la </a:t>
            </a:r>
            <a:r>
              <a:rPr lang="it-IT" sz="1700" i="1" smtClean="0">
                <a:latin typeface="Cambria" pitchFamily="18" charset="0"/>
                <a:ea typeface="MS Mincho" pitchFamily="49" charset="-128"/>
              </a:rPr>
              <a:t>produzione ripetitiva </a:t>
            </a:r>
            <a:r>
              <a:rPr lang="it-IT" sz="1700" smtClean="0">
                <a:latin typeface="Cambria" pitchFamily="18" charset="0"/>
                <a:ea typeface="MS Mincho" pitchFamily="49" charset="-128"/>
              </a:rPr>
              <a:t>di quantità sempre maggiori e gli investimenti in nuove attrezzature di produzione riducono sistematicamente i costi unitari nel tempo </a:t>
            </a:r>
          </a:p>
          <a:p>
            <a:pPr marL="0" indent="0" algn="just" eaLnBrk="1" hangingPunct="1">
              <a:lnSpc>
                <a:spcPct val="70000"/>
              </a:lnSpc>
              <a:buFontTx/>
              <a:buNone/>
              <a:defRPr/>
            </a:pPr>
            <a:endParaRPr lang="it-IT" sz="1700" smtClean="0">
              <a:latin typeface="Cambria" pitchFamily="18" charset="0"/>
              <a:ea typeface="MS Mincho" pitchFamily="49" charset="-128"/>
            </a:endParaRPr>
          </a:p>
          <a:p>
            <a:pPr marL="0" indent="0" algn="just" eaLnBrk="1" hangingPunct="1">
              <a:lnSpc>
                <a:spcPct val="70000"/>
              </a:lnSpc>
              <a:buFontTx/>
              <a:buNone/>
              <a:defRPr/>
            </a:pPr>
            <a:r>
              <a:rPr lang="it-IT" sz="1700" smtClean="0">
                <a:latin typeface="Cambria" pitchFamily="18" charset="0"/>
                <a:ea typeface="MS Mincho" pitchFamily="49" charset="-128"/>
              </a:rPr>
              <a:t>Il rapporto convenzionale che si presuppone per lo sviluppo di una curva di esperienza prevede che i costi unitari siano una funzione inversa dell</a:t>
            </a:r>
            <a:r>
              <a:rPr lang="it-IT" altLang="it-IT" sz="1700" smtClean="0">
                <a:latin typeface="Cambria" pitchFamily="18" charset="0"/>
                <a:ea typeface="MS Mincho" pitchFamily="49" charset="-128"/>
              </a:rPr>
              <a:t>’</a:t>
            </a:r>
            <a:r>
              <a:rPr lang="it-IT" sz="1700" smtClean="0">
                <a:latin typeface="Cambria" pitchFamily="18" charset="0"/>
                <a:ea typeface="MS Mincho" pitchFamily="49" charset="-128"/>
              </a:rPr>
              <a:t>esperienza accumulata o volume della produzione </a:t>
            </a:r>
          </a:p>
          <a:p>
            <a:pPr marL="0" indent="0" algn="just" eaLnBrk="1" hangingPunct="1">
              <a:lnSpc>
                <a:spcPct val="70000"/>
              </a:lnSpc>
              <a:buFontTx/>
              <a:buNone/>
              <a:defRPr/>
            </a:pPr>
            <a:endParaRPr lang="it-IT" sz="1700" smtClean="0">
              <a:latin typeface="Cambria" pitchFamily="18" charset="0"/>
              <a:ea typeface="MS Mincho" pitchFamily="49" charset="-128"/>
            </a:endParaRPr>
          </a:p>
          <a:p>
            <a:pPr marL="0" indent="0" algn="just" eaLnBrk="1" hangingPunct="1">
              <a:lnSpc>
                <a:spcPct val="70000"/>
              </a:lnSpc>
              <a:buFontTx/>
              <a:buNone/>
              <a:defRPr/>
            </a:pPr>
            <a:r>
              <a:rPr lang="it-IT" sz="1700" smtClean="0">
                <a:latin typeface="Cambria" pitchFamily="18" charset="0"/>
                <a:ea typeface="MS Mincho" pitchFamily="49" charset="-128"/>
              </a:rPr>
              <a:t>I costi di fornitura dei servizi sono più difficili da calcolare perché devono essere ricavati da un</a:t>
            </a:r>
            <a:r>
              <a:rPr lang="it-IT" altLang="it-IT" sz="1700" smtClean="0">
                <a:latin typeface="Cambria" pitchFamily="18" charset="0"/>
                <a:ea typeface="MS Mincho" pitchFamily="49" charset="-128"/>
              </a:rPr>
              <a:t>’</a:t>
            </a:r>
            <a:r>
              <a:rPr lang="it-IT" sz="1700" smtClean="0">
                <a:latin typeface="Cambria" pitchFamily="18" charset="0"/>
                <a:ea typeface="MS Mincho" pitchFamily="49" charset="-128"/>
              </a:rPr>
              <a:t>analisi del numero di dipendenti, dei tassi di efficienza e altre misure</a:t>
            </a:r>
          </a:p>
          <a:p>
            <a:pPr marL="0" indent="0" algn="just" eaLnBrk="1" hangingPunct="1">
              <a:lnSpc>
                <a:spcPct val="70000"/>
              </a:lnSpc>
              <a:buFontTx/>
              <a:buNone/>
              <a:defRPr/>
            </a:pPr>
            <a:endParaRPr lang="it-IT" sz="1700" b="1" smtClean="0">
              <a:latin typeface="Cambria" pitchFamily="18" charset="0"/>
              <a:ea typeface="MS Mincho" pitchFamily="49" charset="-128"/>
            </a:endParaRPr>
          </a:p>
          <a:p>
            <a:pPr marL="0" indent="0" algn="just" eaLnBrk="1" hangingPunct="1">
              <a:lnSpc>
                <a:spcPct val="70000"/>
              </a:lnSpc>
              <a:buFontTx/>
              <a:buNone/>
              <a:defRPr/>
            </a:pPr>
            <a:endParaRPr lang="it-IT" sz="1700" b="1" smtClean="0">
              <a:latin typeface="Cambria" pitchFamily="18" charset="0"/>
              <a:ea typeface="MS Mincho" pitchFamily="49" charset="-128"/>
            </a:endParaRPr>
          </a:p>
          <a:p>
            <a:pPr marL="0" indent="0" algn="just" eaLnBrk="1" hangingPunct="1">
              <a:lnSpc>
                <a:spcPct val="70000"/>
              </a:lnSpc>
              <a:buFontTx/>
              <a:buNone/>
              <a:defRPr/>
            </a:pPr>
            <a:endParaRPr lang="it-IT" sz="1700" b="1" smtClean="0">
              <a:latin typeface="Cambria" pitchFamily="18" charset="0"/>
              <a:ea typeface="MS Mincho" pitchFamily="49" charset="-128"/>
            </a:endParaRP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621769D1-EAD1-466A-9DD1-EE38E7DCEBC3}" type="slidenum">
              <a:rPr lang="en-GB" sz="1400" smtClean="0"/>
              <a:pPr eaLnBrk="1" hangingPunct="1">
                <a:defRPr/>
              </a:pPr>
              <a:t>12</a:t>
            </a:fld>
            <a:endParaRPr lang="en-GB" sz="1400" smtClean="0"/>
          </a:p>
        </p:txBody>
      </p:sp>
      <p:sp>
        <p:nvSpPr>
          <p:cNvPr id="17414"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LA DETERMINAZIONE DEL PREZZO</a:t>
            </a:r>
            <a:endParaRPr lang="it-IT" sz="3200" dirty="0"/>
          </a:p>
        </p:txBody>
      </p:sp>
      <p:sp>
        <p:nvSpPr>
          <p:cNvPr id="3" name="Segnaposto contenuto 2"/>
          <p:cNvSpPr>
            <a:spLocks noGrp="1"/>
          </p:cNvSpPr>
          <p:nvPr>
            <p:ph idx="1"/>
          </p:nvPr>
        </p:nvSpPr>
        <p:spPr>
          <a:xfrm>
            <a:off x="1547813" y="1052513"/>
            <a:ext cx="7272337" cy="5464175"/>
          </a:xfrm>
          <a:extLst>
            <a:ext uri="{FAA26D3D-D897-4be2-8F04-BA451C77F1D7}"/>
          </a:extLst>
        </p:spPr>
        <p:txBody>
          <a:bodyPr>
            <a:normAutofit/>
          </a:bodyPr>
          <a:lstStyle/>
          <a:p>
            <a:pPr marL="0" indent="0" algn="just" eaLnBrk="1" hangingPunct="1">
              <a:lnSpc>
                <a:spcPct val="80000"/>
              </a:lnSpc>
              <a:buFontTx/>
              <a:buNone/>
              <a:defRPr/>
            </a:pPr>
            <a:r>
              <a:rPr lang="it-IT" sz="2300" b="1" smtClean="0">
                <a:latin typeface="Cambria" pitchFamily="18" charset="0"/>
                <a:ea typeface="MS Mincho" pitchFamily="49" charset="-128"/>
              </a:rPr>
              <a:t>IL RUOLO DEI COSTI</a:t>
            </a:r>
          </a:p>
          <a:p>
            <a:pPr marL="0" indent="0" algn="just" eaLnBrk="1" hangingPunct="1">
              <a:lnSpc>
                <a:spcPct val="80000"/>
              </a:lnSpc>
              <a:buFontTx/>
              <a:buNone/>
              <a:defRPr/>
            </a:pPr>
            <a:endParaRPr lang="it-IT" sz="2300" b="1" smtClean="0">
              <a:latin typeface="Cambria" pitchFamily="18" charset="0"/>
              <a:ea typeface="MS Mincho" pitchFamily="49" charset="-128"/>
            </a:endParaRPr>
          </a:p>
          <a:p>
            <a:pPr marL="0" indent="0" algn="just" eaLnBrk="1" hangingPunct="1">
              <a:lnSpc>
                <a:spcPct val="80000"/>
              </a:lnSpc>
              <a:buFontTx/>
              <a:buNone/>
              <a:defRPr/>
            </a:pPr>
            <a:r>
              <a:rPr lang="it-IT" sz="2000" smtClean="0">
                <a:latin typeface="Cambria" pitchFamily="18" charset="0"/>
                <a:ea typeface="MS Mincho" pitchFamily="49" charset="-128"/>
              </a:rPr>
              <a:t>Le decisioni relative ai prezzi dovrebbero essere pressoché </a:t>
            </a:r>
            <a:r>
              <a:rPr lang="it-IT" sz="2000" i="1" smtClean="0">
                <a:latin typeface="Cambria" pitchFamily="18" charset="0"/>
                <a:ea typeface="MS Mincho" pitchFamily="49" charset="-128"/>
              </a:rPr>
              <a:t>indipendenti dai costi</a:t>
            </a:r>
            <a:r>
              <a:rPr lang="it-IT" sz="2000" smtClean="0">
                <a:latin typeface="Cambria" pitchFamily="18" charset="0"/>
                <a:ea typeface="MS Mincho" pitchFamily="49" charset="-128"/>
              </a:rPr>
              <a:t>, che dovrebbero costituire solo la soglia minima di prezzo</a:t>
            </a:r>
          </a:p>
          <a:p>
            <a:pPr marL="0" indent="0" algn="just" eaLnBrk="1" hangingPunct="1">
              <a:lnSpc>
                <a:spcPct val="80000"/>
              </a:lnSpc>
              <a:buFontTx/>
              <a:buNone/>
              <a:defRPr/>
            </a:pPr>
            <a:endParaRPr lang="it-IT" sz="2000" smtClean="0">
              <a:latin typeface="Cambria" pitchFamily="18" charset="0"/>
              <a:ea typeface="MS Mincho" pitchFamily="49" charset="-128"/>
            </a:endParaRPr>
          </a:p>
          <a:p>
            <a:pPr marL="0" indent="0" algn="just" eaLnBrk="1" hangingPunct="1">
              <a:lnSpc>
                <a:spcPct val="80000"/>
              </a:lnSpc>
              <a:buFontTx/>
              <a:buNone/>
              <a:defRPr/>
            </a:pPr>
            <a:r>
              <a:rPr lang="it-IT" sz="2000" smtClean="0">
                <a:latin typeface="Cambria" pitchFamily="18" charset="0"/>
                <a:ea typeface="MS Mincho" pitchFamily="49" charset="-128"/>
              </a:rPr>
              <a:t>In un</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impresa che </a:t>
            </a:r>
            <a:r>
              <a:rPr lang="it-IT" sz="2000" i="1" smtClean="0">
                <a:latin typeface="Cambria" pitchFamily="18" charset="0"/>
                <a:ea typeface="MS Mincho" pitchFamily="49" charset="-128"/>
              </a:rPr>
              <a:t>non presenta un orientamento al mercato</a:t>
            </a:r>
            <a:r>
              <a:rPr lang="it-IT" sz="2000" smtClean="0">
                <a:latin typeface="Cambria" pitchFamily="18" charset="0"/>
                <a:ea typeface="MS Mincho" pitchFamily="49" charset="-128"/>
              </a:rPr>
              <a:t>, il prezzo deriva dai costi totali più un ricavo prefissato dall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impresa stessa. Questo approccio ignora del tutto il cliente e il prezzo finale può collocarsi al di sopra o al di di sotto dell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importo che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acquirente è disposto a spendere e il prodotto</a:t>
            </a:r>
          </a:p>
          <a:p>
            <a:pPr marL="0" indent="0" algn="just" eaLnBrk="1" hangingPunct="1">
              <a:lnSpc>
                <a:spcPct val="80000"/>
              </a:lnSpc>
              <a:buFontTx/>
              <a:buNone/>
              <a:defRPr/>
            </a:pPr>
            <a:endParaRPr lang="it-IT" sz="2000" b="1" smtClean="0">
              <a:latin typeface="Cambria" pitchFamily="18" charset="0"/>
              <a:ea typeface="MS Mincho" pitchFamily="49" charset="-128"/>
            </a:endParaRPr>
          </a:p>
          <a:p>
            <a:pPr marL="0" indent="0" algn="just" eaLnBrk="1" hangingPunct="1">
              <a:lnSpc>
                <a:spcPct val="80000"/>
              </a:lnSpc>
              <a:buFontTx/>
              <a:buNone/>
              <a:defRPr/>
            </a:pPr>
            <a:r>
              <a:rPr lang="it-IT" sz="2000" smtClean="0">
                <a:latin typeface="Cambria" pitchFamily="18" charset="0"/>
                <a:ea typeface="MS Mincho" pitchFamily="49" charset="-128"/>
              </a:rPr>
              <a:t>Fissare i prezzi in base ai costi comporta anche altri problemi. Esistono infatti altri quattro tipi di costi: </a:t>
            </a:r>
          </a:p>
          <a:p>
            <a:pPr marL="0" indent="0" algn="just" eaLnBrk="1" hangingPunct="1">
              <a:lnSpc>
                <a:spcPct val="80000"/>
              </a:lnSpc>
              <a:defRPr/>
            </a:pPr>
            <a:r>
              <a:rPr lang="it-IT" sz="2000" b="1" i="1" smtClean="0">
                <a:latin typeface="Cambria" pitchFamily="18" charset="0"/>
                <a:ea typeface="MS Mincho" pitchFamily="49" charset="-128"/>
              </a:rPr>
              <a:t>Costi di sviluppo </a:t>
            </a:r>
          </a:p>
          <a:p>
            <a:pPr marL="0" indent="0" algn="just" eaLnBrk="1" hangingPunct="1">
              <a:lnSpc>
                <a:spcPct val="80000"/>
              </a:lnSpc>
              <a:defRPr/>
            </a:pPr>
            <a:r>
              <a:rPr lang="it-IT" sz="2000" b="1" i="1" smtClean="0">
                <a:latin typeface="Cambria" pitchFamily="18" charset="0"/>
                <a:ea typeface="MS Mincho" pitchFamily="49" charset="-128"/>
              </a:rPr>
              <a:t>Costi generici</a:t>
            </a:r>
          </a:p>
          <a:p>
            <a:pPr marL="0" indent="0" algn="just" eaLnBrk="1" hangingPunct="1">
              <a:lnSpc>
                <a:spcPct val="80000"/>
              </a:lnSpc>
              <a:defRPr/>
            </a:pPr>
            <a:r>
              <a:rPr lang="it-IT" sz="2000" b="1" i="1" smtClean="0">
                <a:latin typeface="Cambria" pitchFamily="18" charset="0"/>
                <a:ea typeface="MS Mincho" pitchFamily="49" charset="-128"/>
              </a:rPr>
              <a:t>Costi fissi </a:t>
            </a:r>
          </a:p>
          <a:p>
            <a:pPr marL="0" indent="0" algn="just" eaLnBrk="1" hangingPunct="1">
              <a:lnSpc>
                <a:spcPct val="80000"/>
              </a:lnSpc>
              <a:defRPr/>
            </a:pPr>
            <a:r>
              <a:rPr lang="it-IT" sz="2000" b="1" i="1" smtClean="0">
                <a:latin typeface="Cambria" pitchFamily="18" charset="0"/>
                <a:ea typeface="MS Mincho" pitchFamily="49" charset="-128"/>
              </a:rPr>
              <a:t>Costi variabili</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355C23C-0D2A-481A-9378-C94EE8202CC2}" type="slidenum">
              <a:rPr lang="en-GB" sz="1400" smtClean="0"/>
              <a:pPr eaLnBrk="1" hangingPunct="1">
                <a:defRPr/>
              </a:pPr>
              <a:t>13</a:t>
            </a:fld>
            <a:endParaRPr lang="en-GB" sz="1400" smtClean="0"/>
          </a:p>
        </p:txBody>
      </p:sp>
      <p:sp>
        <p:nvSpPr>
          <p:cNvPr id="18438"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LA DETERMINAZIONE DEL PREZZO</a:t>
            </a:r>
            <a:endParaRPr lang="it-IT" sz="3200" dirty="0"/>
          </a:p>
        </p:txBody>
      </p:sp>
      <p:sp>
        <p:nvSpPr>
          <p:cNvPr id="3" name="Segnaposto contenuto 2"/>
          <p:cNvSpPr>
            <a:spLocks noGrp="1"/>
          </p:cNvSpPr>
          <p:nvPr>
            <p:ph idx="1"/>
          </p:nvPr>
        </p:nvSpPr>
        <p:spPr>
          <a:xfrm>
            <a:off x="1547813" y="1052513"/>
            <a:ext cx="7272337" cy="5464175"/>
          </a:xfrm>
          <a:extLst>
            <a:ext uri="{FAA26D3D-D897-4be2-8F04-BA451C77F1D7}"/>
          </a:extLst>
        </p:spPr>
        <p:txBody>
          <a:bodyPr>
            <a:noAutofit/>
          </a:bodyPr>
          <a:lstStyle/>
          <a:p>
            <a:pPr marL="0" indent="0" algn="just" eaLnBrk="1" hangingPunct="1">
              <a:lnSpc>
                <a:spcPct val="90000"/>
              </a:lnSpc>
              <a:buFontTx/>
              <a:buNone/>
              <a:defRPr/>
            </a:pPr>
            <a:r>
              <a:rPr lang="it-IT" sz="1600" b="1" smtClean="0">
                <a:latin typeface="Cambria" pitchFamily="18" charset="0"/>
                <a:ea typeface="MS Mincho" pitchFamily="49" charset="-128"/>
              </a:rPr>
              <a:t>COME SFRUTTARE IL GAP STRATEGICO</a:t>
            </a:r>
          </a:p>
          <a:p>
            <a:pPr marL="0" indent="0" algn="just" eaLnBrk="1" hangingPunct="1">
              <a:lnSpc>
                <a:spcPct val="90000"/>
              </a:lnSpc>
              <a:buFontTx/>
              <a:buNone/>
              <a:defRPr/>
            </a:pPr>
            <a:endParaRPr lang="it-IT" sz="1600" b="1" smtClean="0">
              <a:latin typeface="Cambria" pitchFamily="18" charset="0"/>
              <a:ea typeface="MS Mincho" pitchFamily="49" charset="-128"/>
            </a:endParaRPr>
          </a:p>
          <a:p>
            <a:pPr marL="0" indent="0" algn="just" eaLnBrk="1" hangingPunct="1">
              <a:lnSpc>
                <a:spcPct val="90000"/>
              </a:lnSpc>
              <a:buFontTx/>
              <a:buNone/>
              <a:defRPr/>
            </a:pPr>
            <a:r>
              <a:rPr lang="it-IT" sz="1400" b="1" smtClean="0">
                <a:latin typeface="Cambria" pitchFamily="18" charset="0"/>
                <a:ea typeface="MS Mincho" pitchFamily="49" charset="-128"/>
              </a:rPr>
              <a:t>La determinazione del prezzo </a:t>
            </a:r>
            <a:r>
              <a:rPr lang="it-IT" sz="1400" smtClean="0">
                <a:latin typeface="Cambria" pitchFamily="18" charset="0"/>
                <a:ea typeface="MS Mincho" pitchFamily="49" charset="-128"/>
              </a:rPr>
              <a:t>si risolve nella </a:t>
            </a:r>
            <a:r>
              <a:rPr lang="it-IT" sz="1400" i="1" smtClean="0">
                <a:latin typeface="Cambria" pitchFamily="18" charset="0"/>
                <a:ea typeface="MS Mincho" pitchFamily="49" charset="-128"/>
              </a:rPr>
              <a:t>scelta del valore che si intende ottenere per l</a:t>
            </a:r>
            <a:r>
              <a:rPr lang="it-IT" altLang="it-IT" sz="1400" i="1" smtClean="0">
                <a:latin typeface="Cambria" pitchFamily="18" charset="0"/>
                <a:ea typeface="MS Mincho" pitchFamily="49" charset="-128"/>
              </a:rPr>
              <a:t>’</a:t>
            </a:r>
            <a:r>
              <a:rPr lang="it-IT" sz="1400" i="1" smtClean="0">
                <a:latin typeface="Cambria" pitchFamily="18" charset="0"/>
                <a:ea typeface="MS Mincho" pitchFamily="49" charset="-128"/>
              </a:rPr>
              <a:t>impresa e quello che si vuole offrire alle cliente </a:t>
            </a:r>
          </a:p>
          <a:p>
            <a:pPr marL="0" indent="0" algn="just" eaLnBrk="1" hangingPunct="1">
              <a:lnSpc>
                <a:spcPct val="90000"/>
              </a:lnSpc>
              <a:buFontTx/>
              <a:buNone/>
              <a:defRPr/>
            </a:pPr>
            <a:endParaRPr lang="it-IT" sz="1400" b="1" smtClean="0">
              <a:latin typeface="Cambria" pitchFamily="18" charset="0"/>
              <a:ea typeface="MS Mincho" pitchFamily="49" charset="-128"/>
            </a:endParaRPr>
          </a:p>
          <a:p>
            <a:pPr marL="0" indent="0" algn="just" eaLnBrk="1" hangingPunct="1">
              <a:lnSpc>
                <a:spcPct val="90000"/>
              </a:lnSpc>
              <a:buFontTx/>
              <a:buNone/>
              <a:defRPr/>
            </a:pPr>
            <a:r>
              <a:rPr lang="it-IT" sz="1400" smtClean="0">
                <a:latin typeface="Cambria" pitchFamily="18" charset="0"/>
                <a:ea typeface="MS Mincho" pitchFamily="49" charset="-128"/>
              </a:rPr>
              <a:t>I fattori che influenzano questa decisione sono:</a:t>
            </a:r>
          </a:p>
          <a:p>
            <a:pPr marL="0" indent="0" algn="just" eaLnBrk="1" hangingPunct="1">
              <a:lnSpc>
                <a:spcPct val="90000"/>
              </a:lnSpc>
              <a:defRPr/>
            </a:pPr>
            <a:r>
              <a:rPr lang="it-IT" sz="1400" b="1" smtClean="0">
                <a:latin typeface="Cambria" pitchFamily="18" charset="0"/>
                <a:ea typeface="MS Mincho" pitchFamily="49" charset="-128"/>
              </a:rPr>
              <a:t>Stadio del ciclo di vita del prodotto </a:t>
            </a:r>
          </a:p>
          <a:p>
            <a:pPr marL="0" indent="0" algn="just" eaLnBrk="1" hangingPunct="1">
              <a:lnSpc>
                <a:spcPct val="90000"/>
              </a:lnSpc>
              <a:defRPr/>
            </a:pPr>
            <a:r>
              <a:rPr lang="it-IT" sz="1400" b="1" smtClean="0">
                <a:latin typeface="Cambria" pitchFamily="18" charset="0"/>
                <a:ea typeface="MS Mincho" pitchFamily="49" charset="-128"/>
              </a:rPr>
              <a:t>Obiettivi di prezzo </a:t>
            </a:r>
          </a:p>
          <a:p>
            <a:pPr lvl="2" algn="just" eaLnBrk="1" hangingPunct="1">
              <a:lnSpc>
                <a:spcPct val="90000"/>
              </a:lnSpc>
              <a:defRPr/>
            </a:pPr>
            <a:r>
              <a:rPr lang="it-IT" sz="1200" i="1" smtClean="0">
                <a:latin typeface="Cambria" pitchFamily="18" charset="0"/>
                <a:ea typeface="MS Mincho" pitchFamily="49" charset="-128"/>
              </a:rPr>
              <a:t>Penetrazione</a:t>
            </a:r>
          </a:p>
          <a:p>
            <a:pPr lvl="2" algn="just" eaLnBrk="1" hangingPunct="1">
              <a:lnSpc>
                <a:spcPct val="90000"/>
              </a:lnSpc>
              <a:defRPr/>
            </a:pPr>
            <a:r>
              <a:rPr lang="it-IT" sz="1200" i="1" smtClean="0">
                <a:latin typeface="Cambria" pitchFamily="18" charset="0"/>
                <a:ea typeface="MS Mincho" pitchFamily="49" charset="-128"/>
              </a:rPr>
              <a:t>Scrematura del mercato</a:t>
            </a:r>
          </a:p>
          <a:p>
            <a:pPr lvl="2" algn="just" eaLnBrk="1" hangingPunct="1">
              <a:lnSpc>
                <a:spcPct val="90000"/>
              </a:lnSpc>
              <a:defRPr/>
            </a:pPr>
            <a:r>
              <a:rPr lang="it-IT" sz="1200" i="1" smtClean="0">
                <a:latin typeface="Cambria" pitchFamily="18" charset="0"/>
                <a:ea typeface="MS Mincho" pitchFamily="49" charset="-128"/>
              </a:rPr>
              <a:t>Redditività dell</a:t>
            </a:r>
            <a:r>
              <a:rPr lang="it-IT" altLang="it-IT" sz="1200" i="1" smtClean="0">
                <a:latin typeface="Cambria" pitchFamily="18" charset="0"/>
                <a:ea typeface="MS Mincho" pitchFamily="49" charset="-128"/>
              </a:rPr>
              <a:t>’</a:t>
            </a:r>
            <a:r>
              <a:rPr lang="it-IT" sz="1200" i="1" smtClean="0">
                <a:latin typeface="Cambria" pitchFamily="18" charset="0"/>
                <a:ea typeface="MS Mincho" pitchFamily="49" charset="-128"/>
              </a:rPr>
              <a:t>investimento</a:t>
            </a:r>
          </a:p>
          <a:p>
            <a:pPr lvl="2" algn="just" eaLnBrk="1" hangingPunct="1">
              <a:lnSpc>
                <a:spcPct val="90000"/>
              </a:lnSpc>
              <a:defRPr/>
            </a:pPr>
            <a:r>
              <a:rPr lang="it-IT" sz="1200" i="1" smtClean="0">
                <a:latin typeface="Cambria" pitchFamily="18" charset="0"/>
                <a:ea typeface="MS Mincho" pitchFamily="49" charset="-128"/>
              </a:rPr>
              <a:t>Stabilità</a:t>
            </a:r>
          </a:p>
          <a:p>
            <a:pPr lvl="2" algn="just" eaLnBrk="1" hangingPunct="1">
              <a:lnSpc>
                <a:spcPct val="90000"/>
              </a:lnSpc>
              <a:defRPr/>
            </a:pPr>
            <a:r>
              <a:rPr lang="it-IT" sz="1200" i="1" smtClean="0">
                <a:latin typeface="Cambria" pitchFamily="18" charset="0"/>
                <a:ea typeface="MS Mincho" pitchFamily="49" charset="-128"/>
              </a:rPr>
              <a:t>Prezzi concorrenti </a:t>
            </a:r>
          </a:p>
          <a:p>
            <a:pPr marL="0" indent="0" algn="just" eaLnBrk="1" hangingPunct="1">
              <a:lnSpc>
                <a:spcPct val="90000"/>
              </a:lnSpc>
              <a:defRPr/>
            </a:pPr>
            <a:r>
              <a:rPr lang="it-IT" sz="1400" b="1" smtClean="0">
                <a:latin typeface="Cambria" pitchFamily="18" charset="0"/>
                <a:ea typeface="MS Mincho" pitchFamily="49" charset="-128"/>
              </a:rPr>
              <a:t>Condizioni del settore</a:t>
            </a:r>
          </a:p>
          <a:p>
            <a:pPr lvl="2" algn="just" eaLnBrk="1" hangingPunct="1">
              <a:lnSpc>
                <a:spcPct val="90000"/>
              </a:lnSpc>
              <a:defRPr/>
            </a:pPr>
            <a:r>
              <a:rPr lang="it-IT" sz="1200" i="1" smtClean="0">
                <a:latin typeface="Cambria" pitchFamily="18" charset="0"/>
                <a:ea typeface="MS Mincho" pitchFamily="49" charset="-128"/>
              </a:rPr>
              <a:t>Minaccia di nuovi concorrenti </a:t>
            </a:r>
          </a:p>
          <a:p>
            <a:pPr lvl="2" algn="just" eaLnBrk="1" hangingPunct="1">
              <a:lnSpc>
                <a:spcPct val="90000"/>
              </a:lnSpc>
              <a:defRPr/>
            </a:pPr>
            <a:r>
              <a:rPr lang="it-IT" sz="1200" i="1" smtClean="0">
                <a:latin typeface="Cambria" pitchFamily="18" charset="0"/>
                <a:ea typeface="MS Mincho" pitchFamily="49" charset="-128"/>
              </a:rPr>
              <a:t>Potere dell</a:t>
            </a:r>
            <a:r>
              <a:rPr lang="it-IT" altLang="it-IT" sz="1200" i="1" smtClean="0">
                <a:latin typeface="Cambria" pitchFamily="18" charset="0"/>
                <a:ea typeface="MS Mincho" pitchFamily="49" charset="-128"/>
              </a:rPr>
              <a:t>’</a:t>
            </a:r>
            <a:r>
              <a:rPr lang="it-IT" sz="1200" i="1" smtClean="0">
                <a:latin typeface="Cambria" pitchFamily="18" charset="0"/>
                <a:ea typeface="MS Mincho" pitchFamily="49" charset="-128"/>
              </a:rPr>
              <a:t>acquirente/ fornitore </a:t>
            </a:r>
          </a:p>
          <a:p>
            <a:pPr lvl="2" algn="just" eaLnBrk="1" hangingPunct="1">
              <a:lnSpc>
                <a:spcPct val="90000"/>
              </a:lnSpc>
              <a:defRPr/>
            </a:pPr>
            <a:r>
              <a:rPr lang="it-IT" sz="1200" i="1" smtClean="0">
                <a:latin typeface="Cambria" pitchFamily="18" charset="0"/>
                <a:ea typeface="MS Mincho" pitchFamily="49" charset="-128"/>
              </a:rPr>
              <a:t>Rivalità </a:t>
            </a:r>
          </a:p>
          <a:p>
            <a:pPr lvl="2" algn="just" eaLnBrk="1" hangingPunct="1">
              <a:lnSpc>
                <a:spcPct val="90000"/>
              </a:lnSpc>
              <a:defRPr/>
            </a:pPr>
            <a:r>
              <a:rPr lang="it-IT" sz="1200" i="1" smtClean="0">
                <a:latin typeface="Cambria" pitchFamily="18" charset="0"/>
                <a:ea typeface="MS Mincho" pitchFamily="49" charset="-128"/>
              </a:rPr>
              <a:t>Prodotti sostitutivi </a:t>
            </a:r>
          </a:p>
          <a:p>
            <a:pPr lvl="2" algn="just" eaLnBrk="1" hangingPunct="1">
              <a:lnSpc>
                <a:spcPct val="90000"/>
              </a:lnSpc>
              <a:defRPr/>
            </a:pPr>
            <a:r>
              <a:rPr lang="it-IT" sz="1200" i="1" smtClean="0">
                <a:latin typeface="Cambria" pitchFamily="18" charset="0"/>
                <a:ea typeface="MS Mincho" pitchFamily="49" charset="-128"/>
              </a:rPr>
              <a:t>Capacità produttiva </a:t>
            </a:r>
          </a:p>
          <a:p>
            <a:pPr marL="0" indent="0" algn="just" eaLnBrk="1" hangingPunct="1">
              <a:lnSpc>
                <a:spcPct val="90000"/>
              </a:lnSpc>
              <a:defRPr/>
            </a:pPr>
            <a:r>
              <a:rPr lang="it-IT" sz="1400" b="1" smtClean="0">
                <a:latin typeface="Cambria" pitchFamily="18" charset="0"/>
                <a:ea typeface="MS Mincho" pitchFamily="49" charset="-128"/>
              </a:rPr>
              <a:t>Aspetti psicologici </a:t>
            </a:r>
          </a:p>
          <a:p>
            <a:pPr lvl="2" algn="just" eaLnBrk="1" hangingPunct="1">
              <a:lnSpc>
                <a:spcPct val="90000"/>
              </a:lnSpc>
              <a:defRPr/>
            </a:pPr>
            <a:r>
              <a:rPr lang="it-IT" sz="1400" i="1" smtClean="0">
                <a:latin typeface="Cambria" pitchFamily="18" charset="0"/>
                <a:ea typeface="MS Mincho" pitchFamily="49" charset="-128"/>
              </a:rPr>
              <a:t>Prezzo di riferimento </a:t>
            </a:r>
          </a:p>
          <a:p>
            <a:pPr lvl="2" algn="just" eaLnBrk="1" hangingPunct="1">
              <a:lnSpc>
                <a:spcPct val="90000"/>
              </a:lnSpc>
              <a:defRPr/>
            </a:pPr>
            <a:r>
              <a:rPr lang="it-IT" sz="1400" i="1" smtClean="0">
                <a:latin typeface="Cambria" pitchFamily="18" charset="0"/>
                <a:ea typeface="MS Mincho" pitchFamily="49" charset="-128"/>
              </a:rPr>
              <a:t>Rapporto prezzo/ qualità percepita </a:t>
            </a:r>
          </a:p>
          <a:p>
            <a:pPr lvl="2" algn="just" eaLnBrk="1" hangingPunct="1">
              <a:lnSpc>
                <a:spcPct val="90000"/>
              </a:lnSpc>
              <a:defRPr/>
            </a:pPr>
            <a:r>
              <a:rPr lang="it-IT" sz="1400" i="1" smtClean="0">
                <a:latin typeface="Cambria" pitchFamily="18" charset="0"/>
                <a:ea typeface="MS Mincho" pitchFamily="49" charset="-128"/>
              </a:rPr>
              <a:t>Soglie psicologiche </a:t>
            </a:r>
          </a:p>
          <a:p>
            <a:pPr marL="0" indent="0" algn="just" eaLnBrk="1" hangingPunct="1">
              <a:lnSpc>
                <a:spcPct val="90000"/>
              </a:lnSpc>
              <a:defRPr/>
            </a:pPr>
            <a:r>
              <a:rPr lang="it-IT" sz="1400" b="1" smtClean="0">
                <a:latin typeface="Cambria" pitchFamily="18" charset="0"/>
                <a:ea typeface="MS Mincho" pitchFamily="49" charset="-128"/>
              </a:rPr>
              <a:t>Il soggetto che decide l</a:t>
            </a:r>
            <a:r>
              <a:rPr lang="it-IT" altLang="it-IT" sz="1400" b="1" smtClean="0">
                <a:latin typeface="Cambria" pitchFamily="18" charset="0"/>
                <a:ea typeface="MS Mincho" pitchFamily="49" charset="-128"/>
              </a:rPr>
              <a:t>’</a:t>
            </a:r>
            <a:r>
              <a:rPr lang="it-IT" sz="1400" b="1" smtClean="0">
                <a:latin typeface="Cambria" pitchFamily="18" charset="0"/>
                <a:ea typeface="MS Mincho" pitchFamily="49" charset="-128"/>
              </a:rPr>
              <a:t>acquisto</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86424BB3-1186-4F12-BE7E-1572DD7DCF4E}" type="slidenum">
              <a:rPr lang="en-GB" sz="1400" smtClean="0"/>
              <a:pPr eaLnBrk="1" hangingPunct="1">
                <a:defRPr/>
              </a:pPr>
              <a:t>14</a:t>
            </a:fld>
            <a:endParaRPr lang="en-GB" sz="1400" smtClean="0"/>
          </a:p>
        </p:txBody>
      </p:sp>
      <p:sp>
        <p:nvSpPr>
          <p:cNvPr id="19462"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LA DETERMINAZIONE DEL PREZZO</a:t>
            </a:r>
            <a:endParaRPr lang="it-IT" sz="3200" dirty="0"/>
          </a:p>
        </p:txBody>
      </p:sp>
      <p:sp>
        <p:nvSpPr>
          <p:cNvPr id="3" name="Segnaposto contenuto 2"/>
          <p:cNvSpPr>
            <a:spLocks noGrp="1"/>
          </p:cNvSpPr>
          <p:nvPr>
            <p:ph idx="1"/>
          </p:nvPr>
        </p:nvSpPr>
        <p:spPr>
          <a:xfrm>
            <a:off x="1547813" y="1052513"/>
            <a:ext cx="7272337" cy="5464175"/>
          </a:xfrm>
          <a:extLst>
            <a:ext uri="{FAA26D3D-D897-4be2-8F04-BA451C77F1D7}"/>
          </a:extLst>
        </p:spPr>
        <p:txBody>
          <a:bodyPr>
            <a:noAutofit/>
          </a:bodyPr>
          <a:lstStyle/>
          <a:p>
            <a:pPr marL="0" indent="0" algn="just" eaLnBrk="1" hangingPunct="1">
              <a:lnSpc>
                <a:spcPct val="90000"/>
              </a:lnSpc>
              <a:buFontTx/>
              <a:buNone/>
              <a:defRPr/>
            </a:pPr>
            <a:r>
              <a:rPr lang="it-IT" b="1" smtClean="0">
                <a:latin typeface="Cambria" pitchFamily="18" charset="0"/>
                <a:ea typeface="MS Mincho" pitchFamily="49" charset="-128"/>
              </a:rPr>
              <a:t>COME SFRUTTARE IL GAP STRATEGICO</a:t>
            </a:r>
          </a:p>
          <a:p>
            <a:pPr marL="0" indent="0" algn="just" eaLnBrk="1" hangingPunct="1">
              <a:lnSpc>
                <a:spcPct val="90000"/>
              </a:lnSpc>
              <a:buFontTx/>
              <a:buNone/>
              <a:defRPr/>
            </a:pPr>
            <a:endParaRPr lang="it-IT" sz="2000" b="1" smtClean="0">
              <a:latin typeface="Cambria" pitchFamily="18" charset="0"/>
              <a:ea typeface="MS Mincho" pitchFamily="49" charset="-128"/>
            </a:endParaRPr>
          </a:p>
          <a:p>
            <a:pPr marL="0" indent="0" algn="just" eaLnBrk="1" hangingPunct="1">
              <a:lnSpc>
                <a:spcPct val="90000"/>
              </a:lnSpc>
              <a:buFontTx/>
              <a:buNone/>
              <a:defRPr/>
            </a:pPr>
            <a:r>
              <a:rPr lang="it-IT" sz="1800" b="1" smtClean="0">
                <a:latin typeface="Cambria" pitchFamily="18" charset="0"/>
                <a:ea typeface="MS Mincho" pitchFamily="49" charset="-128"/>
              </a:rPr>
              <a:t>Obiettivi di prezzo </a:t>
            </a:r>
          </a:p>
          <a:p>
            <a:pPr marL="0" indent="0" algn="just" eaLnBrk="1" hangingPunct="1">
              <a:lnSpc>
                <a:spcPct val="90000"/>
              </a:lnSpc>
              <a:buFontTx/>
              <a:buNone/>
              <a:defRPr/>
            </a:pPr>
            <a:r>
              <a:rPr lang="it-IT" sz="1800" b="1" i="1" smtClean="0">
                <a:latin typeface="Cambria" pitchFamily="18" charset="0"/>
                <a:ea typeface="MS Mincho" pitchFamily="49" charset="-128"/>
              </a:rPr>
              <a:t>La penetrazione del mercato</a:t>
            </a:r>
          </a:p>
          <a:p>
            <a:pPr marL="0" indent="0" algn="just" eaLnBrk="1" hangingPunct="1">
              <a:lnSpc>
                <a:spcPct val="90000"/>
              </a:lnSpc>
              <a:buFontTx/>
              <a:buNone/>
              <a:defRPr/>
            </a:pPr>
            <a:r>
              <a:rPr lang="it-IT" sz="1800" i="1" smtClean="0">
                <a:latin typeface="Cambria" pitchFamily="18" charset="0"/>
                <a:ea typeface="MS Mincho" pitchFamily="49" charset="-128"/>
              </a:rPr>
              <a:t>La penetrazione del mercato o massimizzazione della quota di mercato consiste nell</a:t>
            </a:r>
            <a:r>
              <a:rPr lang="it-IT" altLang="it-IT" sz="1800" i="1" smtClean="0">
                <a:latin typeface="Cambria" pitchFamily="18" charset="0"/>
                <a:ea typeface="MS Mincho" pitchFamily="49" charset="-128"/>
              </a:rPr>
              <a:t>’</a:t>
            </a:r>
            <a:r>
              <a:rPr lang="it-IT" sz="1800" i="1" smtClean="0">
                <a:latin typeface="Cambria" pitchFamily="18" charset="0"/>
                <a:ea typeface="MS Mincho" pitchFamily="49" charset="-128"/>
              </a:rPr>
              <a:t>offrire buona parte del valore al cliente mantenendo soltanto un piccolo margine per l</a:t>
            </a:r>
            <a:r>
              <a:rPr lang="it-IT" altLang="it-IT" sz="1800" i="1" smtClean="0">
                <a:latin typeface="Cambria" pitchFamily="18" charset="0"/>
                <a:ea typeface="MS Mincho" pitchFamily="49" charset="-128"/>
              </a:rPr>
              <a:t>’</a:t>
            </a:r>
            <a:r>
              <a:rPr lang="it-IT" sz="1800" i="1" smtClean="0">
                <a:latin typeface="Cambria" pitchFamily="18" charset="0"/>
                <a:ea typeface="MS Mincho" pitchFamily="49" charset="-128"/>
              </a:rPr>
              <a:t>impresa </a:t>
            </a:r>
          </a:p>
          <a:p>
            <a:pPr marL="0" indent="0" algn="just" eaLnBrk="1" hangingPunct="1">
              <a:lnSpc>
                <a:spcPct val="90000"/>
              </a:lnSpc>
              <a:buFontTx/>
              <a:buNone/>
              <a:defRPr/>
            </a:pPr>
            <a:endParaRPr lang="it-IT" sz="1800" b="1" smtClean="0">
              <a:latin typeface="Cambria" pitchFamily="18" charset="0"/>
              <a:ea typeface="MS Mincho" pitchFamily="49" charset="-128"/>
            </a:endParaRPr>
          </a:p>
          <a:p>
            <a:pPr marL="0" indent="0" algn="just" eaLnBrk="1" hangingPunct="1">
              <a:lnSpc>
                <a:spcPct val="90000"/>
              </a:lnSpc>
              <a:buFontTx/>
              <a:buNone/>
              <a:defRPr/>
            </a:pPr>
            <a:r>
              <a:rPr lang="it-IT" sz="1800" b="1" i="1" smtClean="0">
                <a:latin typeface="Cambria" pitchFamily="18" charset="0"/>
                <a:ea typeface="MS Mincho" pitchFamily="49" charset="-128"/>
              </a:rPr>
              <a:t>La scrematura del mercato </a:t>
            </a:r>
          </a:p>
          <a:p>
            <a:pPr marL="0" indent="0" algn="just" eaLnBrk="1" hangingPunct="1">
              <a:lnSpc>
                <a:spcPct val="90000"/>
              </a:lnSpc>
              <a:buFontTx/>
              <a:buNone/>
              <a:defRPr/>
            </a:pPr>
            <a:r>
              <a:rPr lang="it-IT" sz="1800" i="1" smtClean="0">
                <a:latin typeface="Cambria" pitchFamily="18" charset="0"/>
                <a:ea typeface="MS Mincho" pitchFamily="49" charset="-128"/>
              </a:rPr>
              <a:t>La politica opposta alla penetrazione è la scrematura del mercato che attribuisce un valore maggiore all</a:t>
            </a:r>
            <a:r>
              <a:rPr lang="it-IT" altLang="it-IT" sz="1800" i="1" smtClean="0">
                <a:latin typeface="Cambria" pitchFamily="18" charset="0"/>
                <a:ea typeface="MS Mincho" pitchFamily="49" charset="-128"/>
              </a:rPr>
              <a:t>’</a:t>
            </a:r>
            <a:r>
              <a:rPr lang="it-IT" sz="1800" i="1" smtClean="0">
                <a:latin typeface="Cambria" pitchFamily="18" charset="0"/>
                <a:ea typeface="MS Mincho" pitchFamily="49" charset="-128"/>
              </a:rPr>
              <a:t>impresa piuttosto che al cliente </a:t>
            </a:r>
          </a:p>
          <a:p>
            <a:pPr marL="0" indent="0" algn="just" eaLnBrk="1" hangingPunct="1">
              <a:lnSpc>
                <a:spcPct val="90000"/>
              </a:lnSpc>
              <a:buFontTx/>
              <a:buNone/>
              <a:defRPr/>
            </a:pPr>
            <a:endParaRPr lang="it-IT" sz="1800" i="1" smtClean="0">
              <a:latin typeface="Cambria" pitchFamily="18" charset="0"/>
              <a:ea typeface="MS Mincho" pitchFamily="49" charset="-128"/>
            </a:endParaRPr>
          </a:p>
          <a:p>
            <a:pPr marL="0" indent="0" algn="just" eaLnBrk="1" hangingPunct="1">
              <a:lnSpc>
                <a:spcPct val="90000"/>
              </a:lnSpc>
              <a:buFontTx/>
              <a:buNone/>
              <a:defRPr/>
            </a:pPr>
            <a:r>
              <a:rPr lang="it-IT" sz="1800" b="1" i="1" smtClean="0">
                <a:latin typeface="Cambria" pitchFamily="18" charset="0"/>
                <a:ea typeface="MS Mincho" pitchFamily="49" charset="-128"/>
              </a:rPr>
              <a:t>Il metodo del profitto obiettivo </a:t>
            </a:r>
          </a:p>
          <a:p>
            <a:pPr marL="0" indent="0" algn="just" eaLnBrk="1" hangingPunct="1">
              <a:lnSpc>
                <a:spcPct val="90000"/>
              </a:lnSpc>
              <a:buFontTx/>
              <a:buNone/>
              <a:defRPr/>
            </a:pPr>
            <a:r>
              <a:rPr lang="it-IT" sz="1800" i="1" smtClean="0">
                <a:latin typeface="Cambria" pitchFamily="18" charset="0"/>
                <a:ea typeface="MS Mincho" pitchFamily="49" charset="-128"/>
              </a:rPr>
              <a:t>Il metodo del profitto obiettivo o metodo della redditività delle vendite implica una garanzia che il prezzo stabilito per il prodotto o servizio consenta di raggiungere indice di rendimento richiesto dall</a:t>
            </a:r>
            <a:r>
              <a:rPr lang="it-IT" altLang="it-IT" sz="1800" i="1" smtClean="0">
                <a:latin typeface="Cambria" pitchFamily="18" charset="0"/>
                <a:ea typeface="MS Mincho" pitchFamily="49" charset="-128"/>
              </a:rPr>
              <a:t>’</a:t>
            </a:r>
            <a:r>
              <a:rPr lang="it-IT" sz="1800" i="1" smtClean="0">
                <a:latin typeface="Cambria" pitchFamily="18" charset="0"/>
                <a:ea typeface="MS Mincho" pitchFamily="49" charset="-128"/>
              </a:rPr>
              <a:t>azienda. In questo caso, per la determinazione del prezzo non vengono considerati né il valore per il cliente me la concorrenza, ma il metodo si dimostra utile solo quando il prodotto gode di una posizione di monopolio o quasi</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EE404826-67E6-40BE-849D-BF1BC3F129D2}" type="slidenum">
              <a:rPr lang="en-GB" sz="1400" smtClean="0"/>
              <a:pPr eaLnBrk="1" hangingPunct="1">
                <a:defRPr/>
              </a:pPr>
              <a:t>15</a:t>
            </a:fld>
            <a:endParaRPr lang="en-GB" sz="1400" smtClean="0"/>
          </a:p>
        </p:txBody>
      </p:sp>
      <p:sp>
        <p:nvSpPr>
          <p:cNvPr id="20486"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LA DETERMINAZIONE DEL PREZZO</a:t>
            </a:r>
            <a:endParaRPr lang="it-IT" sz="3200" dirty="0"/>
          </a:p>
        </p:txBody>
      </p:sp>
      <p:sp>
        <p:nvSpPr>
          <p:cNvPr id="3" name="Segnaposto contenuto 2"/>
          <p:cNvSpPr>
            <a:spLocks noGrp="1"/>
          </p:cNvSpPr>
          <p:nvPr>
            <p:ph idx="1"/>
          </p:nvPr>
        </p:nvSpPr>
        <p:spPr>
          <a:xfrm>
            <a:off x="1547813" y="1052513"/>
            <a:ext cx="7272337" cy="5464175"/>
          </a:xfrm>
          <a:extLst>
            <a:ext uri="{FAA26D3D-D897-4be2-8F04-BA451C77F1D7}"/>
          </a:extLst>
        </p:spPr>
        <p:txBody>
          <a:bodyPr>
            <a:noAutofit/>
          </a:bodyPr>
          <a:lstStyle/>
          <a:p>
            <a:pPr marL="0" indent="0" algn="just" eaLnBrk="1" hangingPunct="1">
              <a:lnSpc>
                <a:spcPct val="90000"/>
              </a:lnSpc>
              <a:buFontTx/>
              <a:buNone/>
              <a:defRPr/>
            </a:pPr>
            <a:r>
              <a:rPr lang="it-IT" b="1" smtClean="0">
                <a:latin typeface="Cambria" pitchFamily="18" charset="0"/>
                <a:ea typeface="MS Mincho" pitchFamily="49" charset="-128"/>
              </a:rPr>
              <a:t>COME SFRUTTARE IL GAP STRATEGICO</a:t>
            </a:r>
          </a:p>
          <a:p>
            <a:pPr marL="0" indent="0" algn="just" eaLnBrk="1" hangingPunct="1">
              <a:lnSpc>
                <a:spcPct val="90000"/>
              </a:lnSpc>
              <a:buFontTx/>
              <a:buNone/>
              <a:defRPr/>
            </a:pPr>
            <a:endParaRPr lang="it-IT" sz="2000" b="1" smtClean="0">
              <a:latin typeface="Cambria" pitchFamily="18" charset="0"/>
              <a:ea typeface="MS Mincho" pitchFamily="49" charset="-128"/>
            </a:endParaRPr>
          </a:p>
          <a:p>
            <a:pPr marL="0" indent="0" algn="just" eaLnBrk="1" hangingPunct="1">
              <a:lnSpc>
                <a:spcPct val="90000"/>
              </a:lnSpc>
              <a:buFontTx/>
              <a:buNone/>
              <a:defRPr/>
            </a:pPr>
            <a:r>
              <a:rPr lang="it-IT" sz="1900" b="1" smtClean="0">
                <a:latin typeface="Cambria" pitchFamily="18" charset="0"/>
                <a:ea typeface="MS Mincho" pitchFamily="49" charset="-128"/>
              </a:rPr>
              <a:t>Obiettivi di prezzo </a:t>
            </a:r>
            <a:endParaRPr lang="it-IT" sz="1900" b="1" i="1" smtClean="0">
              <a:latin typeface="Cambria" pitchFamily="18" charset="0"/>
              <a:ea typeface="MS Mincho" pitchFamily="49" charset="-128"/>
            </a:endParaRPr>
          </a:p>
          <a:p>
            <a:pPr marL="0" indent="0" algn="just" eaLnBrk="1" hangingPunct="1">
              <a:lnSpc>
                <a:spcPct val="90000"/>
              </a:lnSpc>
              <a:buFontTx/>
              <a:buNone/>
              <a:defRPr/>
            </a:pPr>
            <a:r>
              <a:rPr lang="it-IT" sz="1900" b="1" i="1" smtClean="0">
                <a:latin typeface="Cambria" pitchFamily="18" charset="0"/>
                <a:ea typeface="MS Mincho" pitchFamily="49" charset="-128"/>
              </a:rPr>
              <a:t>La stabilità dei prezzi</a:t>
            </a:r>
          </a:p>
          <a:p>
            <a:pPr marL="0" indent="0" algn="just" eaLnBrk="1" hangingPunct="1">
              <a:lnSpc>
                <a:spcPct val="90000"/>
              </a:lnSpc>
              <a:buFontTx/>
              <a:buNone/>
              <a:defRPr/>
            </a:pPr>
            <a:r>
              <a:rPr lang="it-IT" sz="1900" i="1" smtClean="0">
                <a:latin typeface="Cambria" pitchFamily="18" charset="0"/>
                <a:ea typeface="MS Mincho" pitchFamily="49" charset="-128"/>
              </a:rPr>
              <a:t>Talvolta i clienti di beni industriali attribuiscono alla stabilità dei prezzi un</a:t>
            </a:r>
            <a:r>
              <a:rPr lang="it-IT" altLang="it-IT" sz="1900" i="1" smtClean="0">
                <a:latin typeface="Cambria" pitchFamily="18" charset="0"/>
                <a:ea typeface="MS Mincho" pitchFamily="49" charset="-128"/>
              </a:rPr>
              <a:t>’</a:t>
            </a:r>
            <a:r>
              <a:rPr lang="it-IT" sz="1900" i="1" smtClean="0">
                <a:latin typeface="Cambria" pitchFamily="18" charset="0"/>
                <a:ea typeface="MS Mincho" pitchFamily="49" charset="-128"/>
              </a:rPr>
              <a:t>importanza pari a quella dei livelli di prezzo effettivi. Quando i prezzi dei prodotti e servizi rappresentano una parte consistente dei costi dell</a:t>
            </a:r>
            <a:r>
              <a:rPr lang="it-IT" altLang="it-IT" sz="1900" i="1" smtClean="0">
                <a:latin typeface="Cambria" pitchFamily="18" charset="0"/>
                <a:ea typeface="MS Mincho" pitchFamily="49" charset="-128"/>
              </a:rPr>
              <a:t>’</a:t>
            </a:r>
            <a:r>
              <a:rPr lang="it-IT" sz="1900" i="1" smtClean="0">
                <a:latin typeface="Cambria" pitchFamily="18" charset="0"/>
                <a:ea typeface="MS Mincho" pitchFamily="49" charset="-128"/>
              </a:rPr>
              <a:t>acquirente, le instabilità dei prezzi rendono ancora più difficile lo sviluppo di previsioni di profitto e piani a lungo termine. Le imprese preferiscono quindi pagare tariffe medie più elevate piuttosto che essere soggette a oscillazioni costanti</a:t>
            </a:r>
          </a:p>
          <a:p>
            <a:pPr marL="0" indent="0" algn="just" eaLnBrk="1" hangingPunct="1">
              <a:lnSpc>
                <a:spcPct val="90000"/>
              </a:lnSpc>
              <a:buFontTx/>
              <a:buNone/>
              <a:defRPr/>
            </a:pPr>
            <a:endParaRPr lang="it-IT" sz="1900" i="1" smtClean="0">
              <a:latin typeface="Cambria" pitchFamily="18" charset="0"/>
              <a:ea typeface="MS Mincho" pitchFamily="49" charset="-128"/>
            </a:endParaRPr>
          </a:p>
          <a:p>
            <a:pPr marL="0" indent="0" algn="just" eaLnBrk="1" hangingPunct="1">
              <a:lnSpc>
                <a:spcPct val="90000"/>
              </a:lnSpc>
              <a:buFontTx/>
              <a:buNone/>
              <a:defRPr/>
            </a:pPr>
            <a:r>
              <a:rPr lang="it-IT" sz="1900" b="1" i="1" smtClean="0">
                <a:latin typeface="Cambria" pitchFamily="18" charset="0"/>
                <a:ea typeface="MS Mincho" pitchFamily="49" charset="-128"/>
              </a:rPr>
              <a:t>Il metodo dei prezzi concorrenti</a:t>
            </a:r>
          </a:p>
          <a:p>
            <a:pPr marL="0" indent="0" algn="just" eaLnBrk="1" hangingPunct="1">
              <a:lnSpc>
                <a:spcPct val="90000"/>
              </a:lnSpc>
              <a:buFontTx/>
              <a:buNone/>
              <a:defRPr/>
            </a:pPr>
            <a:r>
              <a:rPr lang="it-IT" sz="1900" i="1" smtClean="0">
                <a:latin typeface="Cambria" pitchFamily="18" charset="0"/>
                <a:ea typeface="MS Mincho" pitchFamily="49" charset="-128"/>
              </a:rPr>
              <a:t>In questa situazione l</a:t>
            </a:r>
            <a:r>
              <a:rPr lang="it-IT" altLang="it-IT" sz="1900" i="1" smtClean="0">
                <a:latin typeface="Cambria" pitchFamily="18" charset="0"/>
                <a:ea typeface="MS Mincho" pitchFamily="49" charset="-128"/>
              </a:rPr>
              <a:t>’</a:t>
            </a:r>
            <a:r>
              <a:rPr lang="it-IT" sz="1900" i="1" smtClean="0">
                <a:latin typeface="Cambria" pitchFamily="18" charset="0"/>
                <a:ea typeface="MS Mincho" pitchFamily="49" charset="-128"/>
              </a:rPr>
              <a:t>impresa cerca di stabilire un prezzo pari alla media di mercato o al prezzo di una determinata marca concorrente. Questa strategia viene applicata quando non si è riusciti a convincere i clienti che esistono differenze significative tra le varie marche concorrenti e il prodotto viene percepito come indifferenziato</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ACD4FC0D-991A-4F71-9E26-CA6C307701FB}" type="slidenum">
              <a:rPr lang="en-GB" sz="1400" smtClean="0"/>
              <a:pPr eaLnBrk="1" hangingPunct="1">
                <a:defRPr/>
              </a:pPr>
              <a:t>16</a:t>
            </a:fld>
            <a:endParaRPr lang="en-GB" sz="1400" smtClean="0"/>
          </a:p>
        </p:txBody>
      </p:sp>
      <p:sp>
        <p:nvSpPr>
          <p:cNvPr id="21510"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LA DETERMINAZIONE DEL PREZZO</a:t>
            </a:r>
            <a:endParaRPr lang="it-IT" sz="3200" dirty="0"/>
          </a:p>
        </p:txBody>
      </p:sp>
      <p:sp>
        <p:nvSpPr>
          <p:cNvPr id="3" name="Segnaposto contenuto 2"/>
          <p:cNvSpPr>
            <a:spLocks noGrp="1"/>
          </p:cNvSpPr>
          <p:nvPr>
            <p:ph idx="1"/>
          </p:nvPr>
        </p:nvSpPr>
        <p:spPr>
          <a:xfrm>
            <a:off x="1547813" y="1052513"/>
            <a:ext cx="7272337" cy="5464175"/>
          </a:xfrm>
          <a:extLst>
            <a:ext uri="{FAA26D3D-D897-4be2-8F04-BA451C77F1D7}"/>
          </a:extLst>
        </p:spPr>
        <p:txBody>
          <a:bodyPr>
            <a:noAutofit/>
          </a:bodyPr>
          <a:lstStyle/>
          <a:p>
            <a:pPr marL="0" indent="0" algn="just" eaLnBrk="1" hangingPunct="1">
              <a:lnSpc>
                <a:spcPct val="90000"/>
              </a:lnSpc>
              <a:buFontTx/>
              <a:buNone/>
              <a:defRPr/>
            </a:pPr>
            <a:r>
              <a:rPr lang="it-IT" b="1" smtClean="0">
                <a:latin typeface="Cambria" pitchFamily="18" charset="0"/>
                <a:ea typeface="MS Mincho" pitchFamily="49" charset="-128"/>
              </a:rPr>
              <a:t>COME SFRUTTARE IL GAP STRATEGICO</a:t>
            </a:r>
          </a:p>
          <a:p>
            <a:pPr marL="0" indent="0" algn="just" eaLnBrk="1" hangingPunct="1">
              <a:lnSpc>
                <a:spcPct val="90000"/>
              </a:lnSpc>
              <a:buFontTx/>
              <a:buNone/>
              <a:defRPr/>
            </a:pPr>
            <a:endParaRPr lang="it-IT" sz="2000" b="1" smtClean="0">
              <a:latin typeface="Cambria" pitchFamily="18" charset="0"/>
              <a:ea typeface="MS Mincho" pitchFamily="49" charset="-128"/>
            </a:endParaRPr>
          </a:p>
          <a:p>
            <a:pPr marL="0" indent="0" algn="just" eaLnBrk="1" hangingPunct="1">
              <a:lnSpc>
                <a:spcPct val="90000"/>
              </a:lnSpc>
              <a:buFontTx/>
              <a:buNone/>
              <a:defRPr/>
            </a:pPr>
            <a:r>
              <a:rPr lang="it-IT" sz="2000" b="1" smtClean="0">
                <a:latin typeface="Cambria" pitchFamily="18" charset="0"/>
                <a:ea typeface="MS Mincho" pitchFamily="49" charset="-128"/>
              </a:rPr>
              <a:t>Le implicazioni psicologiche del prezzo</a:t>
            </a:r>
          </a:p>
          <a:p>
            <a:pPr marL="0" indent="0" algn="just" eaLnBrk="1" hangingPunct="1">
              <a:lnSpc>
                <a:spcPct val="90000"/>
              </a:lnSpc>
              <a:buFontTx/>
              <a:buNone/>
              <a:defRPr/>
            </a:pPr>
            <a:r>
              <a:rPr lang="it-IT" sz="2000" smtClean="0">
                <a:latin typeface="Cambria" pitchFamily="18" charset="0"/>
                <a:ea typeface="MS Mincho" pitchFamily="49" charset="-128"/>
              </a:rPr>
              <a:t>I consumatori elaborano attentamente le informazioni relative al prezzo: osserva il prezzo e lo valutano, lo reputano equo, conveniente o indice della qualità del prodotto</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Il prezzo viene inoltre rapportato costantemente alle </a:t>
            </a:r>
            <a:r>
              <a:rPr lang="it-IT" sz="2000" i="1" smtClean="0">
                <a:latin typeface="Cambria" pitchFamily="18" charset="0"/>
                <a:ea typeface="MS Mincho" pitchFamily="49" charset="-128"/>
              </a:rPr>
              <a:t>precedenti esperienze di acquisto</a:t>
            </a:r>
            <a:r>
              <a:rPr lang="it-IT" sz="2000" smtClean="0">
                <a:latin typeface="Cambria" pitchFamily="18" charset="0"/>
                <a:ea typeface="MS Mincho" pitchFamily="49" charset="-128"/>
              </a:rPr>
              <a:t>, alle </a:t>
            </a:r>
            <a:r>
              <a:rPr lang="it-IT" sz="2000" i="1" smtClean="0">
                <a:latin typeface="Cambria" pitchFamily="18" charset="0"/>
                <a:ea typeface="MS Mincho" pitchFamily="49" charset="-128"/>
              </a:rPr>
              <a:t>comunicazioni formali o informali </a:t>
            </a:r>
            <a:r>
              <a:rPr lang="it-IT" sz="2000" smtClean="0">
                <a:latin typeface="Cambria" pitchFamily="18" charset="0"/>
                <a:ea typeface="MS Mincho" pitchFamily="49" charset="-128"/>
              </a:rPr>
              <a:t>relative al prodotto e ai </a:t>
            </a:r>
            <a:r>
              <a:rPr lang="it-IT" sz="2000" i="1" smtClean="0">
                <a:latin typeface="Cambria" pitchFamily="18" charset="0"/>
                <a:ea typeface="MS Mincho" pitchFamily="49" charset="-128"/>
              </a:rPr>
              <a:t>prezzi dei vari punti vendita </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Tutte queste valutazioni influiscono sulle decisioni di acquisto effettive</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Il prezzo è non soltanto fonte di ricavo ma anche </a:t>
            </a:r>
            <a:r>
              <a:rPr lang="it-IT" sz="2000" b="1" smtClean="0">
                <a:latin typeface="Cambria" pitchFamily="18" charset="0"/>
                <a:ea typeface="MS Mincho" pitchFamily="49" charset="-128"/>
              </a:rPr>
              <a:t>vincolo di comunicazione</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E062F43F-D0C0-4CB0-9D6B-F091A6FF27ED}" type="slidenum">
              <a:rPr lang="en-GB" sz="1400" smtClean="0"/>
              <a:pPr eaLnBrk="1" hangingPunct="1">
                <a:defRPr/>
              </a:pPr>
              <a:t>17</a:t>
            </a:fld>
            <a:endParaRPr lang="en-GB" sz="1400" smtClean="0"/>
          </a:p>
        </p:txBody>
      </p:sp>
      <p:sp>
        <p:nvSpPr>
          <p:cNvPr id="22534"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LA DETERMINAZIONE DEL PREZZO</a:t>
            </a:r>
            <a:endParaRPr lang="it-IT" sz="3200" dirty="0"/>
          </a:p>
        </p:txBody>
      </p:sp>
      <p:sp>
        <p:nvSpPr>
          <p:cNvPr id="3" name="Segnaposto contenuto 2"/>
          <p:cNvSpPr>
            <a:spLocks noGrp="1"/>
          </p:cNvSpPr>
          <p:nvPr>
            <p:ph idx="1"/>
          </p:nvPr>
        </p:nvSpPr>
        <p:spPr>
          <a:xfrm>
            <a:off x="1547813" y="1052513"/>
            <a:ext cx="7272337" cy="5464175"/>
          </a:xfrm>
          <a:extLst>
            <a:ext uri="{FAA26D3D-D897-4be2-8F04-BA451C77F1D7}"/>
          </a:extLst>
        </p:spPr>
        <p:txBody>
          <a:bodyPr>
            <a:noAutofit/>
          </a:bodyPr>
          <a:lstStyle/>
          <a:p>
            <a:pPr marL="0" indent="0" algn="just" eaLnBrk="1" hangingPunct="1">
              <a:lnSpc>
                <a:spcPct val="90000"/>
              </a:lnSpc>
              <a:buFontTx/>
              <a:buNone/>
              <a:defRPr/>
            </a:pPr>
            <a:r>
              <a:rPr lang="it-IT" b="1" dirty="0" smtClean="0">
                <a:latin typeface="Cambria" pitchFamily="18" charset="0"/>
                <a:ea typeface="MS Mincho" pitchFamily="49" charset="-128"/>
              </a:rPr>
              <a:t>COME SFRUTTARE IL GAP STRATEGICO</a:t>
            </a:r>
          </a:p>
          <a:p>
            <a:pPr marL="0" indent="0" algn="just" eaLnBrk="1" hangingPunct="1">
              <a:lnSpc>
                <a:spcPct val="90000"/>
              </a:lnSpc>
              <a:buFontTx/>
              <a:buNone/>
              <a:defRPr/>
            </a:pPr>
            <a:endParaRPr lang="it-IT" sz="2000" b="1" dirty="0" smtClean="0">
              <a:latin typeface="Cambria" pitchFamily="18" charset="0"/>
              <a:ea typeface="MS Mincho" pitchFamily="49" charset="-128"/>
            </a:endParaRPr>
          </a:p>
          <a:p>
            <a:pPr marL="0" indent="0" algn="just" eaLnBrk="1" hangingPunct="1">
              <a:lnSpc>
                <a:spcPct val="90000"/>
              </a:lnSpc>
              <a:buFontTx/>
              <a:buNone/>
              <a:defRPr/>
            </a:pPr>
            <a:r>
              <a:rPr lang="it-IT" sz="2000" b="1" dirty="0" smtClean="0">
                <a:latin typeface="Cambria" pitchFamily="18" charset="0"/>
                <a:ea typeface="MS Mincho" pitchFamily="49" charset="-128"/>
              </a:rPr>
              <a:t>Le implicazioni psicologiche del prezzo</a:t>
            </a:r>
          </a:p>
          <a:p>
            <a:pPr marL="0" indent="0" algn="just" eaLnBrk="1" hangingPunct="1">
              <a:lnSpc>
                <a:spcPct val="90000"/>
              </a:lnSpc>
              <a:buFontTx/>
              <a:buNone/>
              <a:defRPr/>
            </a:pPr>
            <a:r>
              <a:rPr lang="it-IT" sz="2000" dirty="0" smtClean="0">
                <a:latin typeface="Cambria" pitchFamily="18" charset="0"/>
                <a:ea typeface="MS Mincho" pitchFamily="49" charset="-128"/>
              </a:rPr>
              <a:t>I tre concetti principali legati alle implicazioni psicologiche del prezzo sono: </a:t>
            </a:r>
          </a:p>
          <a:p>
            <a:pPr marL="0" indent="0" algn="just" eaLnBrk="1" hangingPunct="1">
              <a:lnSpc>
                <a:spcPct val="90000"/>
              </a:lnSpc>
              <a:buFontTx/>
              <a:buNone/>
              <a:defRPr/>
            </a:pPr>
            <a:endParaRPr lang="it-IT" sz="2000" dirty="0" smtClean="0">
              <a:latin typeface="Cambria" pitchFamily="18" charset="0"/>
              <a:ea typeface="MS Mincho" pitchFamily="49" charset="-128"/>
            </a:endParaRPr>
          </a:p>
          <a:p>
            <a:pPr marL="0" indent="0" algn="just" eaLnBrk="1" hangingPunct="1">
              <a:lnSpc>
                <a:spcPct val="90000"/>
              </a:lnSpc>
              <a:buFontTx/>
              <a:buNone/>
              <a:defRPr/>
            </a:pPr>
            <a:r>
              <a:rPr lang="it-IT" sz="2000" b="1" dirty="0" smtClean="0">
                <a:latin typeface="Cambria" pitchFamily="18" charset="0"/>
                <a:ea typeface="MS Mincho" pitchFamily="49" charset="-128"/>
              </a:rPr>
              <a:t>Il rapporto prezzo-qualità percepita</a:t>
            </a:r>
          </a:p>
          <a:p>
            <a:pPr marL="0" indent="0" algn="just" eaLnBrk="1" hangingPunct="1">
              <a:lnSpc>
                <a:spcPct val="90000"/>
              </a:lnSpc>
              <a:buFontTx/>
              <a:buNone/>
              <a:defRPr/>
            </a:pPr>
            <a:r>
              <a:rPr lang="it-IT" sz="2000" dirty="0" smtClean="0">
                <a:latin typeface="Cambria" pitchFamily="18" charset="0"/>
                <a:ea typeface="MS Mincho" pitchFamily="49" charset="-128"/>
              </a:rPr>
              <a:t>Il prezzo in alcuni casi può essere ritenuto un indicatore della qualità del prodotto e questa circostanza si verifica spesso in presenza di asimmetrie informative</a:t>
            </a:r>
            <a:br>
              <a:rPr lang="it-IT" sz="2000" dirty="0" smtClean="0">
                <a:latin typeface="Cambria" pitchFamily="18" charset="0"/>
                <a:ea typeface="MS Mincho" pitchFamily="49" charset="-128"/>
              </a:rPr>
            </a:br>
            <a:r>
              <a:rPr lang="it-IT" sz="2000" dirty="0" smtClean="0">
                <a:latin typeface="Cambria" pitchFamily="18" charset="0"/>
                <a:ea typeface="MS Mincho" pitchFamily="49" charset="-128"/>
              </a:rPr>
              <a:t>In molti casi, il rapporto qualità-prezzo si presenta quando non è possibile valutare la qualità della prodotto prima dell</a:t>
            </a:r>
            <a:r>
              <a:rPr lang="it-IT" altLang="it-IT" sz="2000" dirty="0" smtClean="0">
                <a:latin typeface="Cambria" pitchFamily="18" charset="0"/>
                <a:ea typeface="MS Mincho" pitchFamily="49" charset="-128"/>
              </a:rPr>
              <a:t>’</a:t>
            </a:r>
            <a:r>
              <a:rPr lang="it-IT" sz="2000" dirty="0" smtClean="0">
                <a:latin typeface="Cambria" pitchFamily="18" charset="0"/>
                <a:ea typeface="MS Mincho" pitchFamily="49" charset="-128"/>
              </a:rPr>
              <a:t>acquisto</a:t>
            </a:r>
            <a:br>
              <a:rPr lang="it-IT" sz="2000" dirty="0" smtClean="0">
                <a:latin typeface="Cambria" pitchFamily="18" charset="0"/>
                <a:ea typeface="MS Mincho" pitchFamily="49" charset="-128"/>
              </a:rPr>
            </a:br>
            <a:r>
              <a:rPr lang="it-IT" sz="2000" dirty="0" smtClean="0">
                <a:latin typeface="Cambria" pitchFamily="18" charset="0"/>
                <a:ea typeface="MS Mincho" pitchFamily="49" charset="-128"/>
              </a:rPr>
              <a:t>Si tratta di</a:t>
            </a:r>
          </a:p>
          <a:p>
            <a:pPr lvl="2" algn="just" eaLnBrk="1" hangingPunct="1">
              <a:lnSpc>
                <a:spcPct val="90000"/>
              </a:lnSpc>
              <a:defRPr/>
            </a:pPr>
            <a:r>
              <a:rPr lang="it-IT" sz="2000" i="1" dirty="0" smtClean="0">
                <a:latin typeface="Cambria" pitchFamily="18" charset="0"/>
                <a:ea typeface="MS Mincho" pitchFamily="49" charset="-128"/>
              </a:rPr>
              <a:t>Experience </a:t>
            </a:r>
            <a:r>
              <a:rPr lang="it-IT" sz="2000" i="1" dirty="0" err="1" smtClean="0">
                <a:latin typeface="Cambria" pitchFamily="18" charset="0"/>
                <a:ea typeface="MS Mincho" pitchFamily="49" charset="-128"/>
              </a:rPr>
              <a:t>good</a:t>
            </a:r>
            <a:endParaRPr lang="it-IT" sz="2000" i="1" dirty="0" smtClean="0">
              <a:latin typeface="Cambria" pitchFamily="18" charset="0"/>
              <a:ea typeface="MS Mincho" pitchFamily="49" charset="-128"/>
            </a:endParaRPr>
          </a:p>
          <a:p>
            <a:pPr lvl="2" algn="just" eaLnBrk="1" hangingPunct="1">
              <a:lnSpc>
                <a:spcPct val="90000"/>
              </a:lnSpc>
              <a:defRPr/>
            </a:pPr>
            <a:r>
              <a:rPr lang="it-IT" sz="2000" i="1" dirty="0" err="1" smtClean="0">
                <a:latin typeface="Cambria" pitchFamily="18" charset="0"/>
                <a:ea typeface="MS Mincho" pitchFamily="49" charset="-128"/>
              </a:rPr>
              <a:t>Credence</a:t>
            </a:r>
            <a:r>
              <a:rPr lang="it-IT" sz="2000" i="1" dirty="0" smtClean="0">
                <a:latin typeface="Cambria" pitchFamily="18" charset="0"/>
                <a:ea typeface="MS Mincho" pitchFamily="49" charset="-128"/>
              </a:rPr>
              <a:t> </a:t>
            </a:r>
            <a:r>
              <a:rPr lang="it-IT" sz="2000" i="1" dirty="0" err="1" smtClean="0">
                <a:latin typeface="Cambria" pitchFamily="18" charset="0"/>
                <a:ea typeface="MS Mincho" pitchFamily="49" charset="-128"/>
              </a:rPr>
              <a:t>good</a:t>
            </a:r>
            <a:endParaRPr lang="it-IT" sz="2000" b="1" dirty="0" smtClean="0">
              <a:latin typeface="Cambria" pitchFamily="18" charset="0"/>
              <a:ea typeface="MS Mincho" pitchFamily="49" charset="-128"/>
            </a:endParaRP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E9D8A09-2374-4E7A-A042-D72AF6DDA2D4}" type="slidenum">
              <a:rPr lang="en-GB" sz="1400" smtClean="0"/>
              <a:pPr eaLnBrk="1" hangingPunct="1">
                <a:defRPr/>
              </a:pPr>
              <a:t>18</a:t>
            </a:fld>
            <a:endParaRPr lang="en-GB" sz="1400" smtClean="0"/>
          </a:p>
        </p:txBody>
      </p:sp>
      <p:sp>
        <p:nvSpPr>
          <p:cNvPr id="23558"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LA DETERMINAZIONE DEL PREZZO</a:t>
            </a:r>
            <a:endParaRPr lang="it-IT" sz="3200" dirty="0"/>
          </a:p>
        </p:txBody>
      </p:sp>
      <p:sp>
        <p:nvSpPr>
          <p:cNvPr id="3" name="Segnaposto contenuto 2"/>
          <p:cNvSpPr>
            <a:spLocks noGrp="1"/>
          </p:cNvSpPr>
          <p:nvPr>
            <p:ph idx="1"/>
          </p:nvPr>
        </p:nvSpPr>
        <p:spPr>
          <a:xfrm>
            <a:off x="1547813" y="1052513"/>
            <a:ext cx="7272337" cy="5464175"/>
          </a:xfrm>
          <a:extLst>
            <a:ext uri="{FAA26D3D-D897-4be2-8F04-BA451C77F1D7}"/>
          </a:extLst>
        </p:spPr>
        <p:txBody>
          <a:bodyPr>
            <a:noAutofit/>
          </a:bodyPr>
          <a:lstStyle/>
          <a:p>
            <a:pPr marL="0" indent="0" algn="just" eaLnBrk="1" hangingPunct="1">
              <a:lnSpc>
                <a:spcPct val="90000"/>
              </a:lnSpc>
              <a:buFontTx/>
              <a:buNone/>
              <a:defRPr/>
            </a:pPr>
            <a:r>
              <a:rPr lang="it-IT" b="1" smtClean="0">
                <a:latin typeface="Cambria" pitchFamily="18" charset="0"/>
                <a:ea typeface="MS Mincho" pitchFamily="49" charset="-128"/>
              </a:rPr>
              <a:t>COME SFRUTTARE IL GAP STRATEGICO</a:t>
            </a:r>
          </a:p>
          <a:p>
            <a:pPr marL="0" indent="0" algn="just" eaLnBrk="1" hangingPunct="1">
              <a:lnSpc>
                <a:spcPct val="90000"/>
              </a:lnSpc>
              <a:buFontTx/>
              <a:buNone/>
              <a:defRPr/>
            </a:pPr>
            <a:endParaRPr lang="it-IT" sz="2000" b="1" smtClean="0">
              <a:latin typeface="Cambria" pitchFamily="18" charset="0"/>
              <a:ea typeface="MS Mincho" pitchFamily="49" charset="-128"/>
            </a:endParaRPr>
          </a:p>
          <a:p>
            <a:pPr marL="0" indent="0" algn="just" eaLnBrk="1" hangingPunct="1">
              <a:lnSpc>
                <a:spcPct val="90000"/>
              </a:lnSpc>
              <a:buFontTx/>
              <a:buNone/>
              <a:defRPr/>
            </a:pPr>
            <a:r>
              <a:rPr lang="it-IT" sz="2000" b="1" smtClean="0">
                <a:latin typeface="Cambria" pitchFamily="18" charset="0"/>
                <a:ea typeface="MS Mincho" pitchFamily="49" charset="-128"/>
              </a:rPr>
              <a:t>Le condizioni del settore</a:t>
            </a:r>
          </a:p>
          <a:p>
            <a:pPr marL="0" indent="0" algn="just" eaLnBrk="1" hangingPunct="1">
              <a:lnSpc>
                <a:spcPct val="90000"/>
              </a:lnSpc>
              <a:buFontTx/>
              <a:buNone/>
              <a:defRPr/>
            </a:pPr>
            <a:r>
              <a:rPr lang="it-IT" sz="2000" smtClean="0">
                <a:latin typeface="Cambria" pitchFamily="18" charset="0"/>
                <a:ea typeface="MS Mincho" pitchFamily="49" charset="-128"/>
              </a:rPr>
              <a:t>All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atto di determinare il prezzo,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azienda deve tenere in considerazione diversi aspetti relativi alla situazione del settore: </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defRPr/>
            </a:pPr>
            <a:r>
              <a:rPr lang="it-IT" sz="2000" b="1" i="1" smtClean="0">
                <a:latin typeface="Cambria" pitchFamily="18" charset="0"/>
                <a:ea typeface="MS Mincho" pitchFamily="49" charset="-128"/>
              </a:rPr>
              <a:t>La minaccia di nuovi concorrenti </a:t>
            </a:r>
          </a:p>
          <a:p>
            <a:pPr marL="0" indent="0" algn="just" eaLnBrk="1" hangingPunct="1">
              <a:lnSpc>
                <a:spcPct val="90000"/>
              </a:lnSpc>
              <a:buFontTx/>
              <a:buNone/>
              <a:defRPr/>
            </a:pPr>
            <a:endParaRPr lang="it-IT" sz="2000" b="1" i="1" smtClean="0">
              <a:latin typeface="Cambria" pitchFamily="18" charset="0"/>
              <a:ea typeface="MS Mincho" pitchFamily="49" charset="-128"/>
            </a:endParaRPr>
          </a:p>
          <a:p>
            <a:pPr marL="0" indent="0" algn="just" eaLnBrk="1" hangingPunct="1">
              <a:lnSpc>
                <a:spcPct val="90000"/>
              </a:lnSpc>
              <a:defRPr/>
            </a:pPr>
            <a:r>
              <a:rPr lang="it-IT" sz="2000" b="1" i="1" smtClean="0">
                <a:latin typeface="Cambria" pitchFamily="18" charset="0"/>
                <a:ea typeface="MS Mincho" pitchFamily="49" charset="-128"/>
              </a:rPr>
              <a:t>Il potere degli acquirenti dei fornitori </a:t>
            </a:r>
          </a:p>
          <a:p>
            <a:pPr marL="0" indent="0" algn="just" eaLnBrk="1" hangingPunct="1">
              <a:lnSpc>
                <a:spcPct val="90000"/>
              </a:lnSpc>
              <a:buFontTx/>
              <a:buNone/>
              <a:defRPr/>
            </a:pPr>
            <a:endParaRPr lang="it-IT" sz="2000" b="1" i="1" smtClean="0">
              <a:latin typeface="Cambria" pitchFamily="18" charset="0"/>
              <a:ea typeface="MS Mincho" pitchFamily="49" charset="-128"/>
            </a:endParaRPr>
          </a:p>
          <a:p>
            <a:pPr marL="0" indent="0" algn="just" eaLnBrk="1" hangingPunct="1">
              <a:lnSpc>
                <a:spcPct val="90000"/>
              </a:lnSpc>
              <a:defRPr/>
            </a:pPr>
            <a:r>
              <a:rPr lang="it-IT" sz="2000" b="1" i="1" smtClean="0">
                <a:latin typeface="Cambria" pitchFamily="18" charset="0"/>
                <a:ea typeface="MS Mincho" pitchFamily="49" charset="-128"/>
              </a:rPr>
              <a:t>La rivalità </a:t>
            </a:r>
          </a:p>
          <a:p>
            <a:pPr marL="0" indent="0" algn="just" eaLnBrk="1" hangingPunct="1">
              <a:lnSpc>
                <a:spcPct val="90000"/>
              </a:lnSpc>
              <a:buFontTx/>
              <a:buNone/>
              <a:defRPr/>
            </a:pPr>
            <a:endParaRPr lang="it-IT" sz="2000" b="1" i="1" smtClean="0">
              <a:latin typeface="Cambria" pitchFamily="18" charset="0"/>
              <a:ea typeface="MS Mincho" pitchFamily="49" charset="-128"/>
            </a:endParaRPr>
          </a:p>
          <a:p>
            <a:pPr marL="0" indent="0" algn="just" eaLnBrk="1" hangingPunct="1">
              <a:lnSpc>
                <a:spcPct val="90000"/>
              </a:lnSpc>
              <a:defRPr/>
            </a:pPr>
            <a:r>
              <a:rPr lang="it-IT" sz="2000" b="1" i="1" smtClean="0">
                <a:latin typeface="Cambria" pitchFamily="18" charset="0"/>
                <a:ea typeface="MS Mincho" pitchFamily="49" charset="-128"/>
              </a:rPr>
              <a:t>La pressioni dei prodotti sostitutivi</a:t>
            </a:r>
          </a:p>
          <a:p>
            <a:pPr marL="0" indent="0" algn="just" eaLnBrk="1" hangingPunct="1">
              <a:lnSpc>
                <a:spcPct val="90000"/>
              </a:lnSpc>
              <a:buFontTx/>
              <a:buNone/>
              <a:defRPr/>
            </a:pPr>
            <a:endParaRPr lang="it-IT" sz="2000" b="1" i="1" smtClean="0">
              <a:latin typeface="Cambria" pitchFamily="18" charset="0"/>
              <a:ea typeface="MS Mincho" pitchFamily="49" charset="-128"/>
            </a:endParaRPr>
          </a:p>
          <a:p>
            <a:pPr marL="0" indent="0" algn="just" eaLnBrk="1" hangingPunct="1">
              <a:lnSpc>
                <a:spcPct val="90000"/>
              </a:lnSpc>
              <a:defRPr/>
            </a:pPr>
            <a:r>
              <a:rPr lang="it-IT" sz="2000" b="1" i="1" smtClean="0">
                <a:latin typeface="Cambria" pitchFamily="18" charset="0"/>
                <a:ea typeface="MS Mincho" pitchFamily="49" charset="-128"/>
              </a:rPr>
              <a:t>La capacità produttiva non sfruttata</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CEE0B2B-7294-48E1-854A-317A6607E61B}" type="slidenum">
              <a:rPr lang="en-GB" sz="1400" smtClean="0"/>
              <a:pPr eaLnBrk="1" hangingPunct="1">
                <a:defRPr/>
              </a:pPr>
              <a:t>19</a:t>
            </a:fld>
            <a:endParaRPr lang="en-GB" sz="1400" smtClean="0"/>
          </a:p>
        </p:txBody>
      </p:sp>
      <p:sp>
        <p:nvSpPr>
          <p:cNvPr id="24582"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ctrTitle"/>
          </p:nvPr>
        </p:nvSpPr>
        <p:spPr>
          <a:xfrm>
            <a:off x="2339975" y="333375"/>
            <a:ext cx="6127750" cy="4267200"/>
          </a:xfrm>
          <a:extLst>
            <a:ext uri="{FAA26D3D-D897-4be2-8F04-BA451C77F1D7}"/>
          </a:extLst>
        </p:spPr>
        <p:txBody>
          <a:bodyPr/>
          <a:lstStyle/>
          <a:p>
            <a:pPr eaLnBrk="1" hangingPunct="1">
              <a:defRPr/>
            </a:pPr>
            <a:r>
              <a:rPr lang="it-IT" sz="6600" dirty="0"/>
              <a:t>Lezione </a:t>
            </a:r>
            <a:r>
              <a:rPr lang="it-IT" sz="6600" dirty="0" smtClean="0"/>
              <a:t>19</a:t>
            </a:r>
            <a:endParaRPr lang="it-IT" sz="6600" dirty="0"/>
          </a:p>
        </p:txBody>
      </p:sp>
      <p:sp>
        <p:nvSpPr>
          <p:cNvPr id="4099" name="Sottotitolo 2"/>
          <p:cNvSpPr>
            <a:spLocks noGrp="1"/>
          </p:cNvSpPr>
          <p:nvPr>
            <p:ph type="subTitle" idx="1"/>
          </p:nvPr>
        </p:nvSpPr>
        <p:spPr>
          <a:xfrm>
            <a:off x="2411413" y="3716338"/>
            <a:ext cx="6477000" cy="1981200"/>
          </a:xfrm>
          <a:extLst>
            <a:ext uri="{FAA26D3D-D897-4be2-8F04-BA451C77F1D7}"/>
          </a:extLst>
        </p:spPr>
        <p:txBody>
          <a:bodyPr/>
          <a:lstStyle/>
          <a:p>
            <a:pPr eaLnBrk="1" hangingPunct="1">
              <a:defRPr/>
            </a:pPr>
            <a:r>
              <a:rPr lang="it-IT" dirty="0" smtClean="0"/>
              <a:t>Politiche di prezzo e distribuzione</a:t>
            </a:r>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LA DETERMINAZIONE DEL PREZZO</a:t>
            </a:r>
            <a:endParaRPr lang="it-IT" sz="3200" dirty="0"/>
          </a:p>
        </p:txBody>
      </p:sp>
      <p:sp>
        <p:nvSpPr>
          <p:cNvPr id="3" name="Segnaposto contenuto 2"/>
          <p:cNvSpPr>
            <a:spLocks noGrp="1"/>
          </p:cNvSpPr>
          <p:nvPr>
            <p:ph idx="1"/>
          </p:nvPr>
        </p:nvSpPr>
        <p:spPr>
          <a:xfrm>
            <a:off x="1547813" y="1052513"/>
            <a:ext cx="7272337" cy="5545137"/>
          </a:xfrm>
          <a:extLst>
            <a:ext uri="{FAA26D3D-D897-4be2-8F04-BA451C77F1D7}"/>
          </a:extLst>
        </p:spPr>
        <p:txBody>
          <a:bodyPr>
            <a:noAutofit/>
          </a:bodyPr>
          <a:lstStyle/>
          <a:p>
            <a:pPr marL="0" indent="0" algn="just" eaLnBrk="1" hangingPunct="1">
              <a:lnSpc>
                <a:spcPct val="90000"/>
              </a:lnSpc>
              <a:buFontTx/>
              <a:buNone/>
              <a:defRPr/>
            </a:pPr>
            <a:r>
              <a:rPr lang="it-IT" b="1" smtClean="0">
                <a:latin typeface="Cambria" pitchFamily="18" charset="0"/>
                <a:ea typeface="MS Mincho" pitchFamily="49" charset="-128"/>
              </a:rPr>
              <a:t>LE STRATEGIE DI PREZZO</a:t>
            </a:r>
          </a:p>
          <a:p>
            <a:pPr marL="0" indent="0" algn="just" eaLnBrk="1" hangingPunct="1">
              <a:lnSpc>
                <a:spcPct val="90000"/>
              </a:lnSpc>
              <a:buFontTx/>
              <a:buNone/>
              <a:defRPr/>
            </a:pPr>
            <a:endParaRPr lang="it-IT" b="1" smtClean="0">
              <a:latin typeface="Cambria" pitchFamily="18" charset="0"/>
              <a:ea typeface="MS Mincho" pitchFamily="49" charset="-128"/>
            </a:endParaRPr>
          </a:p>
          <a:p>
            <a:pPr marL="0" indent="0" algn="just" eaLnBrk="1" hangingPunct="1">
              <a:lnSpc>
                <a:spcPct val="90000"/>
              </a:lnSpc>
              <a:buFontTx/>
              <a:buNone/>
              <a:defRPr/>
            </a:pPr>
            <a:r>
              <a:rPr lang="it-IT" sz="1800" b="1" smtClean="0">
                <a:latin typeface="Cambria" pitchFamily="18" charset="0"/>
                <a:ea typeface="MS Mincho" pitchFamily="49" charset="-128"/>
              </a:rPr>
              <a:t>Determinazione del prezzo di una linea di prodotto</a:t>
            </a:r>
          </a:p>
          <a:p>
            <a:pPr marL="0" indent="0" algn="just" eaLnBrk="1" hangingPunct="1">
              <a:lnSpc>
                <a:spcPct val="90000"/>
              </a:lnSpc>
              <a:buFontTx/>
              <a:buNone/>
              <a:defRPr/>
            </a:pPr>
            <a:r>
              <a:rPr lang="it-IT" sz="1600" smtClean="0">
                <a:latin typeface="Cambria" pitchFamily="18" charset="0"/>
                <a:ea typeface="MS Mincho" pitchFamily="49" charset="-128"/>
              </a:rPr>
              <a:t>Uno dei tanti compiti legati alla determinazione del prezzo riguarda la scelta dei prezzi da attribuire ai prodotti che fanno parte di una stessa linea</a:t>
            </a:r>
          </a:p>
          <a:p>
            <a:pPr marL="0" indent="0" algn="just" eaLnBrk="1" hangingPunct="1">
              <a:lnSpc>
                <a:spcPct val="90000"/>
              </a:lnSpc>
              <a:buFontTx/>
              <a:buNone/>
              <a:defRPr/>
            </a:pPr>
            <a:endParaRPr lang="it-IT" sz="1600" smtClean="0">
              <a:latin typeface="Cambria" pitchFamily="18" charset="0"/>
              <a:ea typeface="MS Mincho" pitchFamily="49" charset="-128"/>
            </a:endParaRPr>
          </a:p>
          <a:p>
            <a:pPr marL="0" indent="0" algn="just" eaLnBrk="1" hangingPunct="1">
              <a:lnSpc>
                <a:spcPct val="90000"/>
              </a:lnSpc>
              <a:buFontTx/>
              <a:buNone/>
              <a:defRPr/>
            </a:pPr>
            <a:endParaRPr lang="it-IT" sz="1600" smtClean="0">
              <a:latin typeface="Cambria" pitchFamily="18" charset="0"/>
              <a:ea typeface="MS Mincho" pitchFamily="49" charset="-128"/>
            </a:endParaRPr>
          </a:p>
          <a:p>
            <a:pPr marL="0" indent="0" algn="just" eaLnBrk="1" hangingPunct="1">
              <a:lnSpc>
                <a:spcPct val="90000"/>
              </a:lnSpc>
              <a:buFontTx/>
              <a:buNone/>
              <a:defRPr/>
            </a:pPr>
            <a:r>
              <a:rPr lang="it-IT" sz="1800" b="1" i="1" smtClean="0">
                <a:latin typeface="Cambria" pitchFamily="18" charset="0"/>
                <a:ea typeface="MS Mincho" pitchFamily="49" charset="-128"/>
              </a:rPr>
              <a:t>Unione dei prezzi</a:t>
            </a:r>
          </a:p>
          <a:p>
            <a:pPr marL="0" indent="0" algn="just" eaLnBrk="1" hangingPunct="1">
              <a:lnSpc>
                <a:spcPct val="90000"/>
              </a:lnSpc>
              <a:buFontTx/>
              <a:buAutoNum type="arabicPeriod"/>
              <a:defRPr/>
            </a:pPr>
            <a:r>
              <a:rPr lang="it-IT" sz="1600" smtClean="0">
                <a:latin typeface="Cambria" pitchFamily="18" charset="0"/>
                <a:ea typeface="MS Mincho" pitchFamily="49" charset="-128"/>
              </a:rPr>
              <a:t>Operando un</a:t>
            </a:r>
            <a:r>
              <a:rPr lang="it-IT" altLang="it-IT" sz="1600" smtClean="0">
                <a:latin typeface="Cambria" pitchFamily="18" charset="0"/>
                <a:ea typeface="MS Mincho" pitchFamily="49" charset="-128"/>
              </a:rPr>
              <a:t>’</a:t>
            </a:r>
            <a:r>
              <a:rPr lang="it-IT" sz="1600" smtClean="0">
                <a:latin typeface="Cambria" pitchFamily="18" charset="0"/>
                <a:ea typeface="MS Mincho" pitchFamily="49" charset="-128"/>
              </a:rPr>
              <a:t>unione dei prezzi di più prodotti si offre al cliente un pacchetto che include più prodotti a un prezzo storicamente inferiore alla somma dei prezzi dei singoli prodotti</a:t>
            </a:r>
          </a:p>
          <a:p>
            <a:pPr marL="0" indent="0" algn="just" eaLnBrk="1" hangingPunct="1">
              <a:lnSpc>
                <a:spcPct val="90000"/>
              </a:lnSpc>
              <a:buFontTx/>
              <a:buAutoNum type="arabicPeriod"/>
              <a:defRPr/>
            </a:pPr>
            <a:endParaRPr lang="it-IT" sz="1600" smtClean="0">
              <a:latin typeface="Cambria" pitchFamily="18" charset="0"/>
              <a:ea typeface="MS Mincho" pitchFamily="49" charset="-128"/>
            </a:endParaRPr>
          </a:p>
          <a:p>
            <a:pPr marL="0" indent="0" algn="just" eaLnBrk="1" hangingPunct="1">
              <a:lnSpc>
                <a:spcPct val="90000"/>
              </a:lnSpc>
              <a:buFontTx/>
              <a:buAutoNum type="arabicPeriod"/>
              <a:defRPr/>
            </a:pPr>
            <a:r>
              <a:rPr lang="it-IT" sz="1600" smtClean="0">
                <a:latin typeface="Cambria" pitchFamily="18" charset="0"/>
                <a:ea typeface="MS Mincho" pitchFamily="49" charset="-128"/>
              </a:rPr>
              <a:t>Un approccio alternativo parte invece dalla prospettiva opposta, attribuendo all</a:t>
            </a:r>
            <a:r>
              <a:rPr lang="it-IT" altLang="it-IT" sz="1600" smtClean="0">
                <a:latin typeface="Cambria" pitchFamily="18" charset="0"/>
                <a:ea typeface="MS Mincho" pitchFamily="49" charset="-128"/>
              </a:rPr>
              <a:t>’</a:t>
            </a:r>
            <a:r>
              <a:rPr lang="it-IT" sz="1600" smtClean="0">
                <a:latin typeface="Cambria" pitchFamily="18" charset="0"/>
                <a:ea typeface="MS Mincho" pitchFamily="49" charset="-128"/>
              </a:rPr>
              <a:t>insieme di prodotti un prezzo superiore alla somma dei prezzi dei componenti per rendere il prodotto più attraente o conveniente</a:t>
            </a:r>
          </a:p>
          <a:p>
            <a:pPr marL="0" indent="0" algn="just" eaLnBrk="1" hangingPunct="1">
              <a:lnSpc>
                <a:spcPct val="90000"/>
              </a:lnSpc>
              <a:buFontTx/>
              <a:buAutoNum type="arabicPeriod"/>
              <a:defRPr/>
            </a:pPr>
            <a:endParaRPr lang="it-IT" sz="1600" smtClean="0">
              <a:latin typeface="Cambria" pitchFamily="18" charset="0"/>
              <a:ea typeface="MS Mincho" pitchFamily="49" charset="-128"/>
            </a:endParaRPr>
          </a:p>
          <a:p>
            <a:pPr marL="0" indent="0" algn="just" eaLnBrk="1" hangingPunct="1">
              <a:lnSpc>
                <a:spcPct val="90000"/>
              </a:lnSpc>
              <a:buFontTx/>
              <a:buAutoNum type="arabicPeriod"/>
              <a:defRPr/>
            </a:pPr>
            <a:r>
              <a:rPr lang="it-IT" sz="1600" smtClean="0">
                <a:latin typeface="Cambria" pitchFamily="18" charset="0"/>
                <a:ea typeface="MS Mincho" pitchFamily="49" charset="-128"/>
              </a:rPr>
              <a:t>Un</a:t>
            </a:r>
            <a:r>
              <a:rPr lang="it-IT" altLang="it-IT" sz="1600" smtClean="0">
                <a:latin typeface="Cambria" pitchFamily="18" charset="0"/>
                <a:ea typeface="MS Mincho" pitchFamily="49" charset="-128"/>
              </a:rPr>
              <a:t>’</a:t>
            </a:r>
            <a:r>
              <a:rPr lang="it-IT" sz="1600" smtClean="0">
                <a:latin typeface="Cambria" pitchFamily="18" charset="0"/>
                <a:ea typeface="MS Mincho" pitchFamily="49" charset="-128"/>
              </a:rPr>
              <a:t>ultima possibilità concerne quelle aziende che talvolta offrono dei pacchetti di caratteristiche e servizi che comprendono componenti che ad alcuni clienti non servono</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C5B4816A-8C3B-4307-B2B4-099DB802A341}" type="slidenum">
              <a:rPr lang="en-GB" sz="1400" smtClean="0"/>
              <a:pPr eaLnBrk="1" hangingPunct="1">
                <a:defRPr/>
              </a:pPr>
              <a:t>20</a:t>
            </a:fld>
            <a:endParaRPr lang="en-GB" sz="1400" smtClean="0"/>
          </a:p>
        </p:txBody>
      </p:sp>
      <p:sp>
        <p:nvSpPr>
          <p:cNvPr id="25606"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LA DETERMINAZIONE DEL PREZZO</a:t>
            </a:r>
            <a:endParaRPr lang="it-IT" sz="3200" dirty="0"/>
          </a:p>
        </p:txBody>
      </p:sp>
      <p:sp>
        <p:nvSpPr>
          <p:cNvPr id="3" name="Segnaposto contenuto 2"/>
          <p:cNvSpPr>
            <a:spLocks noGrp="1"/>
          </p:cNvSpPr>
          <p:nvPr>
            <p:ph idx="1"/>
          </p:nvPr>
        </p:nvSpPr>
        <p:spPr>
          <a:xfrm>
            <a:off x="1547813" y="1052513"/>
            <a:ext cx="7272337" cy="5545137"/>
          </a:xfrm>
          <a:extLst>
            <a:ext uri="{FAA26D3D-D897-4be2-8F04-BA451C77F1D7}"/>
          </a:extLst>
        </p:spPr>
        <p:txBody>
          <a:bodyPr>
            <a:noAutofit/>
          </a:bodyPr>
          <a:lstStyle/>
          <a:p>
            <a:pPr marL="0" indent="0" algn="just" eaLnBrk="1" hangingPunct="1">
              <a:lnSpc>
                <a:spcPct val="90000"/>
              </a:lnSpc>
              <a:buFontTx/>
              <a:buNone/>
              <a:defRPr/>
            </a:pPr>
            <a:r>
              <a:rPr lang="it-IT" b="1" smtClean="0">
                <a:latin typeface="Cambria" pitchFamily="18" charset="0"/>
                <a:ea typeface="MS Mincho" pitchFamily="49" charset="-128"/>
              </a:rPr>
              <a:t>LE STRATEGIE DI PREZZO</a:t>
            </a:r>
          </a:p>
          <a:p>
            <a:pPr marL="0" indent="0" algn="just" eaLnBrk="1" hangingPunct="1">
              <a:lnSpc>
                <a:spcPct val="90000"/>
              </a:lnSpc>
              <a:buFontTx/>
              <a:buNone/>
              <a:defRPr/>
            </a:pPr>
            <a:endParaRPr lang="it-IT" b="1" smtClean="0">
              <a:latin typeface="Cambria" pitchFamily="18" charset="0"/>
              <a:ea typeface="MS Mincho" pitchFamily="49" charset="-128"/>
            </a:endParaRPr>
          </a:p>
          <a:p>
            <a:pPr marL="0" indent="0" algn="just" eaLnBrk="1" hangingPunct="1">
              <a:lnSpc>
                <a:spcPct val="90000"/>
              </a:lnSpc>
              <a:buFontTx/>
              <a:buNone/>
              <a:defRPr/>
            </a:pPr>
            <a:r>
              <a:rPr lang="it-IT" sz="1800" b="1" smtClean="0">
                <a:latin typeface="Cambria" pitchFamily="18" charset="0"/>
                <a:ea typeface="MS Mincho" pitchFamily="49" charset="-128"/>
              </a:rPr>
              <a:t>Determinazione del prezzo di una linea di prodotto</a:t>
            </a:r>
          </a:p>
          <a:p>
            <a:pPr marL="0" indent="0" algn="just" eaLnBrk="1" hangingPunct="1">
              <a:lnSpc>
                <a:spcPct val="90000"/>
              </a:lnSpc>
              <a:buFontTx/>
              <a:buNone/>
              <a:defRPr/>
            </a:pPr>
            <a:endParaRPr lang="it-IT" sz="1800" b="1" smtClean="0">
              <a:latin typeface="Cambria" pitchFamily="18" charset="0"/>
              <a:ea typeface="MS Mincho" pitchFamily="49" charset="-128"/>
            </a:endParaRPr>
          </a:p>
          <a:p>
            <a:pPr marL="0" indent="0" algn="just" eaLnBrk="1" hangingPunct="1">
              <a:lnSpc>
                <a:spcPct val="90000"/>
              </a:lnSpc>
              <a:buFontTx/>
              <a:buNone/>
              <a:defRPr/>
            </a:pPr>
            <a:r>
              <a:rPr lang="it-IT" sz="1800" i="1" smtClean="0">
                <a:latin typeface="Cambria" pitchFamily="18" charset="0"/>
                <a:ea typeface="MS Mincho" pitchFamily="49" charset="-128"/>
              </a:rPr>
              <a:t>Determinazione del prezzo di una linea di prodotti comporta l</a:t>
            </a:r>
            <a:r>
              <a:rPr lang="it-IT" altLang="it-IT" sz="1800" i="1" smtClean="0">
                <a:latin typeface="Cambria" pitchFamily="18" charset="0"/>
                <a:ea typeface="MS Mincho" pitchFamily="49" charset="-128"/>
              </a:rPr>
              <a:t>’</a:t>
            </a:r>
            <a:r>
              <a:rPr lang="it-IT" sz="1800" i="1" smtClean="0">
                <a:latin typeface="Cambria" pitchFamily="18" charset="0"/>
                <a:ea typeface="MS Mincho" pitchFamily="49" charset="-128"/>
              </a:rPr>
              <a:t>offerta di una marca a un prezzo elevato e una a un prezzo contenuto </a:t>
            </a:r>
          </a:p>
          <a:p>
            <a:pPr marL="0" indent="0" algn="just" eaLnBrk="1" hangingPunct="1">
              <a:lnSpc>
                <a:spcPct val="90000"/>
              </a:lnSpc>
              <a:buFontTx/>
              <a:buNone/>
              <a:defRPr/>
            </a:pPr>
            <a:r>
              <a:rPr lang="it-IT" sz="1800" smtClean="0">
                <a:latin typeface="Cambria" pitchFamily="18" charset="0"/>
                <a:ea typeface="MS Mincho" pitchFamily="49" charset="-128"/>
              </a:rPr>
              <a:t>Questi scaglioni di prezzo possono essere stabiliti anche in base a prodotti e prezzi della concorrenza: offrendo prodotti con un prezzo appena superiore o appena inferiore rispetto alla prodotto concorrente, il cliente non ha motivo di scegliere il prodotto della concorrenza </a:t>
            </a:r>
          </a:p>
          <a:p>
            <a:pPr marL="0" indent="0" algn="just" eaLnBrk="1" hangingPunct="1">
              <a:lnSpc>
                <a:spcPct val="90000"/>
              </a:lnSpc>
              <a:buFontTx/>
              <a:buNone/>
              <a:defRPr/>
            </a:pPr>
            <a:endParaRPr lang="it-IT" sz="1800" smtClean="0">
              <a:latin typeface="Cambria" pitchFamily="18" charset="0"/>
              <a:ea typeface="MS Mincho" pitchFamily="49" charset="-128"/>
            </a:endParaRPr>
          </a:p>
          <a:p>
            <a:pPr marL="0" indent="0" algn="just" eaLnBrk="1" hangingPunct="1">
              <a:lnSpc>
                <a:spcPct val="90000"/>
              </a:lnSpc>
              <a:buFontTx/>
              <a:buNone/>
              <a:defRPr/>
            </a:pPr>
            <a:r>
              <a:rPr lang="it-IT" sz="1800" b="1" smtClean="0">
                <a:latin typeface="Cambria" pitchFamily="18" charset="0"/>
                <a:ea typeface="MS Mincho" pitchFamily="49" charset="-128"/>
              </a:rPr>
              <a:t>I prezzi per prodotti complementari </a:t>
            </a:r>
          </a:p>
          <a:p>
            <a:pPr marL="0" indent="0" algn="just" eaLnBrk="1" hangingPunct="1">
              <a:lnSpc>
                <a:spcPct val="90000"/>
              </a:lnSpc>
              <a:buFontTx/>
              <a:buNone/>
              <a:defRPr/>
            </a:pPr>
            <a:r>
              <a:rPr lang="it-IT" sz="1800" i="1" smtClean="0">
                <a:latin typeface="Cambria" pitchFamily="18" charset="0"/>
                <a:ea typeface="MS Mincho" pitchFamily="49" charset="-128"/>
              </a:rPr>
              <a:t>Si parla di prezzi per prodotti complementari quando più prodotti vengono utilizzati insieme e uno di questi deve essere sostituito spesso </a:t>
            </a:r>
          </a:p>
          <a:p>
            <a:pPr marL="0" indent="0" algn="just" eaLnBrk="1" hangingPunct="1">
              <a:lnSpc>
                <a:spcPct val="90000"/>
              </a:lnSpc>
              <a:buFontTx/>
              <a:buNone/>
              <a:defRPr/>
            </a:pPr>
            <a:r>
              <a:rPr lang="it-IT" sz="1800" smtClean="0">
                <a:latin typeface="Cambria" pitchFamily="18" charset="0"/>
                <a:ea typeface="MS Mincho" pitchFamily="49" charset="-128"/>
              </a:rPr>
              <a:t>I prezzi complementari vengono adottati anche per i servizi i cui prezzi risultano da componenti sia fisse sia variabili. In questi casi la strategia dei prezzi complementari è un modo creativo per contenere i costi marginali pur conservando un flusso continuo di ricavi</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19246602-49FD-4282-B43E-61087DC04C29}" type="slidenum">
              <a:rPr lang="en-GB" sz="1400" smtClean="0"/>
              <a:pPr eaLnBrk="1" hangingPunct="1">
                <a:defRPr/>
              </a:pPr>
              <a:t>21</a:t>
            </a:fld>
            <a:endParaRPr lang="en-GB" sz="1400" smtClean="0"/>
          </a:p>
        </p:txBody>
      </p:sp>
      <p:sp>
        <p:nvSpPr>
          <p:cNvPr id="26630"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LA DETERMINAZIONE DEL PREZZO</a:t>
            </a:r>
            <a:endParaRPr lang="it-IT" sz="3200" dirty="0"/>
          </a:p>
        </p:txBody>
      </p:sp>
      <p:sp>
        <p:nvSpPr>
          <p:cNvPr id="3" name="Segnaposto contenuto 2"/>
          <p:cNvSpPr>
            <a:spLocks noGrp="1"/>
          </p:cNvSpPr>
          <p:nvPr>
            <p:ph idx="1"/>
          </p:nvPr>
        </p:nvSpPr>
        <p:spPr>
          <a:xfrm>
            <a:off x="1547813" y="1052513"/>
            <a:ext cx="7272337" cy="5545137"/>
          </a:xfrm>
          <a:extLst>
            <a:ext uri="{FAA26D3D-D897-4be2-8F04-BA451C77F1D7}"/>
          </a:extLst>
        </p:spPr>
        <p:txBody>
          <a:bodyPr>
            <a:noAutofit/>
          </a:bodyPr>
          <a:lstStyle/>
          <a:p>
            <a:pPr marL="0" indent="0" algn="just" eaLnBrk="1" hangingPunct="1">
              <a:lnSpc>
                <a:spcPct val="90000"/>
              </a:lnSpc>
              <a:buFontTx/>
              <a:buNone/>
              <a:defRPr/>
            </a:pPr>
            <a:r>
              <a:rPr lang="it-IT" b="1" smtClean="0">
                <a:latin typeface="Cambria" pitchFamily="18" charset="0"/>
                <a:ea typeface="MS Mincho" pitchFamily="49" charset="-128"/>
              </a:rPr>
              <a:t>LE STRATEGIE DI PREZZO</a:t>
            </a:r>
          </a:p>
          <a:p>
            <a:pPr marL="0" indent="0" algn="just" eaLnBrk="1" hangingPunct="1">
              <a:lnSpc>
                <a:spcPct val="90000"/>
              </a:lnSpc>
              <a:buFontTx/>
              <a:buNone/>
              <a:defRPr/>
            </a:pPr>
            <a:endParaRPr lang="it-IT" b="1" smtClean="0">
              <a:latin typeface="Cambria" pitchFamily="18" charset="0"/>
              <a:ea typeface="MS Mincho" pitchFamily="49" charset="-128"/>
            </a:endParaRPr>
          </a:p>
          <a:p>
            <a:pPr marL="0" indent="0" algn="just" eaLnBrk="1" hangingPunct="1">
              <a:lnSpc>
                <a:spcPct val="90000"/>
              </a:lnSpc>
              <a:buFontTx/>
              <a:buNone/>
              <a:defRPr/>
            </a:pPr>
            <a:r>
              <a:rPr lang="it-IT" sz="2000" b="1" smtClean="0">
                <a:latin typeface="Cambria" pitchFamily="18" charset="0"/>
                <a:ea typeface="MS Mincho" pitchFamily="49" charset="-128"/>
              </a:rPr>
              <a:t>I PREZZI DIFFERENZIALI</a:t>
            </a:r>
          </a:p>
          <a:p>
            <a:pPr marL="0" indent="0" algn="just" eaLnBrk="1" hangingPunct="1">
              <a:lnSpc>
                <a:spcPct val="90000"/>
              </a:lnSpc>
              <a:buFontTx/>
              <a:buNone/>
              <a:defRPr/>
            </a:pPr>
            <a:endParaRPr lang="it-IT" sz="2000" b="1"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Nella scelta dei clienti obiettivo,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impresa riconosce che il comportamento dei potenziali clienti non è omogeneo. </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Queste differenze comportamentali si riflettono sui prezzi in modi: </a:t>
            </a:r>
          </a:p>
          <a:p>
            <a:pPr marL="0" indent="0" algn="just" eaLnBrk="1" hangingPunct="1">
              <a:lnSpc>
                <a:spcPct val="90000"/>
              </a:lnSpc>
              <a:defRPr/>
            </a:pPr>
            <a:r>
              <a:rPr lang="it-IT" sz="2000" i="1" smtClean="0">
                <a:latin typeface="Cambria" pitchFamily="18" charset="0"/>
                <a:ea typeface="MS Mincho" pitchFamily="49" charset="-128"/>
              </a:rPr>
              <a:t>Discriminazione diretta </a:t>
            </a:r>
          </a:p>
          <a:p>
            <a:pPr marL="0" indent="0" algn="just" eaLnBrk="1" hangingPunct="1">
              <a:lnSpc>
                <a:spcPct val="90000"/>
              </a:lnSpc>
              <a:defRPr/>
            </a:pPr>
            <a:r>
              <a:rPr lang="it-IT" sz="2000" i="1" smtClean="0">
                <a:latin typeface="Cambria" pitchFamily="18" charset="0"/>
                <a:ea typeface="MS Mincho" pitchFamily="49" charset="-128"/>
              </a:rPr>
              <a:t>Gli sconti della mercato secondario </a:t>
            </a:r>
          </a:p>
          <a:p>
            <a:pPr marL="0" indent="0" algn="just" eaLnBrk="1" hangingPunct="1">
              <a:lnSpc>
                <a:spcPct val="90000"/>
              </a:lnSpc>
              <a:defRPr/>
            </a:pPr>
            <a:r>
              <a:rPr lang="it-IT" sz="2000" i="1" smtClean="0">
                <a:latin typeface="Cambria" pitchFamily="18" charset="0"/>
                <a:ea typeface="MS Mincho" pitchFamily="49" charset="-128"/>
              </a:rPr>
              <a:t>Gli sconti periodici </a:t>
            </a:r>
          </a:p>
          <a:p>
            <a:pPr marL="0" indent="0" algn="just" eaLnBrk="1" hangingPunct="1">
              <a:lnSpc>
                <a:spcPct val="90000"/>
              </a:lnSpc>
              <a:defRPr/>
            </a:pPr>
            <a:r>
              <a:rPr lang="it-IT" sz="2000" i="1" smtClean="0">
                <a:latin typeface="Cambria" pitchFamily="18" charset="0"/>
                <a:ea typeface="MS Mincho" pitchFamily="49" charset="-128"/>
              </a:rPr>
              <a:t>Le tariffe fisse e variabili</a:t>
            </a:r>
          </a:p>
          <a:p>
            <a:pPr marL="0" indent="0" algn="just" eaLnBrk="1" hangingPunct="1">
              <a:lnSpc>
                <a:spcPct val="90000"/>
              </a:lnSpc>
              <a:defRPr/>
            </a:pPr>
            <a:r>
              <a:rPr lang="it-IT" sz="2000" i="1" smtClean="0">
                <a:latin typeface="Cambria" pitchFamily="18" charset="0"/>
                <a:ea typeface="MS Mincho" pitchFamily="49" charset="-128"/>
              </a:rPr>
              <a:t>Altri meccanismi di pricing</a:t>
            </a:r>
          </a:p>
          <a:p>
            <a:pPr marL="0" indent="0" algn="just" eaLnBrk="1" hangingPunct="1">
              <a:lnSpc>
                <a:spcPct val="90000"/>
              </a:lnSpc>
              <a:buFontTx/>
              <a:buNone/>
              <a:defRPr/>
            </a:pPr>
            <a:endParaRPr lang="it-IT" sz="1800" smtClean="0">
              <a:latin typeface="Cambria" pitchFamily="18" charset="0"/>
              <a:ea typeface="MS Mincho" pitchFamily="49" charset="-128"/>
            </a:endParaRP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A760E9F-10B9-4C33-8DC0-6F85112095E3}" type="slidenum">
              <a:rPr lang="en-GB" sz="1400" smtClean="0"/>
              <a:pPr eaLnBrk="1" hangingPunct="1">
                <a:defRPr/>
              </a:pPr>
              <a:t>22</a:t>
            </a:fld>
            <a:endParaRPr lang="en-GB" sz="1400" smtClean="0"/>
          </a:p>
        </p:txBody>
      </p:sp>
      <p:sp>
        <p:nvSpPr>
          <p:cNvPr id="27654"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600" dirty="0" smtClean="0"/>
              <a:t>I CANALI DI DISTRIBUZIONE</a:t>
            </a:r>
            <a:endParaRPr lang="it-IT" sz="36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90000"/>
              </a:lnSpc>
              <a:buFontTx/>
              <a:buNone/>
              <a:defRPr/>
            </a:pPr>
            <a:r>
              <a:rPr lang="it-IT" sz="2000" smtClean="0">
                <a:latin typeface="Cambria" pitchFamily="18" charset="0"/>
                <a:ea typeface="MS Mincho" pitchFamily="49" charset="-128"/>
              </a:rPr>
              <a:t>I canali di distribuzione rivestono un ruolo fondamentale poiché consentono al consumatore </a:t>
            </a:r>
            <a:r>
              <a:rPr lang="it-IT" sz="2000" b="1" i="1" smtClean="0">
                <a:latin typeface="Cambria" pitchFamily="18" charset="0"/>
                <a:ea typeface="MS Mincho" pitchFamily="49" charset="-128"/>
              </a:rPr>
              <a:t>l</a:t>
            </a:r>
            <a:r>
              <a:rPr lang="it-IT" altLang="it-IT" sz="2000" b="1" i="1" smtClean="0">
                <a:latin typeface="Cambria" pitchFamily="18" charset="0"/>
                <a:ea typeface="MS Mincho" pitchFamily="49" charset="-128"/>
              </a:rPr>
              <a:t>’</a:t>
            </a:r>
            <a:r>
              <a:rPr lang="it-IT" sz="2000" b="1" i="1" smtClean="0">
                <a:latin typeface="Cambria" pitchFamily="18" charset="0"/>
                <a:ea typeface="MS Mincho" pitchFamily="49" charset="-128"/>
              </a:rPr>
              <a:t>accesso ai prodotti o servizi</a:t>
            </a:r>
            <a:r>
              <a:rPr lang="it-IT" sz="2000" smtClean="0">
                <a:latin typeface="Cambria" pitchFamily="18" charset="0"/>
                <a:ea typeface="MS Mincho" pitchFamily="49" charset="-128"/>
              </a:rPr>
              <a:t>, mettendolo nelle condizioni di poter effettuare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acquisto</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obiettivo di un sistema di distribuzione è </a:t>
            </a:r>
            <a:r>
              <a:rPr lang="it-IT" sz="2000" i="1" smtClean="0">
                <a:latin typeface="Cambria" pitchFamily="18" charset="0"/>
                <a:ea typeface="MS Mincho" pitchFamily="49" charset="-128"/>
              </a:rPr>
              <a:t>realizzare in modo efficace il contatto tra i consumatori e i prodotti </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Tutte le imprese si servono di canali di distribuzione, siano essi di vendita diretta mediante la forza di vendita o composti da un sistema a più livelli costituito da molti soggetti </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I canali di distribuzione non si limitano alla distribuzione fisica dei prodotti, che viene normalmente definita logistica</a:t>
            </a:r>
          </a:p>
          <a:p>
            <a:pPr marL="0" indent="0" algn="just" eaLnBrk="1" hangingPunct="1">
              <a:lnSpc>
                <a:spcPct val="90000"/>
              </a:lnSpc>
              <a:buFontTx/>
              <a:buNone/>
              <a:defRPr/>
            </a:pPr>
            <a:endParaRPr lang="it-IT" sz="2000" smtClean="0">
              <a:latin typeface="Cambria" pitchFamily="18" charset="0"/>
              <a:ea typeface="MS Mincho" pitchFamily="49" charset="-128"/>
            </a:endParaRP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A230C54D-120E-4A50-ADBF-3697ED5617DA}" type="slidenum">
              <a:rPr lang="en-GB" sz="1400" smtClean="0"/>
              <a:pPr eaLnBrk="1" hangingPunct="1">
                <a:defRPr/>
              </a:pPr>
              <a:t>23</a:t>
            </a:fld>
            <a:endParaRPr lang="en-GB" sz="1400" smtClean="0"/>
          </a:p>
        </p:txBody>
      </p:sp>
      <p:sp>
        <p:nvSpPr>
          <p:cNvPr id="28678"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600" dirty="0" smtClean="0"/>
              <a:t>I CANALI DI DISTRIBUZIONE</a:t>
            </a:r>
            <a:endParaRPr lang="it-IT" sz="36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90000"/>
              </a:lnSpc>
              <a:buFontTx/>
              <a:buNone/>
              <a:defRPr/>
            </a:pPr>
            <a:endParaRPr lang="it-IT" sz="2000" dirty="0" smtClean="0">
              <a:latin typeface="Cambria" charset="0"/>
              <a:ea typeface="MS Mincho" charset="0"/>
              <a:cs typeface="MS Mincho" charset="0"/>
            </a:endParaRPr>
          </a:p>
          <a:p>
            <a:pPr marL="0" indent="0" algn="just" eaLnBrk="1" hangingPunct="1">
              <a:lnSpc>
                <a:spcPct val="90000"/>
              </a:lnSpc>
              <a:buFontTx/>
              <a:buNone/>
              <a:defRPr/>
            </a:pPr>
            <a:endParaRPr lang="it-IT" sz="2000" dirty="0">
              <a:latin typeface="Cambria" charset="0"/>
              <a:ea typeface="MS Mincho" charset="0"/>
              <a:cs typeface="MS Mincho" charset="0"/>
            </a:endParaRPr>
          </a:p>
          <a:p>
            <a:pPr marL="0" indent="0" algn="just" eaLnBrk="1" hangingPunct="1">
              <a:lnSpc>
                <a:spcPct val="90000"/>
              </a:lnSpc>
              <a:buFontTx/>
              <a:buNone/>
              <a:defRPr/>
            </a:pPr>
            <a:r>
              <a:rPr lang="it-IT" sz="2000" dirty="0" smtClean="0">
                <a:latin typeface="Cambria" charset="0"/>
                <a:ea typeface="MS Mincho" charset="0"/>
                <a:cs typeface="MS Mincho" charset="0"/>
              </a:rPr>
              <a:t>I canali di distribuzione possono essere immaginati come una catena del valore aggiunto</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5315957-AFE9-4D05-A964-02681D49CDE0}" type="slidenum">
              <a:rPr lang="en-GB" sz="1400" smtClean="0"/>
              <a:pPr eaLnBrk="1" hangingPunct="1">
                <a:defRPr/>
              </a:pPr>
              <a:t>24</a:t>
            </a:fld>
            <a:endParaRPr lang="en-GB" sz="1400" smtClean="0"/>
          </a:p>
        </p:txBody>
      </p:sp>
      <p:sp>
        <p:nvSpPr>
          <p:cNvPr id="29702"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
        <p:nvSpPr>
          <p:cNvPr id="29703" name="CasellaDiTesto 1"/>
          <p:cNvSpPr txBox="1">
            <a:spLocks noChangeArrowheads="1"/>
          </p:cNvSpPr>
          <p:nvPr/>
        </p:nvSpPr>
        <p:spPr bwMode="auto">
          <a:xfrm>
            <a:off x="2720975" y="1814513"/>
            <a:ext cx="185738" cy="369887"/>
          </a:xfrm>
          <a:prstGeom prst="rect">
            <a:avLst/>
          </a:prstGeom>
          <a:noFill/>
          <a:ln w="9525">
            <a:noFill/>
            <a:miter lim="800000"/>
            <a:headEnd/>
            <a:tailEnd/>
          </a:ln>
        </p:spPr>
        <p:txBody>
          <a:bodyPr wrap="none">
            <a:spAutoFit/>
          </a:bodyPr>
          <a:lstStyle/>
          <a:p>
            <a:endParaRPr lang="it-IT"/>
          </a:p>
        </p:txBody>
      </p:sp>
      <p:graphicFrame>
        <p:nvGraphicFramePr>
          <p:cNvPr id="4" name="Diagramma 3"/>
          <p:cNvGraphicFramePr/>
          <p:nvPr/>
        </p:nvGraphicFramePr>
        <p:xfrm>
          <a:off x="467544" y="1324992"/>
          <a:ext cx="8208912"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600" dirty="0" smtClean="0"/>
              <a:t>I CANALI DI DISTRIBUZIONE</a:t>
            </a:r>
            <a:endParaRPr lang="it-IT" sz="36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90000"/>
              </a:lnSpc>
              <a:buFontTx/>
              <a:buNone/>
              <a:defRPr/>
            </a:pPr>
            <a:r>
              <a:rPr lang="it-IT" sz="2000" smtClean="0">
                <a:latin typeface="Cambria" pitchFamily="18" charset="0"/>
                <a:ea typeface="MS Mincho" pitchFamily="49" charset="-128"/>
              </a:rPr>
              <a:t>Il sistema di distribuzione è complesso e coinvolge figure diverse. I principali tipi di intermediari di marketing sono: </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defRPr/>
            </a:pPr>
            <a:r>
              <a:rPr lang="it-IT" sz="2000" smtClean="0">
                <a:latin typeface="Cambria" pitchFamily="18" charset="0"/>
                <a:ea typeface="MS Mincho" pitchFamily="49" charset="-128"/>
              </a:rPr>
              <a:t>Agente di vendita</a:t>
            </a:r>
          </a:p>
          <a:p>
            <a:pPr marL="0" indent="0" algn="just" eaLnBrk="1" hangingPunct="1">
              <a:lnSpc>
                <a:spcPct val="90000"/>
              </a:lnSpc>
              <a:defRPr/>
            </a:pPr>
            <a:r>
              <a:rPr lang="it-IT" sz="2000" smtClean="0">
                <a:latin typeface="Cambria" pitchFamily="18" charset="0"/>
                <a:ea typeface="MS Mincho" pitchFamily="49" charset="-128"/>
              </a:rPr>
              <a:t>Commerciante </a:t>
            </a:r>
          </a:p>
          <a:p>
            <a:pPr marL="0" indent="0" algn="just" eaLnBrk="1" hangingPunct="1">
              <a:lnSpc>
                <a:spcPct val="90000"/>
              </a:lnSpc>
              <a:defRPr/>
            </a:pPr>
            <a:r>
              <a:rPr lang="it-IT" sz="2000" smtClean="0">
                <a:latin typeface="Cambria" pitchFamily="18" charset="0"/>
                <a:ea typeface="MS Mincho" pitchFamily="49" charset="-128"/>
              </a:rPr>
              <a:t>Grossista </a:t>
            </a:r>
          </a:p>
          <a:p>
            <a:pPr marL="0" indent="0" algn="just" eaLnBrk="1" hangingPunct="1">
              <a:lnSpc>
                <a:spcPct val="90000"/>
              </a:lnSpc>
              <a:defRPr/>
            </a:pPr>
            <a:r>
              <a:rPr lang="it-IT" sz="2000" smtClean="0">
                <a:latin typeface="Cambria" pitchFamily="18" charset="0"/>
                <a:ea typeface="MS Mincho" pitchFamily="49" charset="-128"/>
              </a:rPr>
              <a:t>Dettagliante</a:t>
            </a:r>
          </a:p>
          <a:p>
            <a:pPr marL="0" indent="0" algn="just" eaLnBrk="1" hangingPunct="1">
              <a:lnSpc>
                <a:spcPct val="90000"/>
              </a:lnSpc>
              <a:defRPr/>
            </a:pPr>
            <a:r>
              <a:rPr lang="it-IT" sz="2000" smtClean="0">
                <a:latin typeface="Cambria" pitchFamily="18" charset="0"/>
                <a:ea typeface="MS Mincho" pitchFamily="49" charset="-128"/>
              </a:rPr>
              <a:t>Broker </a:t>
            </a:r>
          </a:p>
          <a:p>
            <a:pPr marL="0" indent="0" algn="just" eaLnBrk="1" hangingPunct="1">
              <a:lnSpc>
                <a:spcPct val="90000"/>
              </a:lnSpc>
              <a:defRPr/>
            </a:pPr>
            <a:r>
              <a:rPr lang="it-IT" sz="2000" smtClean="0">
                <a:latin typeface="Cambria" pitchFamily="18" charset="0"/>
                <a:ea typeface="MS Mincho" pitchFamily="49" charset="-128"/>
              </a:rPr>
              <a:t>Agente del produttore o rappresentante </a:t>
            </a:r>
          </a:p>
          <a:p>
            <a:pPr marL="0" indent="0" algn="just" eaLnBrk="1" hangingPunct="1">
              <a:lnSpc>
                <a:spcPct val="90000"/>
              </a:lnSpc>
              <a:defRPr/>
            </a:pPr>
            <a:r>
              <a:rPr lang="it-IT" sz="2000" smtClean="0">
                <a:latin typeface="Cambria" pitchFamily="18" charset="0"/>
                <a:ea typeface="MS Mincho" pitchFamily="49" charset="-128"/>
              </a:rPr>
              <a:t>Distributore </a:t>
            </a:r>
          </a:p>
          <a:p>
            <a:pPr marL="0" indent="0" algn="just" eaLnBrk="1" hangingPunct="1">
              <a:lnSpc>
                <a:spcPct val="90000"/>
              </a:lnSpc>
              <a:defRPr/>
            </a:pPr>
            <a:r>
              <a:rPr lang="it-IT" sz="2000" smtClean="0">
                <a:latin typeface="Cambria" pitchFamily="18" charset="0"/>
                <a:ea typeface="MS Mincho" pitchFamily="49" charset="-128"/>
              </a:rPr>
              <a:t>Jobber</a:t>
            </a:r>
          </a:p>
          <a:p>
            <a:pPr marL="0" indent="0" algn="just" eaLnBrk="1" hangingPunct="1">
              <a:lnSpc>
                <a:spcPct val="90000"/>
              </a:lnSpc>
              <a:defRPr/>
            </a:pPr>
            <a:r>
              <a:rPr lang="it-IT" sz="2000" smtClean="0">
                <a:latin typeface="Cambria" pitchFamily="18" charset="0"/>
                <a:ea typeface="MS Mincho" pitchFamily="49" charset="-128"/>
              </a:rPr>
              <a:t>Agente per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assistenza alle vendite</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2194F2D-7180-40A8-BCDD-AD9AF18A1FE5}" type="slidenum">
              <a:rPr lang="en-GB" sz="1400" smtClean="0"/>
              <a:pPr eaLnBrk="1" hangingPunct="1">
                <a:defRPr/>
              </a:pPr>
              <a:t>25</a:t>
            </a:fld>
            <a:endParaRPr lang="en-GB" sz="1400" smtClean="0"/>
          </a:p>
        </p:txBody>
      </p:sp>
      <p:sp>
        <p:nvSpPr>
          <p:cNvPr id="30726"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
        <p:nvSpPr>
          <p:cNvPr id="30727" name="CasellaDiTesto 1"/>
          <p:cNvSpPr txBox="1">
            <a:spLocks noChangeArrowheads="1"/>
          </p:cNvSpPr>
          <p:nvPr/>
        </p:nvSpPr>
        <p:spPr bwMode="auto">
          <a:xfrm>
            <a:off x="2720975" y="181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600" dirty="0" smtClean="0"/>
              <a:t>I CANALI DI DISTRIBUZIONE</a:t>
            </a:r>
            <a:endParaRPr lang="it-IT" sz="36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90000"/>
              </a:lnSpc>
              <a:buFontTx/>
              <a:buNone/>
              <a:defRPr/>
            </a:pPr>
            <a:r>
              <a:rPr lang="it-IT" sz="2000" smtClean="0">
                <a:latin typeface="Cambria" pitchFamily="18" charset="0"/>
                <a:ea typeface="MS Mincho" pitchFamily="49" charset="-128"/>
              </a:rPr>
              <a:t>Il termine </a:t>
            </a:r>
            <a:r>
              <a:rPr lang="it-IT" sz="2000" b="1" i="1" smtClean="0">
                <a:latin typeface="Cambria" pitchFamily="18" charset="0"/>
                <a:ea typeface="MS Mincho" pitchFamily="49" charset="-128"/>
              </a:rPr>
              <a:t>sistema</a:t>
            </a:r>
            <a:r>
              <a:rPr lang="it-IT" sz="2000" smtClean="0">
                <a:latin typeface="Cambria" pitchFamily="18" charset="0"/>
                <a:ea typeface="MS Mincho" pitchFamily="49" charset="-128"/>
              </a:rPr>
              <a:t> descrive gli scritti di canali di distribuzione </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Un</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azienda può avere successo solo se i membri del proprio sistema distributivo sono efficienti ed efficaci nella gestione della distribuzione </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Poiché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obiettivo finale è far sì che i clienti scelgano la propria marca, la progettazione e la gestione dei canali di distribuzione deve riuscire ad attirare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attenzione dei clienti e portare dei profitti all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azienda</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A1D3BAC-AE90-42E4-88AD-0F15CED239B6}" type="slidenum">
              <a:rPr lang="en-GB" sz="1400" smtClean="0"/>
              <a:pPr eaLnBrk="1" hangingPunct="1">
                <a:defRPr/>
              </a:pPr>
              <a:t>26</a:t>
            </a:fld>
            <a:endParaRPr lang="en-GB" sz="1400" smtClean="0"/>
          </a:p>
        </p:txBody>
      </p:sp>
      <p:sp>
        <p:nvSpPr>
          <p:cNvPr id="31750"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
        <p:nvSpPr>
          <p:cNvPr id="31751" name="CasellaDiTesto 1"/>
          <p:cNvSpPr txBox="1">
            <a:spLocks noChangeArrowheads="1"/>
          </p:cNvSpPr>
          <p:nvPr/>
        </p:nvSpPr>
        <p:spPr bwMode="auto">
          <a:xfrm>
            <a:off x="2720975" y="181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600" dirty="0" smtClean="0"/>
              <a:t>I CANALI DI DISTRIBUZIONE</a:t>
            </a:r>
            <a:endParaRPr lang="it-IT" sz="36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90000"/>
              </a:lnSpc>
              <a:buFontTx/>
              <a:buNone/>
              <a:defRPr/>
            </a:pPr>
            <a:r>
              <a:rPr lang="it-IT" sz="2000" b="1" smtClean="0">
                <a:latin typeface="Cambria" pitchFamily="18" charset="0"/>
                <a:ea typeface="MS Mincho" pitchFamily="49" charset="-128"/>
              </a:rPr>
              <a:t>LA FUNZIONE DEI CANALI DI DISTRIBUZIONE</a:t>
            </a:r>
          </a:p>
          <a:p>
            <a:pPr marL="0" indent="0" algn="just" eaLnBrk="1" hangingPunct="1">
              <a:lnSpc>
                <a:spcPct val="90000"/>
              </a:lnSpc>
              <a:buFontTx/>
              <a:buNone/>
              <a:defRPr/>
            </a:pPr>
            <a:endParaRPr lang="it-IT" sz="2000" b="1" smtClean="0">
              <a:latin typeface="Cambria" pitchFamily="18" charset="0"/>
              <a:ea typeface="MS Mincho" pitchFamily="49" charset="-128"/>
            </a:endParaRPr>
          </a:p>
          <a:p>
            <a:pPr marL="0" indent="0" algn="just" eaLnBrk="1" hangingPunct="1">
              <a:lnSpc>
                <a:spcPct val="90000"/>
              </a:lnSpc>
              <a:buFontTx/>
              <a:buNone/>
              <a:defRPr/>
            </a:pPr>
            <a:r>
              <a:rPr lang="it-IT" sz="2000" b="1" smtClean="0">
                <a:latin typeface="Cambria" pitchFamily="18" charset="0"/>
                <a:ea typeface="MS Mincho" pitchFamily="49" charset="-128"/>
              </a:rPr>
              <a:t>Comunicazione </a:t>
            </a:r>
          </a:p>
          <a:p>
            <a:pPr marL="0" indent="0" algn="just" eaLnBrk="1" hangingPunct="1">
              <a:lnSpc>
                <a:spcPct val="90000"/>
              </a:lnSpc>
              <a:buFontTx/>
              <a:buNone/>
              <a:defRPr/>
            </a:pPr>
            <a:r>
              <a:rPr lang="it-IT" sz="2000" smtClean="0">
                <a:latin typeface="Cambria" pitchFamily="18" charset="0"/>
                <a:ea typeface="MS Mincho" pitchFamily="49" charset="-128"/>
              </a:rPr>
              <a:t>Un ruolo importante dei canali di distribuzione consiste nel fornire al cliente </a:t>
            </a:r>
            <a:r>
              <a:rPr lang="it-IT" sz="2000" b="1" i="1" smtClean="0">
                <a:latin typeface="Cambria" pitchFamily="18" charset="0"/>
                <a:ea typeface="MS Mincho" pitchFamily="49" charset="-128"/>
              </a:rPr>
              <a:t>informazioni</a:t>
            </a:r>
            <a:r>
              <a:rPr lang="it-IT" sz="2000" smtClean="0">
                <a:latin typeface="Cambria" pitchFamily="18" charset="0"/>
                <a:ea typeface="MS Mincho" pitchFamily="49" charset="-128"/>
              </a:rPr>
              <a:t> relative al prodotto servizio </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In certi casi, alcuni intermediari del canale possono sviluppare persino un programma di marketing indipendente </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Alcuni formati di punti vendita, quali per esempio i flagship store,</a:t>
            </a:r>
          </a:p>
          <a:p>
            <a:pPr marL="0" indent="0" algn="just" eaLnBrk="1" hangingPunct="1">
              <a:lnSpc>
                <a:spcPct val="90000"/>
              </a:lnSpc>
              <a:buFontTx/>
              <a:buNone/>
              <a:defRPr/>
            </a:pPr>
            <a:r>
              <a:rPr lang="it-IT" sz="2000" smtClean="0">
                <a:latin typeface="Cambria" pitchFamily="18" charset="0"/>
                <a:ea typeface="MS Mincho" pitchFamily="49" charset="-128"/>
              </a:rPr>
              <a:t>nei mercati dei beni a elevato valore simbolico assolvono la principale funzione di comunicazione dell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immagini di marca e degli attributi principali del prodotto nei confronti dei clienti</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62B9611-713C-4745-851B-40CE2F1592D3}" type="slidenum">
              <a:rPr lang="en-GB" sz="1400" smtClean="0"/>
              <a:pPr eaLnBrk="1" hangingPunct="1">
                <a:defRPr/>
              </a:pPr>
              <a:t>27</a:t>
            </a:fld>
            <a:endParaRPr lang="en-GB" sz="1400" smtClean="0"/>
          </a:p>
        </p:txBody>
      </p:sp>
      <p:sp>
        <p:nvSpPr>
          <p:cNvPr id="32774"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
        <p:nvSpPr>
          <p:cNvPr id="32775" name="CasellaDiTesto 1"/>
          <p:cNvSpPr txBox="1">
            <a:spLocks noChangeArrowheads="1"/>
          </p:cNvSpPr>
          <p:nvPr/>
        </p:nvSpPr>
        <p:spPr bwMode="auto">
          <a:xfrm>
            <a:off x="2720975" y="181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600" dirty="0" smtClean="0"/>
              <a:t>I CANALI DI DISTRIBUZIONE</a:t>
            </a:r>
            <a:endParaRPr lang="it-IT" sz="36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90000"/>
              </a:lnSpc>
              <a:buFontTx/>
              <a:buNone/>
              <a:defRPr/>
            </a:pPr>
            <a:r>
              <a:rPr lang="it-IT" sz="2000" b="1" smtClean="0">
                <a:latin typeface="Cambria" pitchFamily="18" charset="0"/>
                <a:ea typeface="MS Mincho" pitchFamily="49" charset="-128"/>
              </a:rPr>
              <a:t>LA FUNZIONE DEI CANALI DI DISTRIBUZIONE</a:t>
            </a:r>
          </a:p>
          <a:p>
            <a:pPr marL="0" indent="0" algn="just" eaLnBrk="1" hangingPunct="1">
              <a:lnSpc>
                <a:spcPct val="90000"/>
              </a:lnSpc>
              <a:buFontTx/>
              <a:buNone/>
              <a:defRPr/>
            </a:pPr>
            <a:endParaRPr lang="it-IT" sz="2000" b="1" smtClean="0">
              <a:latin typeface="Cambria" pitchFamily="18" charset="0"/>
              <a:ea typeface="MS Mincho" pitchFamily="49" charset="-128"/>
            </a:endParaRPr>
          </a:p>
          <a:p>
            <a:pPr marL="0" indent="0" algn="just" eaLnBrk="1" hangingPunct="1">
              <a:lnSpc>
                <a:spcPct val="90000"/>
              </a:lnSpc>
              <a:buFontTx/>
              <a:buNone/>
              <a:defRPr/>
            </a:pPr>
            <a:r>
              <a:rPr lang="it-IT" sz="2000" b="1" smtClean="0">
                <a:latin typeface="Cambria" pitchFamily="18" charset="0"/>
                <a:ea typeface="MS Mincho" pitchFamily="49" charset="-128"/>
              </a:rPr>
              <a:t>Contatti </a:t>
            </a:r>
          </a:p>
          <a:p>
            <a:pPr marL="0" indent="0" algn="just" eaLnBrk="1" hangingPunct="1">
              <a:lnSpc>
                <a:spcPct val="90000"/>
              </a:lnSpc>
              <a:buFontTx/>
              <a:buNone/>
              <a:defRPr/>
            </a:pPr>
            <a:r>
              <a:rPr lang="it-IT" sz="2000" smtClean="0">
                <a:latin typeface="Cambria" pitchFamily="18" charset="0"/>
                <a:ea typeface="MS Mincho" pitchFamily="49" charset="-128"/>
              </a:rPr>
              <a:t>Alcuni intermediari </a:t>
            </a:r>
            <a:r>
              <a:rPr lang="it-IT" sz="2000" i="1" smtClean="0">
                <a:latin typeface="Cambria" pitchFamily="18" charset="0"/>
                <a:ea typeface="MS Mincho" pitchFamily="49" charset="-128"/>
              </a:rPr>
              <a:t>ricercano autonomamente i clienti </a:t>
            </a:r>
            <a:r>
              <a:rPr lang="it-IT" sz="2000" smtClean="0">
                <a:latin typeface="Cambria" pitchFamily="18" charset="0"/>
                <a:ea typeface="MS Mincho" pitchFamily="49" charset="-128"/>
              </a:rPr>
              <a:t>e interagiscono connessi</a:t>
            </a:r>
          </a:p>
          <a:p>
            <a:pPr marL="0" indent="0" algn="just" eaLnBrk="1" hangingPunct="1">
              <a:lnSpc>
                <a:spcPct val="90000"/>
              </a:lnSpc>
              <a:buFontTx/>
              <a:buNone/>
              <a:defRPr/>
            </a:pPr>
            <a:r>
              <a:rPr lang="it-IT" sz="2000" smtClean="0">
                <a:latin typeface="Cambria" pitchFamily="18" charset="0"/>
                <a:ea typeface="MS Mincho" pitchFamily="49" charset="-128"/>
              </a:rPr>
              <a:t>I rivenditori e grossisti sviluppano relazioni commerciali autonome con i punti vendita al dettaglio </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b="1" smtClean="0">
                <a:latin typeface="Cambria" pitchFamily="18" charset="0"/>
                <a:ea typeface="MS Mincho" pitchFamily="49" charset="-128"/>
              </a:rPr>
              <a:t>Personalizzazione </a:t>
            </a:r>
          </a:p>
          <a:p>
            <a:pPr marL="0" indent="0" algn="just" eaLnBrk="1" hangingPunct="1">
              <a:lnSpc>
                <a:spcPct val="90000"/>
              </a:lnSpc>
              <a:buFontTx/>
              <a:buNone/>
              <a:defRPr/>
            </a:pPr>
            <a:r>
              <a:rPr lang="it-IT" sz="2000" smtClean="0">
                <a:latin typeface="Cambria" pitchFamily="18" charset="0"/>
                <a:ea typeface="MS Mincho" pitchFamily="49" charset="-128"/>
              </a:rPr>
              <a:t>Un servizio importante fornito dai canali di distribuzione è il tentativo di </a:t>
            </a:r>
            <a:r>
              <a:rPr lang="it-IT" sz="2000" i="1" smtClean="0">
                <a:latin typeface="Cambria" pitchFamily="18" charset="0"/>
                <a:ea typeface="MS Mincho" pitchFamily="49" charset="-128"/>
              </a:rPr>
              <a:t>adattare il prodotto al bisogni del cliente </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b="1" smtClean="0">
                <a:latin typeface="Cambria" pitchFamily="18" charset="0"/>
                <a:ea typeface="MS Mincho" pitchFamily="49" charset="-128"/>
              </a:rPr>
              <a:t>Trattative sul prezzo </a:t>
            </a:r>
          </a:p>
          <a:p>
            <a:pPr marL="0" indent="0" algn="just" eaLnBrk="1" hangingPunct="1">
              <a:lnSpc>
                <a:spcPct val="90000"/>
              </a:lnSpc>
              <a:buFontTx/>
              <a:buNone/>
              <a:defRPr/>
            </a:pPr>
            <a:r>
              <a:rPr lang="it-IT" sz="2000" smtClean="0">
                <a:latin typeface="Cambria" pitchFamily="18" charset="0"/>
                <a:ea typeface="MS Mincho" pitchFamily="49" charset="-128"/>
              </a:rPr>
              <a:t>In molti casi all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interno del canale di distribuzione gli intermediari </a:t>
            </a:r>
            <a:r>
              <a:rPr lang="it-IT" sz="2000" i="1" smtClean="0">
                <a:latin typeface="Cambria" pitchFamily="18" charset="0"/>
                <a:ea typeface="MS Mincho" pitchFamily="49" charset="-128"/>
              </a:rPr>
              <a:t>trattano il prezzo finale del prodotto</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2BB813D-C1DE-432A-8DF7-F84756396645}" type="slidenum">
              <a:rPr lang="en-GB" sz="1400" smtClean="0"/>
              <a:pPr eaLnBrk="1" hangingPunct="1">
                <a:defRPr/>
              </a:pPr>
              <a:t>28</a:t>
            </a:fld>
            <a:endParaRPr lang="en-GB" sz="1400" smtClean="0"/>
          </a:p>
        </p:txBody>
      </p:sp>
      <p:sp>
        <p:nvSpPr>
          <p:cNvPr id="33798"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
        <p:nvSpPr>
          <p:cNvPr id="33799" name="CasellaDiTesto 1"/>
          <p:cNvSpPr txBox="1">
            <a:spLocks noChangeArrowheads="1"/>
          </p:cNvSpPr>
          <p:nvPr/>
        </p:nvSpPr>
        <p:spPr bwMode="auto">
          <a:xfrm>
            <a:off x="2720975" y="181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600" dirty="0" smtClean="0"/>
              <a:t>I CANALI DI DISTRIBUZIONE</a:t>
            </a:r>
            <a:endParaRPr lang="it-IT" sz="36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90000"/>
              </a:lnSpc>
              <a:buFontTx/>
              <a:buNone/>
              <a:defRPr/>
            </a:pPr>
            <a:r>
              <a:rPr lang="it-IT" sz="2000" b="1" smtClean="0">
                <a:latin typeface="Cambria" pitchFamily="18" charset="0"/>
                <a:ea typeface="MS Mincho" pitchFamily="49" charset="-128"/>
              </a:rPr>
              <a:t>LA FUNZIONE DEI CANALI DI DISTRIBUZIONE</a:t>
            </a:r>
          </a:p>
          <a:p>
            <a:pPr marL="0" indent="0" algn="just" eaLnBrk="1" hangingPunct="1">
              <a:lnSpc>
                <a:spcPct val="90000"/>
              </a:lnSpc>
              <a:buFontTx/>
              <a:buNone/>
              <a:defRPr/>
            </a:pPr>
            <a:endParaRPr lang="it-IT" sz="2000" b="1" smtClean="0">
              <a:latin typeface="Cambria" pitchFamily="18" charset="0"/>
              <a:ea typeface="MS Mincho" pitchFamily="49" charset="-128"/>
            </a:endParaRPr>
          </a:p>
          <a:p>
            <a:pPr marL="0" indent="0" algn="just" eaLnBrk="1" hangingPunct="1">
              <a:lnSpc>
                <a:spcPct val="90000"/>
              </a:lnSpc>
              <a:buFontTx/>
              <a:buNone/>
              <a:defRPr/>
            </a:pPr>
            <a:r>
              <a:rPr lang="it-IT" sz="2000" b="1" smtClean="0">
                <a:latin typeface="Cambria" pitchFamily="18" charset="0"/>
                <a:ea typeface="MS Mincho" pitchFamily="49" charset="-128"/>
              </a:rPr>
              <a:t>Distribuzione fisica </a:t>
            </a:r>
          </a:p>
          <a:p>
            <a:pPr marL="0" indent="0" algn="just" eaLnBrk="1" hangingPunct="1">
              <a:lnSpc>
                <a:spcPct val="90000"/>
              </a:lnSpc>
              <a:buFontTx/>
              <a:buNone/>
              <a:defRPr/>
            </a:pPr>
            <a:r>
              <a:rPr lang="it-IT" sz="2000" smtClean="0">
                <a:latin typeface="Cambria" pitchFamily="18" charset="0"/>
                <a:ea typeface="MS Mincho" pitchFamily="49" charset="-128"/>
              </a:rPr>
              <a:t>Nel caso di vendita di prodotti tangibili, gli intermediari nel canale di distribuzione si occupano anche dei </a:t>
            </a:r>
            <a:r>
              <a:rPr lang="it-IT" sz="2000" i="1" smtClean="0">
                <a:latin typeface="Cambria" pitchFamily="18" charset="0"/>
                <a:ea typeface="MS Mincho" pitchFamily="49" charset="-128"/>
              </a:rPr>
              <a:t>servizi logistici di base</a:t>
            </a:r>
          </a:p>
          <a:p>
            <a:pPr marL="0" indent="0" algn="just" eaLnBrk="1" hangingPunct="1">
              <a:lnSpc>
                <a:spcPct val="90000"/>
              </a:lnSpc>
              <a:buFontTx/>
              <a:buNone/>
              <a:defRPr/>
            </a:pPr>
            <a:endParaRPr lang="it-IT" sz="2000" i="1" smtClean="0">
              <a:latin typeface="Cambria" pitchFamily="18" charset="0"/>
              <a:ea typeface="MS Mincho" pitchFamily="49" charset="-128"/>
            </a:endParaRPr>
          </a:p>
          <a:p>
            <a:pPr marL="0" indent="0" algn="just" eaLnBrk="1" hangingPunct="1">
              <a:lnSpc>
                <a:spcPct val="90000"/>
              </a:lnSpc>
              <a:buFontTx/>
              <a:buNone/>
              <a:defRPr/>
            </a:pPr>
            <a:r>
              <a:rPr lang="it-IT" sz="2000" b="1" smtClean="0">
                <a:latin typeface="Cambria" pitchFamily="18" charset="0"/>
                <a:ea typeface="MS Mincho" pitchFamily="49" charset="-128"/>
              </a:rPr>
              <a:t>Finanziamenti </a:t>
            </a:r>
          </a:p>
          <a:p>
            <a:pPr marL="0" indent="0" algn="just" eaLnBrk="1" hangingPunct="1">
              <a:lnSpc>
                <a:spcPct val="90000"/>
              </a:lnSpc>
              <a:buFontTx/>
              <a:buNone/>
              <a:defRPr/>
            </a:pPr>
            <a:r>
              <a:rPr lang="it-IT" sz="2000" smtClean="0">
                <a:latin typeface="Cambria" pitchFamily="18" charset="0"/>
                <a:ea typeface="MS Mincho" pitchFamily="49" charset="-128"/>
              </a:rPr>
              <a:t>Per le imprese che producono beni durevoli, uno dei vantaggi del ricorso a una sistema di distribuzione al dettaglio consiste </a:t>
            </a:r>
            <a:r>
              <a:rPr lang="it-IT" sz="2000" i="1" smtClean="0">
                <a:latin typeface="Cambria" pitchFamily="18" charset="0"/>
                <a:ea typeface="MS Mincho" pitchFamily="49" charset="-128"/>
              </a:rPr>
              <a:t>nell</a:t>
            </a:r>
            <a:r>
              <a:rPr lang="it-IT" altLang="it-IT" sz="2000" i="1" smtClean="0">
                <a:latin typeface="Cambria" pitchFamily="18" charset="0"/>
                <a:ea typeface="MS Mincho" pitchFamily="49" charset="-128"/>
              </a:rPr>
              <a:t>’</a:t>
            </a:r>
            <a:r>
              <a:rPr lang="it-IT" sz="2000" i="1" smtClean="0">
                <a:latin typeface="Cambria" pitchFamily="18" charset="0"/>
                <a:ea typeface="MS Mincho" pitchFamily="49" charset="-128"/>
              </a:rPr>
              <a:t>abbattimento degli oneri finanziari </a:t>
            </a:r>
            <a:r>
              <a:rPr lang="it-IT" sz="2000" smtClean="0">
                <a:latin typeface="Cambria" pitchFamily="18" charset="0"/>
                <a:ea typeface="MS Mincho" pitchFamily="49" charset="-128"/>
              </a:rPr>
              <a:t>che ricadono sulla dettagliante </a:t>
            </a:r>
          </a:p>
          <a:p>
            <a:pPr marL="0" indent="0" algn="just" eaLnBrk="1" hangingPunct="1">
              <a:lnSpc>
                <a:spcPct val="90000"/>
              </a:lnSpc>
              <a:buFontTx/>
              <a:buNone/>
              <a:defRPr/>
            </a:pPr>
            <a:r>
              <a:rPr lang="it-IT" sz="2000" smtClean="0">
                <a:latin typeface="Cambria" pitchFamily="18" charset="0"/>
                <a:ea typeface="MS Mincho" pitchFamily="49" charset="-128"/>
              </a:rPr>
              <a:t>Saranno dunque i grossisti a istituire programmi di credito, di leasing o altri mezzi di pagamento</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AABB92C-99E6-41B4-8265-6E9FEDFC352C}" type="slidenum">
              <a:rPr lang="en-GB" sz="1400" smtClean="0"/>
              <a:pPr eaLnBrk="1" hangingPunct="1">
                <a:defRPr/>
              </a:pPr>
              <a:t>29</a:t>
            </a:fld>
            <a:endParaRPr lang="en-GB" sz="1400" smtClean="0"/>
          </a:p>
        </p:txBody>
      </p:sp>
      <p:sp>
        <p:nvSpPr>
          <p:cNvPr id="34822"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
        <p:nvSpPr>
          <p:cNvPr id="34823" name="CasellaDiTesto 1"/>
          <p:cNvSpPr txBox="1">
            <a:spLocks noChangeArrowheads="1"/>
          </p:cNvSpPr>
          <p:nvPr/>
        </p:nvSpPr>
        <p:spPr bwMode="auto">
          <a:xfrm>
            <a:off x="2720975" y="181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LA DETERMINAZIONE DEL PREZZO</a:t>
            </a:r>
            <a:endParaRPr lang="it-IT" sz="32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80000"/>
              </a:lnSpc>
              <a:buFontTx/>
              <a:buNone/>
              <a:defRPr/>
            </a:pPr>
            <a:r>
              <a:rPr lang="it-IT" sz="1900" smtClean="0">
                <a:latin typeface="Cambria" pitchFamily="18" charset="0"/>
                <a:ea typeface="MS Mincho" pitchFamily="49" charset="-128"/>
              </a:rPr>
              <a:t>La determinazione del prezzo di un prodotto è tra le decisioni più impegnative per il marketing manager in quanto il prezzo è la componente del marketing alla quale i clienti reagiscono in modo più diretto </a:t>
            </a:r>
          </a:p>
          <a:p>
            <a:pPr marL="0" indent="0" algn="just" eaLnBrk="1" hangingPunct="1">
              <a:lnSpc>
                <a:spcPct val="80000"/>
              </a:lnSpc>
              <a:buFontTx/>
              <a:buNone/>
              <a:defRPr/>
            </a:pPr>
            <a:endParaRPr lang="it-IT" sz="1900" smtClean="0">
              <a:latin typeface="Cambria" pitchFamily="18" charset="0"/>
              <a:ea typeface="MS Mincho" pitchFamily="49" charset="-128"/>
            </a:endParaRPr>
          </a:p>
          <a:p>
            <a:pPr marL="0" indent="0" algn="just" eaLnBrk="1" hangingPunct="1">
              <a:lnSpc>
                <a:spcPct val="80000"/>
              </a:lnSpc>
              <a:buFontTx/>
              <a:buNone/>
              <a:defRPr/>
            </a:pPr>
            <a:r>
              <a:rPr lang="it-IT" sz="1900" smtClean="0">
                <a:latin typeface="Cambria" pitchFamily="18" charset="0"/>
                <a:ea typeface="MS Mincho" pitchFamily="49" charset="-128"/>
              </a:rPr>
              <a:t>Il </a:t>
            </a:r>
            <a:r>
              <a:rPr lang="it-IT" sz="1900" b="1" i="1" smtClean="0">
                <a:latin typeface="Cambria" pitchFamily="18" charset="0"/>
                <a:ea typeface="MS Mincho" pitchFamily="49" charset="-128"/>
              </a:rPr>
              <a:t>prezzo</a:t>
            </a:r>
            <a:r>
              <a:rPr lang="it-IT" sz="1900" smtClean="0">
                <a:latin typeface="Cambria" pitchFamily="18" charset="0"/>
                <a:ea typeface="MS Mincho" pitchFamily="49" charset="-128"/>
              </a:rPr>
              <a:t> è una </a:t>
            </a:r>
            <a:r>
              <a:rPr lang="it-IT" sz="1900" i="1" smtClean="0">
                <a:latin typeface="Cambria" pitchFamily="18" charset="0"/>
                <a:ea typeface="MS Mincho" pitchFamily="49" charset="-128"/>
              </a:rPr>
              <a:t>componente visibile del prodotto </a:t>
            </a:r>
            <a:r>
              <a:rPr lang="it-IT" sz="1900" smtClean="0">
                <a:latin typeface="Cambria" pitchFamily="18" charset="0"/>
                <a:ea typeface="MS Mincho" pitchFamily="49" charset="-128"/>
              </a:rPr>
              <a:t>che esercita un</a:t>
            </a:r>
            <a:r>
              <a:rPr lang="it-IT" altLang="it-IT" sz="1900" smtClean="0">
                <a:latin typeface="Cambria" pitchFamily="18" charset="0"/>
                <a:ea typeface="MS Mincho" pitchFamily="49" charset="-128"/>
              </a:rPr>
              <a:t>’</a:t>
            </a:r>
            <a:r>
              <a:rPr lang="it-IT" sz="1900" smtClean="0">
                <a:latin typeface="Cambria" pitchFamily="18" charset="0"/>
                <a:ea typeface="MS Mincho" pitchFamily="49" charset="-128"/>
              </a:rPr>
              <a:t>influenza determinante sulla decisione d</a:t>
            </a:r>
            <a:r>
              <a:rPr lang="it-IT" altLang="it-IT" sz="1900" smtClean="0">
                <a:latin typeface="Cambria" pitchFamily="18" charset="0"/>
                <a:ea typeface="MS Mincho" pitchFamily="49" charset="-128"/>
              </a:rPr>
              <a:t>’</a:t>
            </a:r>
            <a:r>
              <a:rPr lang="it-IT" sz="1900" smtClean="0">
                <a:latin typeface="Cambria" pitchFamily="18" charset="0"/>
                <a:ea typeface="MS Mincho" pitchFamily="49" charset="-128"/>
              </a:rPr>
              <a:t>acquisto da parte del cliente e influisce direttamente sui margini di profitto dell</a:t>
            </a:r>
            <a:r>
              <a:rPr lang="it-IT" altLang="it-IT" sz="1900" smtClean="0">
                <a:latin typeface="Cambria" pitchFamily="18" charset="0"/>
                <a:ea typeface="MS Mincho" pitchFamily="49" charset="-128"/>
              </a:rPr>
              <a:t>’</a:t>
            </a:r>
            <a:r>
              <a:rPr lang="it-IT" sz="1900" smtClean="0">
                <a:latin typeface="Cambria" pitchFamily="18" charset="0"/>
                <a:ea typeface="MS Mincho" pitchFamily="49" charset="-128"/>
              </a:rPr>
              <a:t>azienda per ciascuna unità venduta </a:t>
            </a:r>
          </a:p>
          <a:p>
            <a:pPr marL="0" indent="0" algn="just" eaLnBrk="1" hangingPunct="1">
              <a:lnSpc>
                <a:spcPct val="80000"/>
              </a:lnSpc>
              <a:buFontTx/>
              <a:buNone/>
              <a:defRPr/>
            </a:pPr>
            <a:endParaRPr lang="it-IT" sz="1900" smtClean="0">
              <a:latin typeface="Cambria" pitchFamily="18" charset="0"/>
              <a:ea typeface="MS Mincho" pitchFamily="49" charset="-128"/>
            </a:endParaRPr>
          </a:p>
          <a:p>
            <a:pPr marL="0" indent="0" algn="just" eaLnBrk="1" hangingPunct="1">
              <a:lnSpc>
                <a:spcPct val="80000"/>
              </a:lnSpc>
              <a:buFontTx/>
              <a:buNone/>
              <a:defRPr/>
            </a:pPr>
            <a:r>
              <a:rPr lang="it-IT" sz="1900" smtClean="0">
                <a:latin typeface="Cambria" pitchFamily="18" charset="0"/>
                <a:ea typeface="MS Mincho" pitchFamily="49" charset="-128"/>
              </a:rPr>
              <a:t>Scopo del prezzo non è solo coprire i costi ma anche rispondere al </a:t>
            </a:r>
            <a:r>
              <a:rPr lang="it-IT" sz="1900" i="1" smtClean="0">
                <a:latin typeface="Cambria" pitchFamily="18" charset="0"/>
                <a:ea typeface="MS Mincho" pitchFamily="49" charset="-128"/>
              </a:rPr>
              <a:t>customer value</a:t>
            </a:r>
            <a:r>
              <a:rPr lang="it-IT" sz="1900" smtClean="0">
                <a:latin typeface="Cambria" pitchFamily="18" charset="0"/>
                <a:ea typeface="MS Mincho" pitchFamily="49" charset="-128"/>
              </a:rPr>
              <a:t>, ovvero al </a:t>
            </a:r>
            <a:r>
              <a:rPr lang="it-IT" sz="1900" i="1" smtClean="0">
                <a:latin typeface="Cambria" pitchFamily="18" charset="0"/>
                <a:ea typeface="MS Mincho" pitchFamily="49" charset="-128"/>
              </a:rPr>
              <a:t>valore di prodotto percepito dal cliente </a:t>
            </a:r>
          </a:p>
          <a:p>
            <a:pPr marL="0" indent="0" algn="just" eaLnBrk="1" hangingPunct="1">
              <a:lnSpc>
                <a:spcPct val="80000"/>
              </a:lnSpc>
              <a:buFontTx/>
              <a:buNone/>
              <a:defRPr/>
            </a:pPr>
            <a:endParaRPr lang="it-IT" sz="1900" smtClean="0">
              <a:latin typeface="Cambria" pitchFamily="18" charset="0"/>
              <a:ea typeface="MS Mincho" pitchFamily="49" charset="-128"/>
            </a:endParaRPr>
          </a:p>
          <a:p>
            <a:pPr marL="0" indent="0" algn="just" eaLnBrk="1" hangingPunct="1">
              <a:lnSpc>
                <a:spcPct val="80000"/>
              </a:lnSpc>
              <a:buFontTx/>
              <a:buNone/>
              <a:defRPr/>
            </a:pPr>
            <a:r>
              <a:rPr lang="it-IT" sz="1900" smtClean="0">
                <a:latin typeface="Cambria" pitchFamily="18" charset="0"/>
                <a:ea typeface="MS Mincho" pitchFamily="49" charset="-128"/>
              </a:rPr>
              <a:t>Fattori che influenzano il processo di determinazione del prezzo sono: </a:t>
            </a:r>
          </a:p>
          <a:p>
            <a:pPr marL="0" indent="0" algn="just" eaLnBrk="1" hangingPunct="1">
              <a:lnSpc>
                <a:spcPct val="80000"/>
              </a:lnSpc>
              <a:defRPr/>
            </a:pPr>
            <a:r>
              <a:rPr lang="it-IT" sz="1900" smtClean="0">
                <a:latin typeface="Cambria" pitchFamily="18" charset="0"/>
                <a:ea typeface="MS Mincho" pitchFamily="49" charset="-128"/>
              </a:rPr>
              <a:t>La strategia di marketing</a:t>
            </a:r>
          </a:p>
          <a:p>
            <a:pPr marL="0" indent="0" algn="just" eaLnBrk="1" hangingPunct="1">
              <a:lnSpc>
                <a:spcPct val="80000"/>
              </a:lnSpc>
              <a:defRPr/>
            </a:pPr>
            <a:r>
              <a:rPr lang="it-IT" sz="1900" smtClean="0">
                <a:latin typeface="Cambria" pitchFamily="18" charset="0"/>
                <a:ea typeface="MS Mincho" pitchFamily="49" charset="-128"/>
              </a:rPr>
              <a:t>Il valore percepito dal cliente </a:t>
            </a:r>
          </a:p>
          <a:p>
            <a:pPr marL="0" indent="0" algn="just" eaLnBrk="1" hangingPunct="1">
              <a:lnSpc>
                <a:spcPct val="80000"/>
              </a:lnSpc>
              <a:defRPr/>
            </a:pPr>
            <a:r>
              <a:rPr lang="it-IT" sz="1900" smtClean="0">
                <a:latin typeface="Cambria" pitchFamily="18" charset="0"/>
                <a:ea typeface="MS Mincho" pitchFamily="49" charset="-128"/>
              </a:rPr>
              <a:t>La concorrenza</a:t>
            </a:r>
          </a:p>
          <a:p>
            <a:pPr marL="0" indent="0" algn="just" eaLnBrk="1" hangingPunct="1">
              <a:lnSpc>
                <a:spcPct val="80000"/>
              </a:lnSpc>
              <a:defRPr/>
            </a:pPr>
            <a:r>
              <a:rPr lang="it-IT" sz="1900" smtClean="0">
                <a:latin typeface="Cambria" pitchFamily="18" charset="0"/>
                <a:ea typeface="MS Mincho" pitchFamily="49" charset="-128"/>
              </a:rPr>
              <a:t>La struttura dei costi</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9B0FBB2-6D23-4668-AF03-104845DC2EE6}" type="slidenum">
              <a:rPr lang="en-GB" sz="1400" smtClean="0"/>
              <a:pPr eaLnBrk="1" hangingPunct="1">
                <a:defRPr/>
              </a:pPr>
              <a:t>3</a:t>
            </a:fld>
            <a:endParaRPr lang="en-GB" sz="1400" smtClean="0"/>
          </a:p>
        </p:txBody>
      </p:sp>
      <p:sp>
        <p:nvSpPr>
          <p:cNvPr id="8198"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600" dirty="0" smtClean="0"/>
              <a:t>I CANALI DI DISTRIBUZIONE</a:t>
            </a:r>
            <a:endParaRPr lang="it-IT" sz="36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90000"/>
              </a:lnSpc>
              <a:buFontTx/>
              <a:buNone/>
              <a:defRPr/>
            </a:pPr>
            <a:r>
              <a:rPr lang="it-IT" sz="2000" b="1" smtClean="0">
                <a:latin typeface="Cambria" pitchFamily="18" charset="0"/>
                <a:ea typeface="MS Mincho" pitchFamily="49" charset="-128"/>
              </a:rPr>
              <a:t>LA FUNZIONE DEI CANALI DI DISTRIBUZIONE</a:t>
            </a:r>
          </a:p>
          <a:p>
            <a:pPr marL="0" indent="0" algn="just" eaLnBrk="1" hangingPunct="1">
              <a:lnSpc>
                <a:spcPct val="90000"/>
              </a:lnSpc>
              <a:buFontTx/>
              <a:buNone/>
              <a:defRPr/>
            </a:pPr>
            <a:endParaRPr lang="it-IT" sz="2000" b="1" smtClean="0">
              <a:latin typeface="Cambria" pitchFamily="18" charset="0"/>
              <a:ea typeface="MS Mincho" pitchFamily="49" charset="-128"/>
            </a:endParaRPr>
          </a:p>
          <a:p>
            <a:pPr marL="0" indent="0" algn="just" eaLnBrk="1" hangingPunct="1">
              <a:lnSpc>
                <a:spcPct val="90000"/>
              </a:lnSpc>
              <a:buFontTx/>
              <a:buNone/>
              <a:defRPr/>
            </a:pPr>
            <a:r>
              <a:rPr lang="it-IT" sz="2000" b="1" smtClean="0">
                <a:latin typeface="Cambria" pitchFamily="18" charset="0"/>
                <a:ea typeface="MS Mincho" pitchFamily="49" charset="-128"/>
              </a:rPr>
              <a:t>Rischi </a:t>
            </a:r>
          </a:p>
          <a:p>
            <a:pPr marL="0" indent="0" algn="just" eaLnBrk="1" hangingPunct="1">
              <a:lnSpc>
                <a:spcPct val="90000"/>
              </a:lnSpc>
              <a:buFontTx/>
              <a:buNone/>
              <a:defRPr/>
            </a:pPr>
            <a:r>
              <a:rPr lang="it-IT" sz="2000" smtClean="0">
                <a:latin typeface="Cambria" pitchFamily="18" charset="0"/>
                <a:ea typeface="MS Mincho" pitchFamily="49" charset="-128"/>
              </a:rPr>
              <a:t>Quando il sistema di distribuzione prevede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acquisto della proprietà del prodotto da parte dell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intermediario, anche la responsabilità e i rischi connessi alla successiva rivendita si spostano dal produttore al distributore </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b="1" smtClean="0">
                <a:latin typeface="Cambria" pitchFamily="18" charset="0"/>
                <a:ea typeface="MS Mincho" pitchFamily="49" charset="-128"/>
              </a:rPr>
              <a:t>Servizi </a:t>
            </a:r>
          </a:p>
          <a:p>
            <a:pPr marL="0" indent="0" algn="just" eaLnBrk="1" hangingPunct="1">
              <a:lnSpc>
                <a:spcPct val="90000"/>
              </a:lnSpc>
              <a:buFontTx/>
              <a:buNone/>
              <a:defRPr/>
            </a:pPr>
            <a:r>
              <a:rPr lang="it-IT" sz="2000" smtClean="0">
                <a:latin typeface="Cambria" pitchFamily="18" charset="0"/>
                <a:ea typeface="MS Mincho" pitchFamily="49" charset="-128"/>
              </a:rPr>
              <a:t>Gli intermediari del canale di distribuzione si occupano del servizio assistenza clienti e delle eventuali riparazioni del prodotto, rispondono alle domande del cliente sulle modalità di utilizzo del prodotto e forniscono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assistenza prevista dalla garanzia </a:t>
            </a:r>
          </a:p>
          <a:p>
            <a:pPr marL="0" indent="0" algn="just" eaLnBrk="1" hangingPunct="1">
              <a:lnSpc>
                <a:spcPct val="90000"/>
              </a:lnSpc>
              <a:buFontTx/>
              <a:buNone/>
              <a:defRPr/>
            </a:pPr>
            <a:r>
              <a:rPr lang="it-IT" sz="2000" smtClean="0">
                <a:latin typeface="Cambria" pitchFamily="18" charset="0"/>
                <a:ea typeface="MS Mincho" pitchFamily="49" charset="-128"/>
              </a:rPr>
              <a:t>Spesso questi servizi integrano le operazioni di assistenza del produttore</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06778CB-2B42-4545-97C4-5D177D00C405}" type="slidenum">
              <a:rPr lang="en-GB" sz="1400" smtClean="0"/>
              <a:pPr eaLnBrk="1" hangingPunct="1">
                <a:defRPr/>
              </a:pPr>
              <a:t>30</a:t>
            </a:fld>
            <a:endParaRPr lang="en-GB" sz="1400" smtClean="0"/>
          </a:p>
        </p:txBody>
      </p:sp>
      <p:sp>
        <p:nvSpPr>
          <p:cNvPr id="35846"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
        <p:nvSpPr>
          <p:cNvPr id="35847" name="CasellaDiTesto 1"/>
          <p:cNvSpPr txBox="1">
            <a:spLocks noChangeArrowheads="1"/>
          </p:cNvSpPr>
          <p:nvPr/>
        </p:nvSpPr>
        <p:spPr bwMode="auto">
          <a:xfrm>
            <a:off x="2720975" y="181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600" dirty="0" smtClean="0"/>
              <a:t>I CANALI DI DISTRIBUZIONE</a:t>
            </a:r>
            <a:endParaRPr lang="it-IT" sz="36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90000"/>
              </a:lnSpc>
              <a:buFontTx/>
              <a:buNone/>
              <a:defRPr/>
            </a:pPr>
            <a:r>
              <a:rPr lang="it-IT" sz="2000" b="1" smtClean="0">
                <a:latin typeface="Cambria" pitchFamily="18" charset="0"/>
                <a:ea typeface="MS Mincho" pitchFamily="49" charset="-128"/>
              </a:rPr>
              <a:t>LA FUNZIONE DEI CANALI DI DISTRIBUZIONE</a:t>
            </a:r>
          </a:p>
          <a:p>
            <a:pPr marL="0" indent="0" algn="just" eaLnBrk="1" hangingPunct="1">
              <a:lnSpc>
                <a:spcPct val="90000"/>
              </a:lnSpc>
              <a:buFontTx/>
              <a:buNone/>
              <a:defRPr/>
            </a:pPr>
            <a:endParaRPr lang="it-IT" sz="2000" b="1" smtClean="0">
              <a:latin typeface="Cambria" pitchFamily="18" charset="0"/>
              <a:ea typeface="MS Mincho" pitchFamily="49" charset="-128"/>
            </a:endParaRPr>
          </a:p>
          <a:p>
            <a:pPr marL="0" indent="0" algn="just" eaLnBrk="1" hangingPunct="1">
              <a:lnSpc>
                <a:spcPct val="90000"/>
              </a:lnSpc>
              <a:buFontTx/>
              <a:buNone/>
              <a:defRPr/>
            </a:pPr>
            <a:r>
              <a:rPr lang="it-IT" sz="2000" b="1" smtClean="0">
                <a:latin typeface="Cambria" pitchFamily="18" charset="0"/>
                <a:ea typeface="MS Mincho" pitchFamily="49" charset="-128"/>
              </a:rPr>
              <a:t>Relazioni produttore-cliente</a:t>
            </a:r>
          </a:p>
          <a:p>
            <a:pPr marL="0" indent="0" algn="just" eaLnBrk="1" hangingPunct="1">
              <a:lnSpc>
                <a:spcPct val="90000"/>
              </a:lnSpc>
              <a:buFontTx/>
              <a:buNone/>
              <a:defRPr/>
            </a:pPr>
            <a:r>
              <a:rPr lang="it-IT" sz="2000" smtClean="0">
                <a:latin typeface="Cambria" pitchFamily="18" charset="0"/>
                <a:ea typeface="MS Mincho" pitchFamily="49" charset="-128"/>
              </a:rPr>
              <a:t>I canali di distribuzione sono spesso delle </a:t>
            </a:r>
            <a:r>
              <a:rPr lang="it-IT" sz="2000" i="1" smtClean="0">
                <a:latin typeface="Cambria" pitchFamily="18" charset="0"/>
                <a:ea typeface="MS Mincho" pitchFamily="49" charset="-128"/>
              </a:rPr>
              <a:t>estensioni dell</a:t>
            </a:r>
            <a:r>
              <a:rPr lang="it-IT" altLang="it-IT" sz="2000" i="1" smtClean="0">
                <a:latin typeface="Cambria" pitchFamily="18" charset="0"/>
                <a:ea typeface="MS Mincho" pitchFamily="49" charset="-128"/>
              </a:rPr>
              <a:t>’</a:t>
            </a:r>
            <a:r>
              <a:rPr lang="it-IT" sz="2000" i="1" smtClean="0">
                <a:latin typeface="Cambria" pitchFamily="18" charset="0"/>
                <a:ea typeface="MS Mincho" pitchFamily="49" charset="-128"/>
              </a:rPr>
              <a:t>impresa produttrice</a:t>
            </a:r>
            <a:r>
              <a:rPr lang="it-IT" sz="2000" smtClean="0">
                <a:latin typeface="Cambria" pitchFamily="18" charset="0"/>
                <a:ea typeface="MS Mincho" pitchFamily="49" charset="-128"/>
              </a:rPr>
              <a:t> e costituiscono il </a:t>
            </a:r>
            <a:r>
              <a:rPr lang="it-IT" sz="2000" i="1" smtClean="0">
                <a:latin typeface="Cambria" pitchFamily="18" charset="0"/>
                <a:ea typeface="MS Mincho" pitchFamily="49" charset="-128"/>
              </a:rPr>
              <a:t>primo punto di contatto </a:t>
            </a:r>
            <a:r>
              <a:rPr lang="it-IT" sz="2000" smtClean="0">
                <a:latin typeface="Cambria" pitchFamily="18" charset="0"/>
                <a:ea typeface="MS Mincho" pitchFamily="49" charset="-128"/>
              </a:rPr>
              <a:t>con il produttore per il nuovo cliente che si avvicina al prodotto o servizio </a:t>
            </a:r>
          </a:p>
          <a:p>
            <a:pPr marL="0" indent="0" algn="just" eaLnBrk="1" hangingPunct="1">
              <a:lnSpc>
                <a:spcPct val="90000"/>
              </a:lnSpc>
              <a:buFontTx/>
              <a:buNone/>
              <a:defRPr/>
            </a:pPr>
            <a:r>
              <a:rPr lang="it-IT" sz="2000" smtClean="0">
                <a:latin typeface="Cambria" pitchFamily="18" charset="0"/>
                <a:ea typeface="MS Mincho" pitchFamily="49" charset="-128"/>
              </a:rPr>
              <a:t>I membri del canale possono dunque migliorare o compromettere la qualità dei rapporti tra impresa e il cliente finale </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b="1" smtClean="0">
                <a:latin typeface="Cambria" pitchFamily="18" charset="0"/>
                <a:ea typeface="MS Mincho" pitchFamily="49" charset="-128"/>
              </a:rPr>
              <a:t>Assemblaggio del prodotto </a:t>
            </a:r>
          </a:p>
          <a:p>
            <a:pPr marL="0" indent="0" algn="just" eaLnBrk="1" hangingPunct="1">
              <a:lnSpc>
                <a:spcPct val="90000"/>
              </a:lnSpc>
              <a:buFontTx/>
              <a:buNone/>
              <a:defRPr/>
            </a:pPr>
            <a:r>
              <a:rPr lang="it-IT" sz="2000" smtClean="0">
                <a:latin typeface="Cambria" pitchFamily="18" charset="0"/>
                <a:ea typeface="MS Mincho" pitchFamily="49" charset="-128"/>
              </a:rPr>
              <a:t>Per alcuni prodotti il canale di distribuzione può contribuire al processo di produzione, occupandosi </a:t>
            </a:r>
            <a:r>
              <a:rPr lang="it-IT" sz="2000" i="1" smtClean="0">
                <a:latin typeface="Cambria" pitchFamily="18" charset="0"/>
                <a:ea typeface="MS Mincho" pitchFamily="49" charset="-128"/>
              </a:rPr>
              <a:t>dell</a:t>
            </a:r>
            <a:r>
              <a:rPr lang="it-IT" altLang="it-IT" sz="2000" i="1" smtClean="0">
                <a:latin typeface="Cambria" pitchFamily="18" charset="0"/>
                <a:ea typeface="MS Mincho" pitchFamily="49" charset="-128"/>
              </a:rPr>
              <a:t>’</a:t>
            </a:r>
            <a:r>
              <a:rPr lang="it-IT" sz="2000" i="1" smtClean="0">
                <a:latin typeface="Cambria" pitchFamily="18" charset="0"/>
                <a:ea typeface="MS Mincho" pitchFamily="49" charset="-128"/>
              </a:rPr>
              <a:t>assemblaggio</a:t>
            </a:r>
            <a:r>
              <a:rPr lang="it-IT" sz="2000" smtClean="0">
                <a:latin typeface="Cambria" pitchFamily="18" charset="0"/>
                <a:ea typeface="MS Mincho" pitchFamily="49" charset="-128"/>
              </a:rPr>
              <a:t> o di altri stadi di rifinitura del prodotto</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B78FEC91-B606-48DD-8344-5670CE0F6624}" type="slidenum">
              <a:rPr lang="en-GB" sz="1400" smtClean="0"/>
              <a:pPr eaLnBrk="1" hangingPunct="1">
                <a:defRPr/>
              </a:pPr>
              <a:t>31</a:t>
            </a:fld>
            <a:endParaRPr lang="en-GB" sz="1400" smtClean="0"/>
          </a:p>
        </p:txBody>
      </p:sp>
      <p:sp>
        <p:nvSpPr>
          <p:cNvPr id="36870"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
        <p:nvSpPr>
          <p:cNvPr id="36871" name="CasellaDiTesto 1"/>
          <p:cNvSpPr txBox="1">
            <a:spLocks noChangeArrowheads="1"/>
          </p:cNvSpPr>
          <p:nvPr/>
        </p:nvSpPr>
        <p:spPr bwMode="auto">
          <a:xfrm>
            <a:off x="2720975" y="181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600" dirty="0" smtClean="0"/>
              <a:t>I CANALI DI DISTRIBUZIONE</a:t>
            </a:r>
            <a:endParaRPr lang="it-IT" sz="36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70000"/>
              </a:lnSpc>
              <a:buFontTx/>
              <a:buNone/>
              <a:defRPr/>
            </a:pPr>
            <a:r>
              <a:rPr lang="it-IT" sz="1900" b="1" smtClean="0">
                <a:latin typeface="Cambria" pitchFamily="18" charset="0"/>
                <a:ea typeface="MS Mincho" pitchFamily="49" charset="-128"/>
              </a:rPr>
              <a:t>LA FUNZIONE DEI CANALI DI DISTRIBUZIONE</a:t>
            </a:r>
          </a:p>
          <a:p>
            <a:pPr marL="0" indent="0" algn="just" eaLnBrk="1" hangingPunct="1">
              <a:lnSpc>
                <a:spcPct val="70000"/>
              </a:lnSpc>
              <a:buFontTx/>
              <a:buNone/>
              <a:defRPr/>
            </a:pPr>
            <a:endParaRPr lang="it-IT" sz="1900" b="1" smtClean="0">
              <a:latin typeface="Cambria" pitchFamily="18" charset="0"/>
              <a:ea typeface="MS Mincho" pitchFamily="49" charset="-128"/>
            </a:endParaRPr>
          </a:p>
          <a:p>
            <a:pPr marL="0" indent="0" algn="just" eaLnBrk="1" hangingPunct="1">
              <a:lnSpc>
                <a:spcPct val="70000"/>
              </a:lnSpc>
              <a:buFontTx/>
              <a:buNone/>
              <a:defRPr/>
            </a:pPr>
            <a:r>
              <a:rPr lang="it-IT" sz="1900" b="1" smtClean="0">
                <a:latin typeface="Cambria" pitchFamily="18" charset="0"/>
                <a:ea typeface="MS Mincho" pitchFamily="49" charset="-128"/>
              </a:rPr>
              <a:t>La scelta del canale di distribuzione</a:t>
            </a:r>
          </a:p>
          <a:p>
            <a:pPr marL="0" indent="0" algn="just" eaLnBrk="1" hangingPunct="1">
              <a:lnSpc>
                <a:spcPct val="70000"/>
              </a:lnSpc>
              <a:buFontTx/>
              <a:buNone/>
              <a:defRPr/>
            </a:pPr>
            <a:r>
              <a:rPr lang="it-IT" sz="1900" smtClean="0">
                <a:latin typeface="Cambria" pitchFamily="18" charset="0"/>
                <a:ea typeface="MS Mincho" pitchFamily="49" charset="-128"/>
              </a:rPr>
              <a:t>Per la scelta del canale di distribuzione più indicato, l</a:t>
            </a:r>
            <a:r>
              <a:rPr lang="it-IT" altLang="it-IT" sz="1900" smtClean="0">
                <a:latin typeface="Cambria" pitchFamily="18" charset="0"/>
                <a:ea typeface="MS Mincho" pitchFamily="49" charset="-128"/>
              </a:rPr>
              <a:t>’</a:t>
            </a:r>
            <a:r>
              <a:rPr lang="it-IT" sz="1900" smtClean="0">
                <a:latin typeface="Cambria" pitchFamily="18" charset="0"/>
                <a:ea typeface="MS Mincho" pitchFamily="49" charset="-128"/>
              </a:rPr>
              <a:t>impresa può servirsi di una matrice che valuti le attività che si svolgono all</a:t>
            </a:r>
            <a:r>
              <a:rPr lang="it-IT" altLang="it-IT" sz="1900" smtClean="0">
                <a:latin typeface="Cambria" pitchFamily="18" charset="0"/>
                <a:ea typeface="MS Mincho" pitchFamily="49" charset="-128"/>
              </a:rPr>
              <a:t>’</a:t>
            </a:r>
            <a:r>
              <a:rPr lang="it-IT" sz="1900" smtClean="0">
                <a:latin typeface="Cambria" pitchFamily="18" charset="0"/>
                <a:ea typeface="MS Mincho" pitchFamily="49" charset="-128"/>
              </a:rPr>
              <a:t>interno del canale:</a:t>
            </a:r>
          </a:p>
          <a:p>
            <a:pPr marL="0" indent="0" algn="just" eaLnBrk="1" hangingPunct="1">
              <a:lnSpc>
                <a:spcPct val="70000"/>
              </a:lnSpc>
              <a:buFontTx/>
              <a:buNone/>
              <a:defRPr/>
            </a:pPr>
            <a:endParaRPr lang="it-IT" sz="1900" smtClean="0">
              <a:latin typeface="Cambria" pitchFamily="18" charset="0"/>
              <a:ea typeface="MS Mincho" pitchFamily="49" charset="-128"/>
            </a:endParaRPr>
          </a:p>
          <a:p>
            <a:pPr marL="0" indent="0" algn="just" eaLnBrk="1" hangingPunct="1">
              <a:lnSpc>
                <a:spcPct val="70000"/>
              </a:lnSpc>
              <a:defRPr/>
            </a:pPr>
            <a:r>
              <a:rPr lang="it-IT" sz="1900" i="1" smtClean="0">
                <a:latin typeface="Cambria" pitchFamily="18" charset="0"/>
                <a:ea typeface="MS Mincho" pitchFamily="49" charset="-128"/>
              </a:rPr>
              <a:t>Ricerca di marketing </a:t>
            </a:r>
          </a:p>
          <a:p>
            <a:pPr marL="0" indent="0" algn="just" eaLnBrk="1" hangingPunct="1">
              <a:lnSpc>
                <a:spcPct val="70000"/>
              </a:lnSpc>
              <a:defRPr/>
            </a:pPr>
            <a:r>
              <a:rPr lang="it-IT" sz="1900" i="1" smtClean="0">
                <a:latin typeface="Cambria" pitchFamily="18" charset="0"/>
                <a:ea typeface="MS Mincho" pitchFamily="49" charset="-128"/>
              </a:rPr>
              <a:t>Programmi di comunicazione </a:t>
            </a:r>
          </a:p>
          <a:p>
            <a:pPr marL="0" indent="0" algn="just" eaLnBrk="1" hangingPunct="1">
              <a:lnSpc>
                <a:spcPct val="70000"/>
              </a:lnSpc>
              <a:defRPr/>
            </a:pPr>
            <a:r>
              <a:rPr lang="it-IT" sz="1900" i="1" smtClean="0">
                <a:latin typeface="Cambria" pitchFamily="18" charset="0"/>
                <a:ea typeface="MS Mincho" pitchFamily="49" charset="-128"/>
              </a:rPr>
              <a:t>Contatti con i clienti </a:t>
            </a:r>
          </a:p>
          <a:p>
            <a:pPr marL="0" indent="0" algn="just" eaLnBrk="1" hangingPunct="1">
              <a:lnSpc>
                <a:spcPct val="70000"/>
              </a:lnSpc>
              <a:defRPr/>
            </a:pPr>
            <a:r>
              <a:rPr lang="it-IT" sz="1900" i="1" smtClean="0">
                <a:latin typeface="Cambria" pitchFamily="18" charset="0"/>
                <a:ea typeface="MS Mincho" pitchFamily="49" charset="-128"/>
              </a:rPr>
              <a:t>Personalizzazione </a:t>
            </a:r>
          </a:p>
          <a:p>
            <a:pPr marL="0" indent="0" algn="just" eaLnBrk="1" hangingPunct="1">
              <a:lnSpc>
                <a:spcPct val="70000"/>
              </a:lnSpc>
              <a:defRPr/>
            </a:pPr>
            <a:r>
              <a:rPr lang="it-IT" sz="1900" i="1" smtClean="0">
                <a:latin typeface="Cambria" pitchFamily="18" charset="0"/>
                <a:ea typeface="MS Mincho" pitchFamily="49" charset="-128"/>
              </a:rPr>
              <a:t>Trattative </a:t>
            </a:r>
          </a:p>
          <a:p>
            <a:pPr marL="0" indent="0" algn="just" eaLnBrk="1" hangingPunct="1">
              <a:lnSpc>
                <a:spcPct val="70000"/>
              </a:lnSpc>
              <a:defRPr/>
            </a:pPr>
            <a:r>
              <a:rPr lang="it-IT" sz="1900" i="1" smtClean="0">
                <a:latin typeface="Cambria" pitchFamily="18" charset="0"/>
                <a:ea typeface="MS Mincho" pitchFamily="49" charset="-128"/>
              </a:rPr>
              <a:t>Distribuzione fisica </a:t>
            </a:r>
          </a:p>
          <a:p>
            <a:pPr marL="0" indent="0" algn="just" eaLnBrk="1" hangingPunct="1">
              <a:lnSpc>
                <a:spcPct val="70000"/>
              </a:lnSpc>
              <a:defRPr/>
            </a:pPr>
            <a:r>
              <a:rPr lang="it-IT" sz="1900" i="1" smtClean="0">
                <a:latin typeface="Cambria" pitchFamily="18" charset="0"/>
                <a:ea typeface="MS Mincho" pitchFamily="49" charset="-128"/>
              </a:rPr>
              <a:t>Finanziamenti </a:t>
            </a:r>
          </a:p>
          <a:p>
            <a:pPr marL="0" indent="0" algn="just" eaLnBrk="1" hangingPunct="1">
              <a:lnSpc>
                <a:spcPct val="70000"/>
              </a:lnSpc>
              <a:defRPr/>
            </a:pPr>
            <a:r>
              <a:rPr lang="it-IT" sz="1900" i="1" smtClean="0">
                <a:latin typeface="Cambria" pitchFamily="18" charset="0"/>
                <a:ea typeface="MS Mincho" pitchFamily="49" charset="-128"/>
              </a:rPr>
              <a:t>Assunzione di rischi </a:t>
            </a:r>
          </a:p>
          <a:p>
            <a:pPr marL="0" indent="0" algn="just" eaLnBrk="1" hangingPunct="1">
              <a:lnSpc>
                <a:spcPct val="70000"/>
              </a:lnSpc>
              <a:defRPr/>
            </a:pPr>
            <a:r>
              <a:rPr lang="it-IT" sz="1900" i="1" smtClean="0">
                <a:latin typeface="Cambria" pitchFamily="18" charset="0"/>
                <a:ea typeface="MS Mincho" pitchFamily="49" charset="-128"/>
              </a:rPr>
              <a:t>Assistenza </a:t>
            </a:r>
          </a:p>
          <a:p>
            <a:pPr marL="0" indent="0" algn="just" eaLnBrk="1" hangingPunct="1">
              <a:lnSpc>
                <a:spcPct val="70000"/>
              </a:lnSpc>
              <a:defRPr/>
            </a:pPr>
            <a:r>
              <a:rPr lang="it-IT" sz="1900" i="1" smtClean="0">
                <a:latin typeface="Cambria" pitchFamily="18" charset="0"/>
                <a:ea typeface="MS Mincho" pitchFamily="49" charset="-128"/>
              </a:rPr>
              <a:t>Gestione dei rapporti </a:t>
            </a:r>
          </a:p>
          <a:p>
            <a:pPr marL="0" indent="0" algn="just" eaLnBrk="1" hangingPunct="1">
              <a:lnSpc>
                <a:spcPct val="70000"/>
              </a:lnSpc>
              <a:defRPr/>
            </a:pPr>
            <a:r>
              <a:rPr lang="it-IT" sz="1900" i="1" smtClean="0">
                <a:latin typeface="Cambria" pitchFamily="18" charset="0"/>
                <a:ea typeface="MS Mincho" pitchFamily="49" charset="-128"/>
              </a:rPr>
              <a:t>Assemblaggio di prodotti </a:t>
            </a:r>
          </a:p>
          <a:p>
            <a:pPr marL="0" indent="0" algn="just" eaLnBrk="1" hangingPunct="1">
              <a:lnSpc>
                <a:spcPct val="70000"/>
              </a:lnSpc>
              <a:defRPr/>
            </a:pPr>
            <a:r>
              <a:rPr lang="it-IT" sz="1900" i="1" smtClean="0">
                <a:latin typeface="Cambria" pitchFamily="18" charset="0"/>
                <a:ea typeface="MS Mincho" pitchFamily="49" charset="-128"/>
              </a:rPr>
              <a:t>Valutazione globale</a:t>
            </a:r>
          </a:p>
          <a:p>
            <a:pPr marL="0" indent="0" algn="just" eaLnBrk="1" hangingPunct="1">
              <a:lnSpc>
                <a:spcPct val="70000"/>
              </a:lnSpc>
              <a:defRPr/>
            </a:pPr>
            <a:endParaRPr lang="it-IT" sz="1900" i="1" smtClean="0">
              <a:latin typeface="Cambria" pitchFamily="18" charset="0"/>
              <a:ea typeface="MS Mincho" pitchFamily="49" charset="-128"/>
            </a:endParaRP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8CE3FC8B-7EA4-4E57-B3FA-0D9FC18986EA}" type="slidenum">
              <a:rPr lang="en-GB" sz="1400" smtClean="0"/>
              <a:pPr eaLnBrk="1" hangingPunct="1">
                <a:defRPr/>
              </a:pPr>
              <a:t>32</a:t>
            </a:fld>
            <a:endParaRPr lang="en-GB" sz="1400" smtClean="0"/>
          </a:p>
        </p:txBody>
      </p:sp>
      <p:sp>
        <p:nvSpPr>
          <p:cNvPr id="37894"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
        <p:nvSpPr>
          <p:cNvPr id="37895" name="CasellaDiTesto 1"/>
          <p:cNvSpPr txBox="1">
            <a:spLocks noChangeArrowheads="1"/>
          </p:cNvSpPr>
          <p:nvPr/>
        </p:nvSpPr>
        <p:spPr bwMode="auto">
          <a:xfrm>
            <a:off x="2720975" y="181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600" dirty="0" smtClean="0"/>
              <a:t>I CANALI DI DISTRIBUZIONE</a:t>
            </a:r>
            <a:endParaRPr lang="it-IT" sz="36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90000"/>
              </a:lnSpc>
              <a:buFontTx/>
              <a:buNone/>
              <a:defRPr/>
            </a:pPr>
            <a:r>
              <a:rPr lang="it-IT" sz="1800" b="1" smtClean="0">
                <a:latin typeface="Cambria" pitchFamily="18" charset="0"/>
                <a:ea typeface="MS Mincho" pitchFamily="49" charset="-128"/>
              </a:rPr>
              <a:t>I FATTORI CHE INFLUENZANO IL SISTEMA DI DISTRIBUZIONE</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b="1" smtClean="0">
                <a:latin typeface="Cambria" pitchFamily="18" charset="0"/>
                <a:ea typeface="MS Mincho" pitchFamily="49" charset="-128"/>
              </a:rPr>
              <a:t>Strategie di marketing</a:t>
            </a:r>
          </a:p>
          <a:p>
            <a:pPr marL="0" indent="0" algn="just" eaLnBrk="1" hangingPunct="1">
              <a:lnSpc>
                <a:spcPct val="90000"/>
              </a:lnSpc>
              <a:buFontTx/>
              <a:buNone/>
              <a:defRPr/>
            </a:pPr>
            <a:r>
              <a:rPr lang="it-IT" sz="2000" smtClean="0">
                <a:latin typeface="Cambria" pitchFamily="18" charset="0"/>
                <a:ea typeface="MS Mincho" pitchFamily="49" charset="-128"/>
              </a:rPr>
              <a:t>La strategia di marketing scelta dall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impresa, essendo la risultante dell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analisi della domanda, della concorrenza e dell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ambiente, ha un impatto notevole sulla struttura del canale di distribuzione </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Per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individuazione delle fonti del vantaggio competitivo si può ricorrere alla </a:t>
            </a:r>
            <a:r>
              <a:rPr lang="it-IT" sz="2000" b="1" smtClean="0">
                <a:latin typeface="Cambria" pitchFamily="18" charset="0"/>
                <a:ea typeface="MS Mincho" pitchFamily="49" charset="-128"/>
              </a:rPr>
              <a:t>catena del valore</a:t>
            </a:r>
            <a:r>
              <a:rPr lang="it-IT" sz="2000" smtClean="0">
                <a:latin typeface="Cambria" pitchFamily="18" charset="0"/>
                <a:ea typeface="MS Mincho" pitchFamily="49" charset="-128"/>
              </a:rPr>
              <a:t>:</a:t>
            </a:r>
          </a:p>
          <a:p>
            <a:pPr marL="0" indent="0" algn="just" eaLnBrk="1" hangingPunct="1">
              <a:lnSpc>
                <a:spcPct val="90000"/>
              </a:lnSpc>
              <a:defRPr/>
            </a:pPr>
            <a:r>
              <a:rPr lang="it-IT" sz="2000" i="1" smtClean="0">
                <a:latin typeface="Cambria" pitchFamily="18" charset="0"/>
                <a:ea typeface="MS Mincho" pitchFamily="49" charset="-128"/>
              </a:rPr>
              <a:t>Logistica in entrata </a:t>
            </a:r>
          </a:p>
          <a:p>
            <a:pPr marL="0" indent="0" algn="just" eaLnBrk="1" hangingPunct="1">
              <a:lnSpc>
                <a:spcPct val="90000"/>
              </a:lnSpc>
              <a:defRPr/>
            </a:pPr>
            <a:r>
              <a:rPr lang="it-IT" sz="2000" i="1" smtClean="0">
                <a:latin typeface="Cambria" pitchFamily="18" charset="0"/>
                <a:ea typeface="MS Mincho" pitchFamily="49" charset="-128"/>
              </a:rPr>
              <a:t>Produzione </a:t>
            </a:r>
          </a:p>
          <a:p>
            <a:pPr marL="0" indent="0" algn="just" eaLnBrk="1" hangingPunct="1">
              <a:lnSpc>
                <a:spcPct val="90000"/>
              </a:lnSpc>
              <a:defRPr/>
            </a:pPr>
            <a:r>
              <a:rPr lang="it-IT" sz="2000" i="1" smtClean="0">
                <a:latin typeface="Cambria" pitchFamily="18" charset="0"/>
                <a:ea typeface="MS Mincho" pitchFamily="49" charset="-128"/>
              </a:rPr>
              <a:t>Logistica in uscita </a:t>
            </a:r>
          </a:p>
          <a:p>
            <a:pPr marL="0" indent="0" algn="just" eaLnBrk="1" hangingPunct="1">
              <a:lnSpc>
                <a:spcPct val="90000"/>
              </a:lnSpc>
              <a:defRPr/>
            </a:pPr>
            <a:r>
              <a:rPr lang="it-IT" sz="2000" i="1" smtClean="0">
                <a:latin typeface="Cambria" pitchFamily="18" charset="0"/>
                <a:ea typeface="MS Mincho" pitchFamily="49" charset="-128"/>
              </a:rPr>
              <a:t>Marketing e vendite </a:t>
            </a:r>
          </a:p>
          <a:p>
            <a:pPr marL="0" indent="0" algn="just" eaLnBrk="1" hangingPunct="1">
              <a:lnSpc>
                <a:spcPct val="90000"/>
              </a:lnSpc>
              <a:defRPr/>
            </a:pPr>
            <a:r>
              <a:rPr lang="it-IT" sz="2000" i="1" smtClean="0">
                <a:latin typeface="Cambria" pitchFamily="18" charset="0"/>
                <a:ea typeface="MS Mincho" pitchFamily="49" charset="-128"/>
              </a:rPr>
              <a:t>Servizio</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91D49C84-1D9B-46DC-A908-33EA2D8DBBE8}" type="slidenum">
              <a:rPr lang="en-GB" sz="1400" smtClean="0"/>
              <a:pPr eaLnBrk="1" hangingPunct="1">
                <a:defRPr/>
              </a:pPr>
              <a:t>33</a:t>
            </a:fld>
            <a:endParaRPr lang="en-GB" sz="1400" smtClean="0"/>
          </a:p>
        </p:txBody>
      </p:sp>
      <p:sp>
        <p:nvSpPr>
          <p:cNvPr id="38918"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
        <p:nvSpPr>
          <p:cNvPr id="38919" name="CasellaDiTesto 1"/>
          <p:cNvSpPr txBox="1">
            <a:spLocks noChangeArrowheads="1"/>
          </p:cNvSpPr>
          <p:nvPr/>
        </p:nvSpPr>
        <p:spPr bwMode="auto">
          <a:xfrm>
            <a:off x="2720975" y="181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600" dirty="0" smtClean="0"/>
              <a:t>I CANALI DI DISTRIBUZIONE</a:t>
            </a:r>
            <a:endParaRPr lang="it-IT" sz="36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80000"/>
              </a:lnSpc>
              <a:buFontTx/>
              <a:buNone/>
              <a:defRPr/>
            </a:pPr>
            <a:r>
              <a:rPr lang="it-IT" sz="1700" b="1" smtClean="0">
                <a:latin typeface="Cambria" pitchFamily="18" charset="0"/>
                <a:ea typeface="MS Mincho" pitchFamily="49" charset="-128"/>
              </a:rPr>
              <a:t>I FATTORI CHE INFLUENZANO IL SISTEMA DI DISTRIBUZIONE</a:t>
            </a:r>
          </a:p>
          <a:p>
            <a:pPr marL="0" indent="0" algn="just" eaLnBrk="1" hangingPunct="1">
              <a:buFontTx/>
              <a:buNone/>
              <a:defRPr/>
            </a:pPr>
            <a:endParaRPr lang="it-IT" sz="1900" smtClean="0">
              <a:latin typeface="Cambria" pitchFamily="18" charset="0"/>
              <a:ea typeface="MS Mincho" pitchFamily="49" charset="-128"/>
            </a:endParaRPr>
          </a:p>
          <a:p>
            <a:pPr marL="0" indent="0" algn="just" eaLnBrk="1" hangingPunct="1">
              <a:buFontTx/>
              <a:buNone/>
              <a:defRPr/>
            </a:pPr>
            <a:r>
              <a:rPr lang="it-IT" sz="1900" b="1" smtClean="0">
                <a:latin typeface="Cambria" pitchFamily="18" charset="0"/>
                <a:ea typeface="MS Mincho" pitchFamily="49" charset="-128"/>
              </a:rPr>
              <a:t>Le risorse</a:t>
            </a:r>
          </a:p>
          <a:p>
            <a:pPr marL="0" indent="0" algn="just" eaLnBrk="1" hangingPunct="1">
              <a:buFontTx/>
              <a:buNone/>
              <a:defRPr/>
            </a:pPr>
            <a:r>
              <a:rPr lang="it-IT" sz="1900" smtClean="0">
                <a:latin typeface="Cambria" pitchFamily="18" charset="0"/>
                <a:ea typeface="MS Mincho" pitchFamily="49" charset="-128"/>
              </a:rPr>
              <a:t>La distribuzione è ovviamente una componente indispensabile per la vendita del prodotto: </a:t>
            </a:r>
            <a:r>
              <a:rPr lang="it-IT" sz="1900" i="1" smtClean="0">
                <a:latin typeface="Cambria" pitchFamily="18" charset="0"/>
                <a:ea typeface="MS Mincho" pitchFamily="49" charset="-128"/>
              </a:rPr>
              <a:t>non è possibile acquistare qualcosa che non è disponibile</a:t>
            </a:r>
          </a:p>
          <a:p>
            <a:pPr marL="0" indent="0" algn="just" eaLnBrk="1" hangingPunct="1">
              <a:buFontTx/>
              <a:buNone/>
              <a:defRPr/>
            </a:pPr>
            <a:endParaRPr lang="it-IT" sz="1900" smtClean="0">
              <a:latin typeface="Cambria" pitchFamily="18" charset="0"/>
              <a:ea typeface="MS Mincho" pitchFamily="49" charset="-128"/>
            </a:endParaRPr>
          </a:p>
          <a:p>
            <a:pPr marL="0" indent="0" algn="just" eaLnBrk="1" hangingPunct="1">
              <a:buFontTx/>
              <a:buNone/>
              <a:defRPr/>
            </a:pPr>
            <a:r>
              <a:rPr lang="it-IT" sz="1900" smtClean="0">
                <a:latin typeface="Cambria" pitchFamily="18" charset="0"/>
                <a:ea typeface="MS Mincho" pitchFamily="49" charset="-128"/>
              </a:rPr>
              <a:t>Se le risorse disponibili per lo sviluppo del prodotto non sono sufficienti a creare un sistema di distribuzione adeguato è il caso di ricercare </a:t>
            </a:r>
            <a:r>
              <a:rPr lang="it-IT" sz="1900" i="1" smtClean="0">
                <a:latin typeface="Cambria" pitchFamily="18" charset="0"/>
                <a:ea typeface="MS Mincho" pitchFamily="49" charset="-128"/>
              </a:rPr>
              <a:t>alternative più economiche </a:t>
            </a:r>
            <a:r>
              <a:rPr lang="it-IT" sz="1900" smtClean="0">
                <a:latin typeface="Cambria" pitchFamily="18" charset="0"/>
                <a:ea typeface="MS Mincho" pitchFamily="49" charset="-128"/>
              </a:rPr>
              <a:t>per consentire ai clienti l</a:t>
            </a:r>
            <a:r>
              <a:rPr lang="it-IT" altLang="it-IT" sz="1900" smtClean="0">
                <a:latin typeface="Cambria" pitchFamily="18" charset="0"/>
                <a:ea typeface="MS Mincho" pitchFamily="49" charset="-128"/>
              </a:rPr>
              <a:t>’</a:t>
            </a:r>
            <a:r>
              <a:rPr lang="it-IT" sz="1900" smtClean="0">
                <a:latin typeface="Cambria" pitchFamily="18" charset="0"/>
                <a:ea typeface="MS Mincho" pitchFamily="49" charset="-128"/>
              </a:rPr>
              <a:t>accesso ai propri prodotti </a:t>
            </a:r>
          </a:p>
          <a:p>
            <a:pPr marL="0" indent="0" algn="just" eaLnBrk="1" hangingPunct="1">
              <a:buFontTx/>
              <a:buNone/>
              <a:defRPr/>
            </a:pPr>
            <a:endParaRPr lang="it-IT" sz="1900" smtClean="0">
              <a:latin typeface="Cambria" pitchFamily="18" charset="0"/>
              <a:ea typeface="MS Mincho" pitchFamily="49" charset="-128"/>
            </a:endParaRPr>
          </a:p>
          <a:p>
            <a:pPr marL="0" indent="0" algn="just" eaLnBrk="1" hangingPunct="1">
              <a:buFontTx/>
              <a:buNone/>
              <a:defRPr/>
            </a:pPr>
            <a:r>
              <a:rPr lang="it-IT" sz="1900" smtClean="0">
                <a:latin typeface="Cambria" pitchFamily="18" charset="0"/>
                <a:ea typeface="MS Mincho" pitchFamily="49" charset="-128"/>
              </a:rPr>
              <a:t>La maggior parte delle aziende, in un dato momento, devono decidere in che misura avvalersi di canali di distribuzione propri e quanto invece affidarsi a distributori indiretti esterni</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5C82D2E-C842-4190-BB0D-FC871BB8C96D}" type="slidenum">
              <a:rPr lang="en-GB" sz="1400" smtClean="0"/>
              <a:pPr eaLnBrk="1" hangingPunct="1">
                <a:defRPr/>
              </a:pPr>
              <a:t>34</a:t>
            </a:fld>
            <a:endParaRPr lang="en-GB" sz="1400" smtClean="0"/>
          </a:p>
        </p:txBody>
      </p:sp>
      <p:sp>
        <p:nvSpPr>
          <p:cNvPr id="39942"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
        <p:nvSpPr>
          <p:cNvPr id="39943" name="CasellaDiTesto 1"/>
          <p:cNvSpPr txBox="1">
            <a:spLocks noChangeArrowheads="1"/>
          </p:cNvSpPr>
          <p:nvPr/>
        </p:nvSpPr>
        <p:spPr bwMode="auto">
          <a:xfrm>
            <a:off x="2720975" y="181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600" dirty="0" smtClean="0"/>
              <a:t>I CANALI DI DISTRIBUZIONE</a:t>
            </a:r>
            <a:endParaRPr lang="it-IT" sz="36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80000"/>
              </a:lnSpc>
              <a:buFontTx/>
              <a:buNone/>
              <a:defRPr/>
            </a:pPr>
            <a:r>
              <a:rPr lang="it-IT" sz="1500" b="1" smtClean="0">
                <a:latin typeface="Cambria" pitchFamily="18" charset="0"/>
                <a:ea typeface="MS Mincho" pitchFamily="49" charset="-128"/>
              </a:rPr>
              <a:t>I FATTORI CHE INFLUENZANO IL SISTEMA DI DISTRIBUZIONE</a:t>
            </a:r>
          </a:p>
          <a:p>
            <a:pPr marL="0" indent="0" algn="just" eaLnBrk="1" hangingPunct="1">
              <a:buFontTx/>
              <a:buNone/>
              <a:defRPr/>
            </a:pPr>
            <a:endParaRPr lang="it-IT" sz="1700" smtClean="0">
              <a:latin typeface="Cambria" pitchFamily="18" charset="0"/>
              <a:ea typeface="MS Mincho" pitchFamily="49" charset="-128"/>
            </a:endParaRPr>
          </a:p>
          <a:p>
            <a:pPr marL="0" indent="0" algn="just" eaLnBrk="1" hangingPunct="1">
              <a:buFontTx/>
              <a:buNone/>
              <a:defRPr/>
            </a:pPr>
            <a:r>
              <a:rPr lang="it-IT" sz="1700" b="1" smtClean="0">
                <a:latin typeface="Cambria" pitchFamily="18" charset="0"/>
                <a:ea typeface="MS Mincho" pitchFamily="49" charset="-128"/>
              </a:rPr>
              <a:t>I cambiamenti indotti dalla tecnologia </a:t>
            </a:r>
          </a:p>
          <a:p>
            <a:pPr marL="0" indent="0" algn="just" eaLnBrk="1" hangingPunct="1">
              <a:buFontTx/>
              <a:buNone/>
              <a:defRPr/>
            </a:pPr>
            <a:r>
              <a:rPr lang="it-IT" sz="1700" smtClean="0">
                <a:latin typeface="Cambria" pitchFamily="18" charset="0"/>
                <a:ea typeface="MS Mincho" pitchFamily="49" charset="-128"/>
              </a:rPr>
              <a:t>I rapidi cambiamenti nell</a:t>
            </a:r>
            <a:r>
              <a:rPr lang="it-IT" altLang="it-IT" sz="1700" smtClean="0">
                <a:latin typeface="Cambria" pitchFamily="18" charset="0"/>
                <a:ea typeface="MS Mincho" pitchFamily="49" charset="-128"/>
              </a:rPr>
              <a:t>’</a:t>
            </a:r>
            <a:r>
              <a:rPr lang="it-IT" sz="1700" smtClean="0">
                <a:latin typeface="Cambria" pitchFamily="18" charset="0"/>
                <a:ea typeface="MS Mincho" pitchFamily="49" charset="-128"/>
              </a:rPr>
              <a:t>ambito dell</a:t>
            </a:r>
            <a:r>
              <a:rPr lang="it-IT" altLang="it-IT" sz="1700" smtClean="0">
                <a:latin typeface="Cambria" pitchFamily="18" charset="0"/>
                <a:ea typeface="MS Mincho" pitchFamily="49" charset="-128"/>
              </a:rPr>
              <a:t>’</a:t>
            </a:r>
            <a:r>
              <a:rPr lang="it-IT" sz="1700" smtClean="0">
                <a:latin typeface="Cambria" pitchFamily="18" charset="0"/>
                <a:ea typeface="MS Mincho" pitchFamily="49" charset="-128"/>
              </a:rPr>
              <a:t>information technology hanno aggiunto delle alternative di canale, ampliando la scelta da parte dell</a:t>
            </a:r>
            <a:r>
              <a:rPr lang="it-IT" altLang="it-IT" sz="1700" smtClean="0">
                <a:latin typeface="Cambria" pitchFamily="18" charset="0"/>
                <a:ea typeface="MS Mincho" pitchFamily="49" charset="-128"/>
              </a:rPr>
              <a:t>’</a:t>
            </a:r>
            <a:r>
              <a:rPr lang="it-IT" sz="1700" smtClean="0">
                <a:latin typeface="Cambria" pitchFamily="18" charset="0"/>
                <a:ea typeface="MS Mincho" pitchFamily="49" charset="-128"/>
              </a:rPr>
              <a:t>azienda </a:t>
            </a:r>
          </a:p>
          <a:p>
            <a:pPr marL="0" indent="0" algn="just" eaLnBrk="1" hangingPunct="1">
              <a:buFontTx/>
              <a:buNone/>
              <a:defRPr/>
            </a:pPr>
            <a:endParaRPr lang="it-IT" sz="1700" smtClean="0">
              <a:latin typeface="Cambria" pitchFamily="18" charset="0"/>
              <a:ea typeface="MS Mincho" pitchFamily="49" charset="-128"/>
            </a:endParaRPr>
          </a:p>
          <a:p>
            <a:pPr marL="0" indent="0" algn="just" eaLnBrk="1" hangingPunct="1">
              <a:buFontTx/>
              <a:buNone/>
              <a:defRPr/>
            </a:pPr>
            <a:r>
              <a:rPr lang="it-IT" sz="1700" smtClean="0">
                <a:latin typeface="Cambria" pitchFamily="18" charset="0"/>
                <a:ea typeface="MS Mincho" pitchFamily="49" charset="-128"/>
              </a:rPr>
              <a:t>Oltre a Internet, le tecnologie emergenti come le </a:t>
            </a:r>
            <a:r>
              <a:rPr lang="it-IT" sz="1700" b="1" smtClean="0">
                <a:latin typeface="Cambria" pitchFamily="18" charset="0"/>
                <a:ea typeface="MS Mincho" pitchFamily="49" charset="-128"/>
              </a:rPr>
              <a:t>piattaforme mobili wireless </a:t>
            </a:r>
            <a:r>
              <a:rPr lang="it-IT" sz="1700" smtClean="0">
                <a:latin typeface="Cambria" pitchFamily="18" charset="0"/>
                <a:ea typeface="MS Mincho" pitchFamily="49" charset="-128"/>
              </a:rPr>
              <a:t>tramite gli smartphone aprono oggi nuove possibilità </a:t>
            </a:r>
          </a:p>
          <a:p>
            <a:pPr marL="0" indent="0" algn="just" eaLnBrk="1" hangingPunct="1">
              <a:buFontTx/>
              <a:buNone/>
              <a:defRPr/>
            </a:pPr>
            <a:endParaRPr lang="it-IT" sz="1700" smtClean="0">
              <a:latin typeface="Cambria" pitchFamily="18" charset="0"/>
              <a:ea typeface="MS Mincho" pitchFamily="49" charset="-128"/>
            </a:endParaRPr>
          </a:p>
          <a:p>
            <a:pPr marL="0" indent="0" algn="just" eaLnBrk="1" hangingPunct="1">
              <a:buFontTx/>
              <a:buNone/>
              <a:defRPr/>
            </a:pPr>
            <a:r>
              <a:rPr lang="it-IT" sz="1700" smtClean="0">
                <a:latin typeface="Cambria" pitchFamily="18" charset="0"/>
                <a:ea typeface="MS Mincho" pitchFamily="49" charset="-128"/>
              </a:rPr>
              <a:t>Lo </a:t>
            </a:r>
            <a:r>
              <a:rPr lang="it-IT" sz="1700" b="1" smtClean="0">
                <a:latin typeface="Cambria" pitchFamily="18" charset="0"/>
                <a:ea typeface="MS Mincho" pitchFamily="49" charset="-128"/>
              </a:rPr>
              <a:t>shopping tramite tv interattiva</a:t>
            </a:r>
            <a:r>
              <a:rPr lang="it-IT" sz="1700" smtClean="0">
                <a:latin typeface="Cambria" pitchFamily="18" charset="0"/>
                <a:ea typeface="MS Mincho" pitchFamily="49" charset="-128"/>
              </a:rPr>
              <a:t>, in fase di sviluppo da diversi anni, con ogni probabilità diventerà presto una realtà </a:t>
            </a:r>
          </a:p>
          <a:p>
            <a:pPr marL="0" indent="0" algn="just" eaLnBrk="1" hangingPunct="1">
              <a:buFontTx/>
              <a:buNone/>
              <a:defRPr/>
            </a:pPr>
            <a:endParaRPr lang="it-IT" sz="1700" smtClean="0">
              <a:latin typeface="Cambria" pitchFamily="18" charset="0"/>
              <a:ea typeface="MS Mincho" pitchFamily="49" charset="-128"/>
            </a:endParaRPr>
          </a:p>
          <a:p>
            <a:pPr marL="0" indent="0" algn="just" eaLnBrk="1" hangingPunct="1">
              <a:buFontTx/>
              <a:buNone/>
              <a:defRPr/>
            </a:pPr>
            <a:r>
              <a:rPr lang="it-IT" sz="1700" smtClean="0">
                <a:latin typeface="Cambria" pitchFamily="18" charset="0"/>
                <a:ea typeface="MS Mincho" pitchFamily="49" charset="-128"/>
              </a:rPr>
              <a:t>Due altri canali che stanno acquisendo sempre maggiore diffusione sono: </a:t>
            </a:r>
          </a:p>
          <a:p>
            <a:pPr marL="0" indent="0" algn="just" eaLnBrk="1" hangingPunct="1">
              <a:defRPr/>
            </a:pPr>
            <a:r>
              <a:rPr lang="it-IT" sz="1700" i="1" smtClean="0">
                <a:latin typeface="Cambria" pitchFamily="18" charset="0"/>
                <a:ea typeface="MS Mincho" pitchFamily="49" charset="-128"/>
              </a:rPr>
              <a:t>Le postazioni interattive </a:t>
            </a:r>
          </a:p>
          <a:p>
            <a:pPr marL="0" indent="0" algn="just" eaLnBrk="1" hangingPunct="1">
              <a:defRPr/>
            </a:pPr>
            <a:r>
              <a:rPr lang="it-IT" sz="1700" i="1" smtClean="0">
                <a:latin typeface="Cambria" pitchFamily="18" charset="0"/>
                <a:ea typeface="MS Mincho" pitchFamily="49" charset="-128"/>
              </a:rPr>
              <a:t>I distributori automatici </a:t>
            </a:r>
          </a:p>
          <a:p>
            <a:pPr marL="0" indent="0" algn="just" eaLnBrk="1" hangingPunct="1">
              <a:buFontTx/>
              <a:buNone/>
              <a:defRPr/>
            </a:pPr>
            <a:r>
              <a:rPr lang="it-IT" sz="1700" smtClean="0">
                <a:latin typeface="Cambria" pitchFamily="18" charset="0"/>
                <a:ea typeface="MS Mincho" pitchFamily="49" charset="-128"/>
              </a:rPr>
              <a:t>Questi sistemi offrono la possibilità di incrementare le vendite tramite </a:t>
            </a:r>
            <a:r>
              <a:rPr lang="it-IT" sz="1700" i="1" smtClean="0">
                <a:latin typeface="Cambria" pitchFamily="18" charset="0"/>
                <a:ea typeface="MS Mincho" pitchFamily="49" charset="-128"/>
              </a:rPr>
              <a:t>l</a:t>
            </a:r>
            <a:r>
              <a:rPr lang="it-IT" altLang="it-IT" sz="1700" i="1" smtClean="0">
                <a:latin typeface="Cambria" pitchFamily="18" charset="0"/>
                <a:ea typeface="MS Mincho" pitchFamily="49" charset="-128"/>
              </a:rPr>
              <a:t>’</a:t>
            </a:r>
            <a:r>
              <a:rPr lang="it-IT" sz="1700" i="1" smtClean="0">
                <a:latin typeface="Cambria" pitchFamily="18" charset="0"/>
                <a:ea typeface="MS Mincho" pitchFamily="49" charset="-128"/>
              </a:rPr>
              <a:t>utilizzo combinato dei canali di vendita al dettaglio e via Internet </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93B8B5A-0176-4725-AFE4-A629DDDF6B8E}" type="slidenum">
              <a:rPr lang="en-GB" sz="1400" smtClean="0"/>
              <a:pPr eaLnBrk="1" hangingPunct="1">
                <a:defRPr/>
              </a:pPr>
              <a:t>35</a:t>
            </a:fld>
            <a:endParaRPr lang="en-GB" sz="1400" smtClean="0"/>
          </a:p>
        </p:txBody>
      </p:sp>
      <p:sp>
        <p:nvSpPr>
          <p:cNvPr id="40966"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
        <p:nvSpPr>
          <p:cNvPr id="40967" name="CasellaDiTesto 1"/>
          <p:cNvSpPr txBox="1">
            <a:spLocks noChangeArrowheads="1"/>
          </p:cNvSpPr>
          <p:nvPr/>
        </p:nvSpPr>
        <p:spPr bwMode="auto">
          <a:xfrm>
            <a:off x="2720975" y="181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600" dirty="0" smtClean="0"/>
              <a:t>I CANALI DI DISTRIBUZIONE</a:t>
            </a:r>
            <a:endParaRPr lang="it-IT" sz="36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80000"/>
              </a:lnSpc>
              <a:buFontTx/>
              <a:buNone/>
              <a:defRPr/>
            </a:pPr>
            <a:r>
              <a:rPr lang="it-IT" sz="1700" b="1" smtClean="0">
                <a:latin typeface="Cambria" pitchFamily="18" charset="0"/>
                <a:ea typeface="MS Mincho" pitchFamily="49" charset="-128"/>
              </a:rPr>
              <a:t>LE ALTERNATIVE DI CANALE </a:t>
            </a:r>
          </a:p>
          <a:p>
            <a:pPr marL="0" indent="0" algn="just" eaLnBrk="1" hangingPunct="1">
              <a:buFontTx/>
              <a:buNone/>
              <a:defRPr/>
            </a:pPr>
            <a:endParaRPr lang="it-IT" sz="1700" b="1" smtClean="0">
              <a:latin typeface="Cambria" pitchFamily="18" charset="0"/>
              <a:ea typeface="MS Mincho" pitchFamily="49" charset="-128"/>
            </a:endParaRPr>
          </a:p>
          <a:p>
            <a:pPr marL="0" indent="0" algn="just" eaLnBrk="1" hangingPunct="1">
              <a:buFontTx/>
              <a:buNone/>
              <a:defRPr/>
            </a:pPr>
            <a:r>
              <a:rPr lang="it-IT" sz="1700" b="1" smtClean="0">
                <a:latin typeface="Cambria" pitchFamily="18" charset="0"/>
                <a:ea typeface="MS Mincho" pitchFamily="49" charset="-128"/>
              </a:rPr>
              <a:t>I canali diretti e indiretti</a:t>
            </a:r>
          </a:p>
          <a:p>
            <a:pPr marL="0" indent="0" algn="just" eaLnBrk="1" hangingPunct="1">
              <a:buFontTx/>
              <a:buNone/>
              <a:defRPr/>
            </a:pPr>
            <a:r>
              <a:rPr lang="it-IT" sz="1700" smtClean="0">
                <a:latin typeface="Cambria" pitchFamily="18" charset="0"/>
                <a:ea typeface="MS Mincho" pitchFamily="49" charset="-128"/>
              </a:rPr>
              <a:t>I canali di distribuzione si suddividono in due grandi categorie: </a:t>
            </a:r>
          </a:p>
          <a:p>
            <a:pPr marL="0" indent="0" algn="just" eaLnBrk="1" hangingPunct="1">
              <a:defRPr/>
            </a:pPr>
            <a:r>
              <a:rPr lang="it-IT" sz="1700" b="1" smtClean="0">
                <a:latin typeface="Cambria" pitchFamily="18" charset="0"/>
                <a:ea typeface="MS Mincho" pitchFamily="49" charset="-128"/>
              </a:rPr>
              <a:t>Diretti </a:t>
            </a:r>
            <a:r>
              <a:rPr lang="it-IT" sz="1700" smtClean="0">
                <a:latin typeface="Cambria" pitchFamily="18" charset="0"/>
                <a:ea typeface="MS Mincho" pitchFamily="49" charset="-128"/>
              </a:rPr>
              <a:t>– il prodotto o servizio rimane sotto il controllo dell</a:t>
            </a:r>
            <a:r>
              <a:rPr lang="it-IT" altLang="it-IT" sz="1700" smtClean="0">
                <a:latin typeface="Cambria" pitchFamily="18" charset="0"/>
                <a:ea typeface="MS Mincho" pitchFamily="49" charset="-128"/>
              </a:rPr>
              <a:t>’</a:t>
            </a:r>
            <a:r>
              <a:rPr lang="it-IT" sz="1700" smtClean="0">
                <a:latin typeface="Cambria" pitchFamily="18" charset="0"/>
                <a:ea typeface="MS Mincho" pitchFamily="49" charset="-128"/>
              </a:rPr>
              <a:t>azienda dalla fase di produzione a quella di vendita, pur restando aperta per l</a:t>
            </a:r>
            <a:r>
              <a:rPr lang="it-IT" altLang="it-IT" sz="1700" smtClean="0">
                <a:latin typeface="Cambria" pitchFamily="18" charset="0"/>
                <a:ea typeface="MS Mincho" pitchFamily="49" charset="-128"/>
              </a:rPr>
              <a:t>’</a:t>
            </a:r>
            <a:r>
              <a:rPr lang="it-IT" sz="1700" smtClean="0">
                <a:latin typeface="Cambria" pitchFamily="18" charset="0"/>
                <a:ea typeface="MS Mincho" pitchFamily="49" charset="-128"/>
              </a:rPr>
              <a:t>azienda la possibilità di aprirsi a soggetti indipendenti </a:t>
            </a:r>
          </a:p>
          <a:p>
            <a:pPr marL="0" indent="0" algn="just" eaLnBrk="1" hangingPunct="1">
              <a:defRPr/>
            </a:pPr>
            <a:r>
              <a:rPr lang="it-IT" sz="1700" b="1" smtClean="0">
                <a:latin typeface="Cambria" pitchFamily="18" charset="0"/>
                <a:ea typeface="MS Mincho" pitchFamily="49" charset="-128"/>
              </a:rPr>
              <a:t>Indiretti – </a:t>
            </a:r>
            <a:r>
              <a:rPr lang="it-IT" sz="1700" smtClean="0">
                <a:latin typeface="Cambria" pitchFamily="18" charset="0"/>
                <a:ea typeface="MS Mincho" pitchFamily="49" charset="-128"/>
              </a:rPr>
              <a:t>in questo caso i canali sono intermediari indipendenti rispetto all</a:t>
            </a:r>
            <a:r>
              <a:rPr lang="it-IT" altLang="it-IT" sz="1700" smtClean="0">
                <a:latin typeface="Cambria" pitchFamily="18" charset="0"/>
                <a:ea typeface="MS Mincho" pitchFamily="49" charset="-128"/>
              </a:rPr>
              <a:t>’</a:t>
            </a:r>
            <a:r>
              <a:rPr lang="it-IT" sz="1700" smtClean="0">
                <a:latin typeface="Cambria" pitchFamily="18" charset="0"/>
                <a:ea typeface="MS Mincho" pitchFamily="49" charset="-128"/>
              </a:rPr>
              <a:t>azienda</a:t>
            </a:r>
          </a:p>
          <a:p>
            <a:pPr marL="0" indent="0" algn="just" eaLnBrk="1" hangingPunct="1">
              <a:defRPr/>
            </a:pPr>
            <a:endParaRPr lang="it-IT" sz="1700" smtClean="0">
              <a:latin typeface="Cambria" pitchFamily="18" charset="0"/>
              <a:ea typeface="MS Mincho" pitchFamily="49" charset="-128"/>
            </a:endParaRPr>
          </a:p>
          <a:p>
            <a:pPr marL="0" indent="0" algn="just" eaLnBrk="1" hangingPunct="1">
              <a:buFontTx/>
              <a:buNone/>
              <a:defRPr/>
            </a:pPr>
            <a:r>
              <a:rPr lang="it-IT" sz="1700" smtClean="0">
                <a:latin typeface="Cambria" pitchFamily="18" charset="0"/>
                <a:ea typeface="MS Mincho" pitchFamily="49" charset="-128"/>
              </a:rPr>
              <a:t>In passato la distinzione tra i canali diretti e indiretti erano piuttosto netti; oggi il problema della portata limitata del canale di vendita diretta è bilanciato dalla diffusione del telemarketing, del direct mail e di internet</a:t>
            </a:r>
          </a:p>
          <a:p>
            <a:pPr marL="0" indent="0" algn="just" eaLnBrk="1" hangingPunct="1">
              <a:buFontTx/>
              <a:buNone/>
              <a:defRPr/>
            </a:pPr>
            <a:endParaRPr lang="it-IT" sz="1700" smtClean="0">
              <a:latin typeface="Cambria" pitchFamily="18" charset="0"/>
              <a:ea typeface="MS Mincho" pitchFamily="49" charset="-128"/>
            </a:endParaRPr>
          </a:p>
          <a:p>
            <a:pPr marL="0" indent="0" algn="just" eaLnBrk="1" hangingPunct="1">
              <a:buFontTx/>
              <a:buNone/>
              <a:defRPr/>
            </a:pPr>
            <a:r>
              <a:rPr lang="it-IT" sz="1700" smtClean="0">
                <a:latin typeface="Cambria" pitchFamily="18" charset="0"/>
                <a:ea typeface="MS Mincho" pitchFamily="49" charset="-128"/>
              </a:rPr>
              <a:t>Tutti questi metodi consentono di raggiungere efficacemente un elevato numero di clienti e danno all</a:t>
            </a:r>
            <a:r>
              <a:rPr lang="it-IT" altLang="it-IT" sz="1700" smtClean="0">
                <a:latin typeface="Cambria" pitchFamily="18" charset="0"/>
                <a:ea typeface="MS Mincho" pitchFamily="49" charset="-128"/>
              </a:rPr>
              <a:t>’</a:t>
            </a:r>
            <a:r>
              <a:rPr lang="it-IT" sz="1700" smtClean="0">
                <a:latin typeface="Cambria" pitchFamily="18" charset="0"/>
                <a:ea typeface="MS Mincho" pitchFamily="49" charset="-128"/>
              </a:rPr>
              <a:t>azienda la possibilità di esercitare un controllo sul un messaggio inviato al cliente</a:t>
            </a:r>
          </a:p>
          <a:p>
            <a:pPr marL="0" indent="0" algn="just" eaLnBrk="1" hangingPunct="1">
              <a:buFontTx/>
              <a:buNone/>
              <a:defRPr/>
            </a:pPr>
            <a:endParaRPr lang="it-IT" sz="1700" smtClean="0">
              <a:latin typeface="Cambria" pitchFamily="18" charset="0"/>
              <a:ea typeface="MS Mincho" pitchFamily="49" charset="-128"/>
            </a:endParaRP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9644D315-983F-46D2-96EA-4DB4ACC825D9}" type="slidenum">
              <a:rPr lang="en-GB" sz="1400" smtClean="0"/>
              <a:pPr eaLnBrk="1" hangingPunct="1">
                <a:defRPr/>
              </a:pPr>
              <a:t>36</a:t>
            </a:fld>
            <a:endParaRPr lang="en-GB" sz="1400" smtClean="0"/>
          </a:p>
        </p:txBody>
      </p:sp>
      <p:sp>
        <p:nvSpPr>
          <p:cNvPr id="41990"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
        <p:nvSpPr>
          <p:cNvPr id="41991" name="CasellaDiTesto 1"/>
          <p:cNvSpPr txBox="1">
            <a:spLocks noChangeArrowheads="1"/>
          </p:cNvSpPr>
          <p:nvPr/>
        </p:nvSpPr>
        <p:spPr bwMode="auto">
          <a:xfrm>
            <a:off x="2720975" y="181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600" dirty="0" smtClean="0"/>
              <a:t>I CANALI DI DISTRIBUZIONE</a:t>
            </a:r>
            <a:endParaRPr lang="it-IT" sz="36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90000"/>
              </a:lnSpc>
              <a:buFontTx/>
              <a:buNone/>
              <a:defRPr/>
            </a:pPr>
            <a:r>
              <a:rPr lang="it-IT" sz="2000" b="1" smtClean="0">
                <a:latin typeface="Cambria" pitchFamily="18" charset="0"/>
                <a:ea typeface="MS Mincho" pitchFamily="49" charset="-128"/>
              </a:rPr>
              <a:t>LA GESTIONE DEL CANALE</a:t>
            </a:r>
          </a:p>
          <a:p>
            <a:pPr marL="0" indent="0" algn="just" eaLnBrk="1" hangingPunct="1">
              <a:lnSpc>
                <a:spcPct val="90000"/>
              </a:lnSpc>
              <a:buFontTx/>
              <a:buNone/>
              <a:defRPr/>
            </a:pPr>
            <a:endParaRPr lang="it-IT" sz="2000" b="1" i="1"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Esistono vari modi per risolvere conflitti che insorgono all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interno dei canali di distribuzione</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Le </a:t>
            </a:r>
            <a:r>
              <a:rPr lang="it-IT" sz="2000" b="1" smtClean="0">
                <a:latin typeface="Cambria" pitchFamily="18" charset="0"/>
                <a:ea typeface="MS Mincho" pitchFamily="49" charset="-128"/>
              </a:rPr>
              <a:t>strategie</a:t>
            </a:r>
            <a:r>
              <a:rPr lang="it-IT" sz="2000" smtClean="0">
                <a:latin typeface="Cambria" pitchFamily="18" charset="0"/>
                <a:ea typeface="MS Mincho" pitchFamily="49" charset="-128"/>
              </a:rPr>
              <a:t> più comuni per la risoluzione dei conflitti sono:</a:t>
            </a:r>
          </a:p>
          <a:p>
            <a:pPr marL="0" indent="0" algn="just" eaLnBrk="1" hangingPunct="1">
              <a:lnSpc>
                <a:spcPct val="90000"/>
              </a:lnSpc>
              <a:defRPr/>
            </a:pPr>
            <a:r>
              <a:rPr lang="it-IT" sz="2000" i="1" smtClean="0">
                <a:latin typeface="Cambria" pitchFamily="18" charset="0"/>
                <a:ea typeface="MS Mincho" pitchFamily="49" charset="-128"/>
              </a:rPr>
              <a:t>Distinzioni delle varie linee di prodotti </a:t>
            </a:r>
          </a:p>
          <a:p>
            <a:pPr marL="0" indent="0" algn="just" eaLnBrk="1" hangingPunct="1">
              <a:lnSpc>
                <a:spcPct val="90000"/>
              </a:lnSpc>
              <a:defRPr/>
            </a:pPr>
            <a:r>
              <a:rPr lang="it-IT" sz="2000" i="1" smtClean="0">
                <a:latin typeface="Cambria" pitchFamily="18" charset="0"/>
                <a:ea typeface="MS Mincho" pitchFamily="49" charset="-128"/>
              </a:rPr>
              <a:t>Collaborazioni con i membri del canale per risolvere insieme i conflitti </a:t>
            </a:r>
          </a:p>
          <a:p>
            <a:pPr marL="0" indent="0" algn="just" eaLnBrk="1" hangingPunct="1">
              <a:lnSpc>
                <a:spcPct val="90000"/>
              </a:lnSpc>
              <a:defRPr/>
            </a:pPr>
            <a:r>
              <a:rPr lang="it-IT" sz="2000" i="1" smtClean="0">
                <a:latin typeface="Cambria" pitchFamily="18" charset="0"/>
                <a:ea typeface="MS Mincho" pitchFamily="49" charset="-128"/>
              </a:rPr>
              <a:t>Maggiori investimenti nelle attività di spinta e attrazione </a:t>
            </a:r>
          </a:p>
          <a:p>
            <a:pPr marL="0" indent="0" algn="just" eaLnBrk="1" hangingPunct="1">
              <a:lnSpc>
                <a:spcPct val="90000"/>
              </a:lnSpc>
              <a:defRPr/>
            </a:pPr>
            <a:r>
              <a:rPr lang="it-IT" sz="2000" i="1" smtClean="0">
                <a:latin typeface="Cambria" pitchFamily="18" charset="0"/>
                <a:ea typeface="MS Mincho" pitchFamily="49" charset="-128"/>
              </a:rPr>
              <a:t>Compromessi di natura finanziaria quali commissioni e margini più elevati </a:t>
            </a:r>
          </a:p>
          <a:p>
            <a:pPr marL="0" indent="0" algn="just" eaLnBrk="1" hangingPunct="1">
              <a:lnSpc>
                <a:spcPct val="90000"/>
              </a:lnSpc>
              <a:defRPr/>
            </a:pPr>
            <a:r>
              <a:rPr lang="it-IT" sz="2000" i="1" smtClean="0">
                <a:latin typeface="Cambria" pitchFamily="18" charset="0"/>
                <a:ea typeface="MS Mincho" pitchFamily="49" charset="-128"/>
              </a:rPr>
              <a:t>Applicazioni di prezzi più elevati nel canale diretto</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endParaRPr lang="it-IT" sz="2000" smtClean="0">
              <a:latin typeface="Cambria" pitchFamily="18" charset="0"/>
              <a:ea typeface="MS Mincho" pitchFamily="49" charset="-128"/>
            </a:endParaRP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8B57D746-BEE7-4F38-B9D8-3D645DAB7BA2}" type="slidenum">
              <a:rPr lang="en-GB" sz="1400" smtClean="0"/>
              <a:pPr eaLnBrk="1" hangingPunct="1">
                <a:defRPr/>
              </a:pPr>
              <a:t>37</a:t>
            </a:fld>
            <a:endParaRPr lang="en-GB" sz="1400" smtClean="0"/>
          </a:p>
        </p:txBody>
      </p:sp>
      <p:sp>
        <p:nvSpPr>
          <p:cNvPr id="43014"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
        <p:nvSpPr>
          <p:cNvPr id="43015" name="CasellaDiTesto 1"/>
          <p:cNvSpPr txBox="1">
            <a:spLocks noChangeArrowheads="1"/>
          </p:cNvSpPr>
          <p:nvPr/>
        </p:nvSpPr>
        <p:spPr bwMode="auto">
          <a:xfrm>
            <a:off x="2720975" y="181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LA DETERMINAZIONE DEL PREZZO</a:t>
            </a:r>
            <a:endParaRPr lang="it-IT" sz="32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80000"/>
              </a:lnSpc>
              <a:buFontTx/>
              <a:buNone/>
              <a:defRPr/>
            </a:pPr>
            <a:r>
              <a:rPr lang="it-IT" sz="1900" b="1" smtClean="0">
                <a:latin typeface="Cambria" pitchFamily="18" charset="0"/>
                <a:ea typeface="MS Mincho" pitchFamily="49" charset="-128"/>
              </a:rPr>
              <a:t>LA STRATEGIA DI MARKETING E I PREZZI</a:t>
            </a:r>
          </a:p>
          <a:p>
            <a:pPr marL="0" indent="0" algn="just" eaLnBrk="1" hangingPunct="1">
              <a:lnSpc>
                <a:spcPct val="80000"/>
              </a:lnSpc>
              <a:buFontTx/>
              <a:buNone/>
              <a:defRPr/>
            </a:pPr>
            <a:endParaRPr lang="it-IT" sz="1900" b="1" smtClean="0">
              <a:latin typeface="Cambria" pitchFamily="18" charset="0"/>
              <a:ea typeface="MS Mincho" pitchFamily="49" charset="-128"/>
            </a:endParaRPr>
          </a:p>
          <a:p>
            <a:pPr marL="0" indent="0" algn="just" eaLnBrk="1" hangingPunct="1">
              <a:lnSpc>
                <a:spcPct val="80000"/>
              </a:lnSpc>
              <a:buFontTx/>
              <a:buNone/>
              <a:defRPr/>
            </a:pPr>
            <a:r>
              <a:rPr lang="it-IT" sz="1900" smtClean="0">
                <a:latin typeface="Cambria" pitchFamily="18" charset="0"/>
                <a:ea typeface="MS Mincho" pitchFamily="49" charset="-128"/>
              </a:rPr>
              <a:t>Il prezzo deve essere coerente con la </a:t>
            </a:r>
            <a:r>
              <a:rPr lang="it-IT" sz="1900" i="1" smtClean="0">
                <a:latin typeface="Cambria" pitchFamily="18" charset="0"/>
                <a:ea typeface="MS Mincho" pitchFamily="49" charset="-128"/>
              </a:rPr>
              <a:t>strategia di marketing </a:t>
            </a:r>
            <a:r>
              <a:rPr lang="it-IT" sz="1900" smtClean="0">
                <a:latin typeface="Cambria" pitchFamily="18" charset="0"/>
                <a:ea typeface="MS Mincho" pitchFamily="49" charset="-128"/>
              </a:rPr>
              <a:t>che non stabilisce una regola precisa per la determinazione del prezzo, ma ne indica orientativamente il livello più opportuno </a:t>
            </a:r>
          </a:p>
          <a:p>
            <a:pPr marL="0" indent="0" algn="just" eaLnBrk="1" hangingPunct="1">
              <a:lnSpc>
                <a:spcPct val="80000"/>
              </a:lnSpc>
              <a:buFontTx/>
              <a:buNone/>
              <a:defRPr/>
            </a:pPr>
            <a:endParaRPr lang="it-IT" sz="1900" smtClean="0">
              <a:latin typeface="Cambria" pitchFamily="18" charset="0"/>
              <a:ea typeface="MS Mincho" pitchFamily="49" charset="-128"/>
            </a:endParaRPr>
          </a:p>
          <a:p>
            <a:pPr marL="0" indent="0" algn="just" eaLnBrk="1" hangingPunct="1">
              <a:lnSpc>
                <a:spcPct val="80000"/>
              </a:lnSpc>
              <a:buFontTx/>
              <a:buNone/>
              <a:defRPr/>
            </a:pPr>
            <a:r>
              <a:rPr lang="it-IT" sz="1900" smtClean="0">
                <a:latin typeface="Cambria" pitchFamily="18" charset="0"/>
                <a:ea typeface="MS Mincho" pitchFamily="49" charset="-128"/>
              </a:rPr>
              <a:t>La segmentazione di mercato esercita una grande influenza sul prezzo, che può variare a seconda delle </a:t>
            </a:r>
            <a:r>
              <a:rPr lang="it-IT" sz="1900" i="1" smtClean="0">
                <a:latin typeface="Cambria" pitchFamily="18" charset="0"/>
                <a:ea typeface="MS Mincho" pitchFamily="49" charset="-128"/>
              </a:rPr>
              <a:t>segmento target </a:t>
            </a:r>
          </a:p>
          <a:p>
            <a:pPr marL="0" indent="0" algn="just" eaLnBrk="1" hangingPunct="1">
              <a:lnSpc>
                <a:spcPct val="80000"/>
              </a:lnSpc>
              <a:buFontTx/>
              <a:buNone/>
              <a:defRPr/>
            </a:pPr>
            <a:endParaRPr lang="it-IT" sz="1900" smtClean="0">
              <a:latin typeface="Cambria" pitchFamily="18" charset="0"/>
              <a:ea typeface="MS Mincho" pitchFamily="49" charset="-128"/>
            </a:endParaRPr>
          </a:p>
          <a:p>
            <a:pPr marL="0" indent="0" algn="just" eaLnBrk="1" hangingPunct="1">
              <a:lnSpc>
                <a:spcPct val="80000"/>
              </a:lnSpc>
              <a:buFontTx/>
              <a:buNone/>
              <a:defRPr/>
            </a:pPr>
            <a:r>
              <a:rPr lang="it-IT" sz="1900" b="1" smtClean="0">
                <a:latin typeface="Cambria" pitchFamily="18" charset="0"/>
                <a:ea typeface="MS Mincho" pitchFamily="49" charset="-128"/>
              </a:rPr>
              <a:t>Discriminazione di prezzo</a:t>
            </a:r>
            <a:r>
              <a:rPr lang="it-IT" sz="1900" smtClean="0">
                <a:latin typeface="Cambria" pitchFamily="18" charset="0"/>
                <a:ea typeface="MS Mincho" pitchFamily="49" charset="-128"/>
              </a:rPr>
              <a:t>: </a:t>
            </a:r>
            <a:r>
              <a:rPr lang="it-IT" sz="1900" i="1" smtClean="0">
                <a:latin typeface="Cambria" pitchFamily="18" charset="0"/>
                <a:ea typeface="MS Mincho" pitchFamily="49" charset="-128"/>
              </a:rPr>
              <a:t>la determinazione di prezzi diversi in funzione dell</a:t>
            </a:r>
            <a:r>
              <a:rPr lang="it-IT" altLang="it-IT" sz="1900" i="1" smtClean="0">
                <a:latin typeface="Cambria" pitchFamily="18" charset="0"/>
                <a:ea typeface="MS Mincho" pitchFamily="49" charset="-128"/>
              </a:rPr>
              <a:t>’</a:t>
            </a:r>
            <a:r>
              <a:rPr lang="it-IT" sz="1900" i="1" smtClean="0">
                <a:latin typeface="Cambria" pitchFamily="18" charset="0"/>
                <a:ea typeface="MS Mincho" pitchFamily="49" charset="-128"/>
              </a:rPr>
              <a:t>elasticità o della sensibilità al prezzo di ciascun segmento</a:t>
            </a:r>
          </a:p>
          <a:p>
            <a:pPr marL="0" indent="0" algn="just" eaLnBrk="1" hangingPunct="1">
              <a:lnSpc>
                <a:spcPct val="80000"/>
              </a:lnSpc>
              <a:buFontTx/>
              <a:buNone/>
              <a:defRPr/>
            </a:pPr>
            <a:endParaRPr lang="it-IT" sz="1900" i="1" smtClean="0">
              <a:latin typeface="Cambria" pitchFamily="18" charset="0"/>
              <a:ea typeface="MS Mincho" pitchFamily="49" charset="-128"/>
            </a:endParaRPr>
          </a:p>
          <a:p>
            <a:pPr marL="0" indent="0" algn="just" eaLnBrk="1" hangingPunct="1">
              <a:lnSpc>
                <a:spcPct val="80000"/>
              </a:lnSpc>
              <a:buFontTx/>
              <a:buNone/>
              <a:defRPr/>
            </a:pPr>
            <a:r>
              <a:rPr lang="it-IT" sz="1900" smtClean="0">
                <a:latin typeface="Cambria" pitchFamily="18" charset="0"/>
                <a:ea typeface="MS Mincho" pitchFamily="49" charset="-128"/>
              </a:rPr>
              <a:t>La variazione dei prezzi all</a:t>
            </a:r>
            <a:r>
              <a:rPr lang="it-IT" altLang="it-IT" sz="1900" smtClean="0">
                <a:latin typeface="Cambria" pitchFamily="18" charset="0"/>
                <a:ea typeface="MS Mincho" pitchFamily="49" charset="-128"/>
              </a:rPr>
              <a:t>’</a:t>
            </a:r>
            <a:r>
              <a:rPr lang="it-IT" sz="1900" smtClean="0">
                <a:latin typeface="Cambria" pitchFamily="18" charset="0"/>
                <a:ea typeface="MS Mincho" pitchFamily="49" charset="-128"/>
              </a:rPr>
              <a:t>interno delle categorie di prodotto è dovuta a diversi  fattori: </a:t>
            </a:r>
          </a:p>
          <a:p>
            <a:pPr marL="0" indent="0" algn="just" eaLnBrk="1" hangingPunct="1">
              <a:lnSpc>
                <a:spcPct val="80000"/>
              </a:lnSpc>
              <a:defRPr/>
            </a:pPr>
            <a:r>
              <a:rPr lang="it-IT" sz="1900" smtClean="0">
                <a:latin typeface="Cambria" pitchFamily="18" charset="0"/>
                <a:ea typeface="MS Mincho" pitchFamily="49" charset="-128"/>
              </a:rPr>
              <a:t>Fedeltà dei clienti ai prodotti </a:t>
            </a:r>
          </a:p>
          <a:p>
            <a:pPr marL="0" indent="0" algn="just" eaLnBrk="1" hangingPunct="1">
              <a:lnSpc>
                <a:spcPct val="80000"/>
              </a:lnSpc>
              <a:defRPr/>
            </a:pPr>
            <a:r>
              <a:rPr lang="it-IT" sz="1900" smtClean="0">
                <a:latin typeface="Cambria" pitchFamily="18" charset="0"/>
                <a:ea typeface="MS Mincho" pitchFamily="49" charset="-128"/>
              </a:rPr>
              <a:t>Concorrenza </a:t>
            </a:r>
          </a:p>
          <a:p>
            <a:pPr marL="0" indent="0" algn="just" eaLnBrk="1" hangingPunct="1">
              <a:lnSpc>
                <a:spcPct val="80000"/>
              </a:lnSpc>
              <a:defRPr/>
            </a:pPr>
            <a:r>
              <a:rPr lang="it-IT" sz="1900" smtClean="0">
                <a:latin typeface="Cambria" pitchFamily="18" charset="0"/>
                <a:ea typeface="MS Mincho" pitchFamily="49" charset="-128"/>
              </a:rPr>
              <a:t>Numero dei fornitori </a:t>
            </a:r>
          </a:p>
          <a:p>
            <a:pPr marL="0" indent="0" algn="just" eaLnBrk="1" hangingPunct="1">
              <a:lnSpc>
                <a:spcPct val="80000"/>
              </a:lnSpc>
              <a:defRPr/>
            </a:pPr>
            <a:r>
              <a:rPr lang="it-IT" sz="1900" smtClean="0">
                <a:latin typeface="Cambria" pitchFamily="18" charset="0"/>
                <a:ea typeface="MS Mincho" pitchFamily="49" charset="-128"/>
              </a:rPr>
              <a:t>Varianti di uno stesso prodotto</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D073CE2-EBAF-418F-83C6-0C50D178AD61}" type="slidenum">
              <a:rPr lang="en-GB" sz="1400" smtClean="0"/>
              <a:pPr eaLnBrk="1" hangingPunct="1">
                <a:defRPr/>
              </a:pPr>
              <a:t>4</a:t>
            </a:fld>
            <a:endParaRPr lang="en-GB" sz="1400" smtClean="0"/>
          </a:p>
        </p:txBody>
      </p:sp>
      <p:sp>
        <p:nvSpPr>
          <p:cNvPr id="9222"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LA DETERMINAZIONE DEL PREZZO</a:t>
            </a:r>
            <a:endParaRPr lang="it-IT" sz="32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80000"/>
              </a:lnSpc>
              <a:buFontTx/>
              <a:buNone/>
              <a:defRPr/>
            </a:pPr>
            <a:r>
              <a:rPr lang="it-IT" sz="1900" b="1" smtClean="0">
                <a:latin typeface="Cambria" pitchFamily="18" charset="0"/>
                <a:ea typeface="MS Mincho" pitchFamily="49" charset="-128"/>
              </a:rPr>
              <a:t>Il VALORE PERCEPITO</a:t>
            </a:r>
          </a:p>
          <a:p>
            <a:pPr marL="0" indent="0" algn="just" eaLnBrk="1" hangingPunct="1">
              <a:lnSpc>
                <a:spcPct val="80000"/>
              </a:lnSpc>
              <a:buFontTx/>
              <a:buNone/>
              <a:defRPr/>
            </a:pPr>
            <a:r>
              <a:rPr lang="it-IT" sz="1900" smtClean="0">
                <a:latin typeface="Cambria" pitchFamily="18" charset="0"/>
                <a:ea typeface="MS Mincho" pitchFamily="49" charset="-128"/>
              </a:rPr>
              <a:t>Uno dei fattori che influenzano maggiormente il prezzo è il </a:t>
            </a:r>
            <a:r>
              <a:rPr lang="it-IT" sz="1900" b="1" smtClean="0">
                <a:latin typeface="Cambria" pitchFamily="18" charset="0"/>
                <a:ea typeface="MS Mincho" pitchFamily="49" charset="-128"/>
              </a:rPr>
              <a:t>valore percepito</a:t>
            </a:r>
            <a:r>
              <a:rPr lang="it-IT" sz="1900" smtClean="0">
                <a:latin typeface="Cambria" pitchFamily="18" charset="0"/>
                <a:ea typeface="MS Mincho" pitchFamily="49" charset="-128"/>
              </a:rPr>
              <a:t> dal cliente che rappresenta </a:t>
            </a:r>
            <a:r>
              <a:rPr lang="it-IT" sz="1900" i="1" smtClean="0">
                <a:latin typeface="Cambria" pitchFamily="18" charset="0"/>
                <a:ea typeface="MS Mincho" pitchFamily="49" charset="-128"/>
              </a:rPr>
              <a:t>la misura di quanto un cliente sia disposto a pagare per un prodotto o un servizio</a:t>
            </a:r>
          </a:p>
          <a:p>
            <a:pPr marL="0" indent="0" algn="just" eaLnBrk="1" hangingPunct="1">
              <a:lnSpc>
                <a:spcPct val="80000"/>
              </a:lnSpc>
              <a:buFontTx/>
              <a:buNone/>
              <a:defRPr/>
            </a:pPr>
            <a:endParaRPr lang="it-IT" sz="1900" i="1" smtClean="0">
              <a:latin typeface="Cambria" pitchFamily="18" charset="0"/>
              <a:ea typeface="MS Mincho" pitchFamily="49" charset="-128"/>
            </a:endParaRPr>
          </a:p>
          <a:p>
            <a:pPr marL="0" indent="0" algn="just" eaLnBrk="1" hangingPunct="1">
              <a:lnSpc>
                <a:spcPct val="80000"/>
              </a:lnSpc>
              <a:buFontTx/>
              <a:buNone/>
              <a:defRPr/>
            </a:pPr>
            <a:r>
              <a:rPr lang="it-IT" sz="1900" b="1" smtClean="0">
                <a:latin typeface="Cambria" pitchFamily="18" charset="0"/>
                <a:ea typeface="MS Mincho" pitchFamily="49" charset="-128"/>
              </a:rPr>
              <a:t>Prezzo di riserva</a:t>
            </a:r>
            <a:r>
              <a:rPr lang="it-IT" sz="1900" i="1" smtClean="0">
                <a:latin typeface="Cambria" pitchFamily="18" charset="0"/>
                <a:ea typeface="MS Mincho" pitchFamily="49" charset="-128"/>
              </a:rPr>
              <a:t>: È il prezzo massimo che il cliente è disposto a corrispondere per un determinato prodotto, ovvero la soglia oltre il quale il prodotto viene escluso dal budget del cliente </a:t>
            </a:r>
          </a:p>
          <a:p>
            <a:pPr marL="0" indent="0" algn="just" eaLnBrk="1" hangingPunct="1">
              <a:lnSpc>
                <a:spcPct val="80000"/>
              </a:lnSpc>
              <a:buFontTx/>
              <a:buNone/>
              <a:defRPr/>
            </a:pPr>
            <a:endParaRPr lang="it-IT" sz="1900" i="1" smtClean="0">
              <a:latin typeface="Cambria" pitchFamily="18" charset="0"/>
              <a:ea typeface="MS Mincho" pitchFamily="49" charset="-128"/>
            </a:endParaRPr>
          </a:p>
          <a:p>
            <a:pPr marL="0" indent="0" algn="just" eaLnBrk="1" hangingPunct="1">
              <a:lnSpc>
                <a:spcPct val="80000"/>
              </a:lnSpc>
              <a:buFontTx/>
              <a:buNone/>
              <a:defRPr/>
            </a:pPr>
            <a:r>
              <a:rPr lang="it-IT" sz="1900" smtClean="0">
                <a:latin typeface="Cambria" pitchFamily="18" charset="0"/>
                <a:ea typeface="MS Mincho" pitchFamily="49" charset="-128"/>
              </a:rPr>
              <a:t>Sul mercato non esiste un</a:t>
            </a:r>
            <a:r>
              <a:rPr lang="it-IT" altLang="it-IT" sz="1900" smtClean="0">
                <a:latin typeface="Cambria" pitchFamily="18" charset="0"/>
                <a:ea typeface="MS Mincho" pitchFamily="49" charset="-128"/>
              </a:rPr>
              <a:t>’</a:t>
            </a:r>
            <a:r>
              <a:rPr lang="it-IT" sz="1900" smtClean="0">
                <a:latin typeface="Cambria" pitchFamily="18" charset="0"/>
                <a:ea typeface="MS Mincho" pitchFamily="49" charset="-128"/>
              </a:rPr>
              <a:t>unità di misura univoca del valore percepito; la percezione del valore per il cliente varia, per cui la dizione </a:t>
            </a:r>
            <a:r>
              <a:rPr lang="it-IT" sz="1900" i="1" smtClean="0">
                <a:latin typeface="Cambria" pitchFamily="18" charset="0"/>
                <a:ea typeface="MS Mincho" pitchFamily="49" charset="-128"/>
              </a:rPr>
              <a:t>valore per il cliente </a:t>
            </a:r>
            <a:r>
              <a:rPr lang="it-IT" sz="1900" smtClean="0">
                <a:latin typeface="Cambria" pitchFamily="18" charset="0"/>
                <a:ea typeface="MS Mincho" pitchFamily="49" charset="-128"/>
              </a:rPr>
              <a:t>o </a:t>
            </a:r>
            <a:r>
              <a:rPr lang="it-IT" sz="1900" i="1" smtClean="0">
                <a:latin typeface="Cambria" pitchFamily="18" charset="0"/>
                <a:ea typeface="MS Mincho" pitchFamily="49" charset="-128"/>
              </a:rPr>
              <a:t>valore percepito </a:t>
            </a:r>
            <a:r>
              <a:rPr lang="it-IT" sz="1900" smtClean="0">
                <a:latin typeface="Cambria" pitchFamily="18" charset="0"/>
                <a:ea typeface="MS Mincho" pitchFamily="49" charset="-128"/>
              </a:rPr>
              <a:t>si riferisce a un valore medio o tipico di un particolare mercato o segmento obiettivo</a:t>
            </a:r>
          </a:p>
          <a:p>
            <a:pPr marL="0" indent="0" algn="just" eaLnBrk="1" hangingPunct="1">
              <a:lnSpc>
                <a:spcPct val="80000"/>
              </a:lnSpc>
              <a:buFontTx/>
              <a:buNone/>
              <a:defRPr/>
            </a:pPr>
            <a:endParaRPr lang="it-IT" sz="1900" smtClean="0">
              <a:latin typeface="Cambria" pitchFamily="18" charset="0"/>
              <a:ea typeface="MS Mincho" pitchFamily="49" charset="-128"/>
            </a:endParaRPr>
          </a:p>
          <a:p>
            <a:pPr marL="0" indent="0" algn="just" eaLnBrk="1" hangingPunct="1">
              <a:lnSpc>
                <a:spcPct val="80000"/>
              </a:lnSpc>
              <a:buFontTx/>
              <a:buNone/>
              <a:defRPr/>
            </a:pPr>
            <a:r>
              <a:rPr lang="it-IT" sz="1900" smtClean="0">
                <a:latin typeface="Cambria" pitchFamily="18" charset="0"/>
                <a:ea typeface="MS Mincho" pitchFamily="49" charset="-128"/>
              </a:rPr>
              <a:t>Tre possibili rapporti tra il valore percepito, il prezzo E i costi:</a:t>
            </a:r>
          </a:p>
          <a:p>
            <a:pPr marL="0" indent="0" algn="just" eaLnBrk="1" hangingPunct="1">
              <a:lnSpc>
                <a:spcPct val="80000"/>
              </a:lnSpc>
              <a:defRPr/>
            </a:pPr>
            <a:r>
              <a:rPr lang="it-IT" sz="1900" smtClean="0">
                <a:latin typeface="Cambria" pitchFamily="18" charset="0"/>
                <a:ea typeface="MS Mincho" pitchFamily="49" charset="-128"/>
              </a:rPr>
              <a:t>Valore percepito&gt; prezzo&gt; costo </a:t>
            </a:r>
          </a:p>
          <a:p>
            <a:pPr marL="0" indent="0" algn="just" eaLnBrk="1" hangingPunct="1">
              <a:lnSpc>
                <a:spcPct val="80000"/>
              </a:lnSpc>
              <a:defRPr/>
            </a:pPr>
            <a:r>
              <a:rPr lang="it-IT" sz="1900" smtClean="0">
                <a:latin typeface="Cambria" pitchFamily="18" charset="0"/>
                <a:ea typeface="MS Mincho" pitchFamily="49" charset="-128"/>
              </a:rPr>
              <a:t>Prezzo&gt; valore percepito&gt; costo </a:t>
            </a:r>
          </a:p>
          <a:p>
            <a:pPr marL="0" indent="0" algn="just" eaLnBrk="1" hangingPunct="1">
              <a:lnSpc>
                <a:spcPct val="80000"/>
              </a:lnSpc>
              <a:defRPr/>
            </a:pPr>
            <a:r>
              <a:rPr lang="it-IT" sz="1900" smtClean="0">
                <a:latin typeface="Cambria" pitchFamily="18" charset="0"/>
                <a:ea typeface="MS Mincho" pitchFamily="49" charset="-128"/>
              </a:rPr>
              <a:t>Prezzo&gt; costo&gt; valore percepito</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B95050CF-8D52-4F47-984A-955C43A1457D}" type="slidenum">
              <a:rPr lang="en-GB" sz="1400" smtClean="0"/>
              <a:pPr eaLnBrk="1" hangingPunct="1">
                <a:defRPr/>
              </a:pPr>
              <a:t>5</a:t>
            </a:fld>
            <a:endParaRPr lang="en-GB" sz="1400" smtClean="0"/>
          </a:p>
        </p:txBody>
      </p:sp>
      <p:sp>
        <p:nvSpPr>
          <p:cNvPr id="10246"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LA DETERMINAZIONE DEL PREZZO</a:t>
            </a:r>
            <a:endParaRPr lang="it-IT" sz="32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90000"/>
              </a:lnSpc>
              <a:buFontTx/>
              <a:buNone/>
              <a:defRPr/>
            </a:pPr>
            <a:r>
              <a:rPr lang="it-IT" sz="2000" b="1" smtClean="0">
                <a:latin typeface="Cambria" pitchFamily="18" charset="0"/>
                <a:ea typeface="MS Mincho" pitchFamily="49" charset="-128"/>
              </a:rPr>
              <a:t>PREZZO&gt; VALORE PERCEPITO&gt; COSTO </a:t>
            </a:r>
          </a:p>
          <a:p>
            <a:pPr marL="0" indent="0" algn="just" eaLnBrk="1" hangingPunct="1">
              <a:lnSpc>
                <a:spcPct val="90000"/>
              </a:lnSpc>
              <a:buFontTx/>
              <a:buNone/>
              <a:defRPr/>
            </a:pPr>
            <a:endParaRPr lang="it-IT" sz="2000" b="1"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In questo caso, il prezzo è più alto rispetto a quanto il segmento obiettivo è disposto a corrispondere per il prodotto</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Il cliente ritiene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acquisto non conveniente e, a meno che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impresa non possieda il monopolio, non effettua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acquisto </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La soluzione consiste nel ritoccare i prezzi o aumentare il valore per il cliente ma tale riduzione è difficile da quantificare non conoscendo realmente il valore percepito o la disponibilità delle cliente in termini di prezzo</a:t>
            </a:r>
          </a:p>
          <a:p>
            <a:pPr marL="0" indent="0" algn="just" eaLnBrk="1" hangingPunct="1">
              <a:lnSpc>
                <a:spcPct val="90000"/>
              </a:lnSpc>
              <a:buFontTx/>
              <a:buNone/>
              <a:defRPr/>
            </a:pPr>
            <a:endParaRPr lang="it-IT" sz="2000" b="1" smtClean="0">
              <a:latin typeface="Cambria" pitchFamily="18" charset="0"/>
              <a:ea typeface="MS Mincho" pitchFamily="49" charset="-128"/>
            </a:endParaRP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FB2FE01-3891-49AA-92C0-0AE70D3C09F4}" type="slidenum">
              <a:rPr lang="en-GB" sz="1400" smtClean="0"/>
              <a:pPr eaLnBrk="1" hangingPunct="1">
                <a:defRPr/>
              </a:pPr>
              <a:t>6</a:t>
            </a:fld>
            <a:endParaRPr lang="en-GB" sz="1400" smtClean="0"/>
          </a:p>
        </p:txBody>
      </p:sp>
      <p:sp>
        <p:nvSpPr>
          <p:cNvPr id="11270"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LA DETERMINAZIONE DEL PREZZO</a:t>
            </a:r>
            <a:endParaRPr lang="it-IT" sz="32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90000"/>
              </a:lnSpc>
              <a:buFontTx/>
              <a:buNone/>
              <a:defRPr/>
            </a:pPr>
            <a:r>
              <a:rPr lang="it-IT" sz="2000" b="1" dirty="0" smtClean="0">
                <a:latin typeface="Cambria" charset="0"/>
                <a:ea typeface="MS Mincho" charset="0"/>
                <a:cs typeface="MS Mincho" charset="0"/>
              </a:rPr>
              <a:t>PREZZO&gt; COSTO&gt; VALORE PERCEPITO</a:t>
            </a:r>
          </a:p>
          <a:p>
            <a:pPr marL="0" indent="0" algn="just" eaLnBrk="1" hangingPunct="1">
              <a:lnSpc>
                <a:spcPct val="90000"/>
              </a:lnSpc>
              <a:buFontTx/>
              <a:buNone/>
              <a:defRPr/>
            </a:pPr>
            <a:endParaRPr lang="it-IT" sz="2000" b="1" dirty="0">
              <a:latin typeface="Cambria" charset="0"/>
              <a:ea typeface="MS Mincho" charset="0"/>
              <a:cs typeface="MS Mincho" charset="0"/>
            </a:endParaRPr>
          </a:p>
          <a:p>
            <a:pPr marL="0" indent="0" algn="just" eaLnBrk="1" hangingPunct="1">
              <a:lnSpc>
                <a:spcPct val="90000"/>
              </a:lnSpc>
              <a:buFontTx/>
              <a:buNone/>
              <a:defRPr/>
            </a:pPr>
            <a:r>
              <a:rPr lang="it-IT" sz="2000" dirty="0" smtClean="0">
                <a:latin typeface="Cambria" charset="0"/>
                <a:ea typeface="MS Mincho" charset="0"/>
                <a:cs typeface="MS Mincho" charset="0"/>
              </a:rPr>
              <a:t>Queste ipotesi rappresenta una situazione di fallimento</a:t>
            </a:r>
          </a:p>
          <a:p>
            <a:pPr marL="0" indent="0" algn="just" eaLnBrk="1" hangingPunct="1">
              <a:lnSpc>
                <a:spcPct val="90000"/>
              </a:lnSpc>
              <a:buFontTx/>
              <a:buNone/>
              <a:defRPr/>
            </a:pPr>
            <a:endParaRPr lang="it-IT" sz="2000" dirty="0" smtClean="0">
              <a:latin typeface="Cambria" charset="0"/>
              <a:ea typeface="MS Mincho" charset="0"/>
              <a:cs typeface="MS Mincho" charset="0"/>
            </a:endParaRPr>
          </a:p>
          <a:p>
            <a:pPr marL="0" indent="0" algn="just" eaLnBrk="1" hangingPunct="1">
              <a:lnSpc>
                <a:spcPct val="90000"/>
              </a:lnSpc>
              <a:buFontTx/>
              <a:buNone/>
              <a:defRPr/>
            </a:pPr>
            <a:r>
              <a:rPr lang="it-IT" sz="2000" dirty="0" smtClean="0">
                <a:latin typeface="Cambria" charset="0"/>
                <a:ea typeface="MS Mincho" charset="0"/>
                <a:cs typeface="MS Mincho" charset="0"/>
              </a:rPr>
              <a:t>Normalmente si tratta di prodotti che vengono eliminati con il processo di sviluppo di nuovi prodotti </a:t>
            </a:r>
          </a:p>
          <a:p>
            <a:pPr marL="0" indent="0" algn="just" eaLnBrk="1" hangingPunct="1">
              <a:lnSpc>
                <a:spcPct val="90000"/>
              </a:lnSpc>
              <a:buFontTx/>
              <a:buNone/>
              <a:defRPr/>
            </a:pPr>
            <a:endParaRPr lang="it-IT" sz="2000" dirty="0">
              <a:latin typeface="Cambria" charset="0"/>
              <a:ea typeface="MS Mincho" charset="0"/>
              <a:cs typeface="MS Mincho" charset="0"/>
            </a:endParaRPr>
          </a:p>
          <a:p>
            <a:pPr marL="0" indent="0" algn="just" eaLnBrk="1" hangingPunct="1">
              <a:lnSpc>
                <a:spcPct val="90000"/>
              </a:lnSpc>
              <a:buFontTx/>
              <a:buNone/>
              <a:defRPr/>
            </a:pPr>
            <a:r>
              <a:rPr lang="it-IT" sz="2000" dirty="0" smtClean="0">
                <a:latin typeface="Cambria" charset="0"/>
                <a:ea typeface="MS Mincho" charset="0"/>
                <a:cs typeface="MS Mincho" charset="0"/>
              </a:rPr>
              <a:t>Se ciò non avviene alla fine vengono ritirati dal mercato</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4560594-6BE8-4216-82CF-9FE934E19A71}" type="slidenum">
              <a:rPr lang="en-GB" sz="1400" smtClean="0"/>
              <a:pPr eaLnBrk="1" hangingPunct="1">
                <a:defRPr/>
              </a:pPr>
              <a:t>7</a:t>
            </a:fld>
            <a:endParaRPr lang="en-GB" sz="1400" smtClean="0"/>
          </a:p>
        </p:txBody>
      </p:sp>
      <p:sp>
        <p:nvSpPr>
          <p:cNvPr id="12294"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LA DETERMINAZIONE DEL PREZZO</a:t>
            </a:r>
            <a:endParaRPr lang="it-IT" sz="32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90000"/>
              </a:lnSpc>
              <a:buFontTx/>
              <a:buNone/>
              <a:defRPr/>
            </a:pPr>
            <a:r>
              <a:rPr lang="it-IT" sz="2000" b="1" smtClean="0">
                <a:latin typeface="Cambria" pitchFamily="18" charset="0"/>
                <a:ea typeface="MS Mincho" pitchFamily="49" charset="-128"/>
              </a:rPr>
              <a:t>GAP STRATEGICO DEL PREZZO</a:t>
            </a:r>
          </a:p>
          <a:p>
            <a:pPr marL="0" indent="0" algn="just" eaLnBrk="1" hangingPunct="1">
              <a:lnSpc>
                <a:spcPct val="90000"/>
              </a:lnSpc>
              <a:buFontTx/>
              <a:buNone/>
              <a:defRPr/>
            </a:pPr>
            <a:endParaRPr lang="it-IT" sz="2000" b="1"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È importante creare un </a:t>
            </a:r>
            <a:r>
              <a:rPr lang="it-IT" sz="2000" b="1" smtClean="0">
                <a:latin typeface="Cambria" pitchFamily="18" charset="0"/>
                <a:ea typeface="MS Mincho" pitchFamily="49" charset="-128"/>
              </a:rPr>
              <a:t>divario</a:t>
            </a:r>
            <a:r>
              <a:rPr lang="it-IT" sz="2000" smtClean="0">
                <a:latin typeface="Cambria" pitchFamily="18" charset="0"/>
                <a:ea typeface="MS Mincho" pitchFamily="49" charset="-128"/>
              </a:rPr>
              <a:t> di prezzo strategico e  comprendere il valore percepito o la disponibilità di spesa per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acquisto di un determinato prodotto o servizio da parte del cliente</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Il </a:t>
            </a:r>
            <a:r>
              <a:rPr lang="it-IT" sz="2000" b="1" smtClean="0">
                <a:latin typeface="Cambria" pitchFamily="18" charset="0"/>
                <a:ea typeface="MS Mincho" pitchFamily="49" charset="-128"/>
              </a:rPr>
              <a:t>costo</a:t>
            </a:r>
            <a:r>
              <a:rPr lang="it-IT" sz="2000" smtClean="0">
                <a:latin typeface="Cambria" pitchFamily="18" charset="0"/>
                <a:ea typeface="MS Mincho" pitchFamily="49" charset="-128"/>
              </a:rPr>
              <a:t> che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azienda ritiene il punto di partenza per la determinazione del prezzo costituisce la </a:t>
            </a:r>
            <a:r>
              <a:rPr lang="it-IT" sz="2000" i="1" smtClean="0">
                <a:latin typeface="Cambria" pitchFamily="18" charset="0"/>
                <a:ea typeface="MS Mincho" pitchFamily="49" charset="-128"/>
              </a:rPr>
              <a:t>soglia minima </a:t>
            </a:r>
            <a:r>
              <a:rPr lang="it-IT" sz="2000" smtClean="0">
                <a:latin typeface="Cambria" pitchFamily="18" charset="0"/>
                <a:ea typeface="MS Mincho" pitchFamily="49" charset="-128"/>
              </a:rPr>
              <a:t>di tale gap </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Il prezzo infatti non sarà mai inferiore rispetto ai costi</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La </a:t>
            </a:r>
            <a:r>
              <a:rPr lang="it-IT" sz="2000" b="1" smtClean="0">
                <a:latin typeface="Cambria" pitchFamily="18" charset="0"/>
                <a:ea typeface="MS Mincho" pitchFamily="49" charset="-128"/>
              </a:rPr>
              <a:t>disponibilità ad acquistare </a:t>
            </a:r>
            <a:r>
              <a:rPr lang="it-IT" sz="2000" smtClean="0">
                <a:latin typeface="Cambria" pitchFamily="18" charset="0"/>
                <a:ea typeface="MS Mincho" pitchFamily="49" charset="-128"/>
              </a:rPr>
              <a:t>da parte del segmento target costituisce invece il </a:t>
            </a:r>
            <a:r>
              <a:rPr lang="it-IT" sz="2000" i="1" smtClean="0">
                <a:latin typeface="Cambria" pitchFamily="18" charset="0"/>
                <a:ea typeface="MS Mincho" pitchFamily="49" charset="-128"/>
              </a:rPr>
              <a:t>limite massimo </a:t>
            </a:r>
            <a:r>
              <a:rPr lang="it-IT" sz="2000" smtClean="0">
                <a:latin typeface="Cambria" pitchFamily="18" charset="0"/>
                <a:ea typeface="MS Mincho" pitchFamily="49" charset="-128"/>
              </a:rPr>
              <a:t>oltre il quale i consumatori non effettueranno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acquisto</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B37C8118-70DB-44B4-86BA-F0C49CD88613}" type="slidenum">
              <a:rPr lang="en-GB" sz="1400" smtClean="0"/>
              <a:pPr eaLnBrk="1" hangingPunct="1">
                <a:defRPr/>
              </a:pPr>
              <a:t>8</a:t>
            </a:fld>
            <a:endParaRPr lang="en-GB" sz="1400" smtClean="0"/>
          </a:p>
        </p:txBody>
      </p:sp>
      <p:sp>
        <p:nvSpPr>
          <p:cNvPr id="13318"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LA DETERMINAZIONE DEL PREZZO</a:t>
            </a:r>
            <a:endParaRPr lang="it-IT" sz="32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70000"/>
              </a:lnSpc>
              <a:buFontTx/>
              <a:buNone/>
              <a:defRPr/>
            </a:pPr>
            <a:r>
              <a:rPr lang="it-IT" sz="1900" b="1" smtClean="0">
                <a:latin typeface="Cambria" pitchFamily="18" charset="0"/>
                <a:ea typeface="MS Mincho" pitchFamily="49" charset="-128"/>
              </a:rPr>
              <a:t>ELASTICITA</a:t>
            </a:r>
            <a:r>
              <a:rPr lang="it-IT" altLang="it-IT" sz="1900" b="1" smtClean="0">
                <a:latin typeface="Cambria" pitchFamily="18" charset="0"/>
                <a:ea typeface="MS Mincho" pitchFamily="49" charset="-128"/>
              </a:rPr>
              <a:t>’</a:t>
            </a:r>
            <a:r>
              <a:rPr lang="it-IT" sz="1900" b="1" smtClean="0">
                <a:latin typeface="Cambria" pitchFamily="18" charset="0"/>
                <a:ea typeface="MS Mincho" pitchFamily="49" charset="-128"/>
              </a:rPr>
              <a:t> DELLA DOMANDA RISPETTO AL PREZZO</a:t>
            </a:r>
          </a:p>
          <a:p>
            <a:pPr marL="0" indent="0" algn="just" eaLnBrk="1" hangingPunct="1">
              <a:lnSpc>
                <a:spcPct val="70000"/>
              </a:lnSpc>
              <a:buFontTx/>
              <a:buNone/>
              <a:defRPr/>
            </a:pPr>
            <a:endParaRPr lang="it-IT" sz="1900" b="1" smtClean="0">
              <a:latin typeface="Cambria" pitchFamily="18" charset="0"/>
              <a:ea typeface="MS Mincho" pitchFamily="49" charset="-128"/>
            </a:endParaRPr>
          </a:p>
          <a:p>
            <a:pPr marL="0" indent="0" algn="just" eaLnBrk="1" hangingPunct="1">
              <a:lnSpc>
                <a:spcPct val="70000"/>
              </a:lnSpc>
              <a:buFontTx/>
              <a:buNone/>
              <a:defRPr/>
            </a:pPr>
            <a:r>
              <a:rPr lang="it-IT" sz="1900" smtClean="0">
                <a:latin typeface="Cambria" pitchFamily="18" charset="0"/>
                <a:ea typeface="MS Mincho" pitchFamily="49" charset="-128"/>
              </a:rPr>
              <a:t>Un concetto importante tratto dall</a:t>
            </a:r>
            <a:r>
              <a:rPr lang="it-IT" altLang="it-IT" sz="1900" smtClean="0">
                <a:latin typeface="Cambria" pitchFamily="18" charset="0"/>
                <a:ea typeface="MS Mincho" pitchFamily="49" charset="-128"/>
              </a:rPr>
              <a:t>’</a:t>
            </a:r>
            <a:r>
              <a:rPr lang="it-IT" sz="1900" smtClean="0">
                <a:latin typeface="Cambria" pitchFamily="18" charset="0"/>
                <a:ea typeface="MS Mincho" pitchFamily="49" charset="-128"/>
              </a:rPr>
              <a:t>economia è la crescita della domanda rispetto al prezzo la cui formula è: </a:t>
            </a:r>
          </a:p>
          <a:p>
            <a:pPr marL="0" indent="0" algn="just" eaLnBrk="1" hangingPunct="1">
              <a:lnSpc>
                <a:spcPct val="70000"/>
              </a:lnSpc>
              <a:buFontTx/>
              <a:buNone/>
              <a:defRPr/>
            </a:pPr>
            <a:endParaRPr lang="it-IT" sz="1900" smtClean="0">
              <a:latin typeface="Cambria" pitchFamily="18" charset="0"/>
              <a:ea typeface="MS Mincho" pitchFamily="49" charset="-128"/>
            </a:endParaRPr>
          </a:p>
          <a:p>
            <a:pPr marL="400050" lvl="1" indent="0" algn="just" eaLnBrk="1" hangingPunct="1">
              <a:lnSpc>
                <a:spcPct val="70000"/>
              </a:lnSpc>
              <a:buFont typeface="Wingdings" pitchFamily="2" charset="2"/>
              <a:buNone/>
              <a:defRPr/>
            </a:pPr>
            <a:r>
              <a:rPr lang="it-IT" sz="1900" i="1" smtClean="0">
                <a:latin typeface="Cambria" pitchFamily="18" charset="0"/>
                <a:ea typeface="MS Mincho" pitchFamily="49" charset="-128"/>
              </a:rPr>
              <a:t>E = variazione percentuale della quantità domandata/ 		variazione percentuale del prezzo</a:t>
            </a:r>
          </a:p>
          <a:p>
            <a:pPr marL="0" indent="0" algn="just" eaLnBrk="1" hangingPunct="1">
              <a:lnSpc>
                <a:spcPct val="70000"/>
              </a:lnSpc>
              <a:buFontTx/>
              <a:buNone/>
              <a:defRPr/>
            </a:pPr>
            <a:endParaRPr lang="it-IT" sz="1900" smtClean="0">
              <a:latin typeface="Cambria" pitchFamily="18" charset="0"/>
              <a:ea typeface="MS Mincho" pitchFamily="49" charset="-128"/>
            </a:endParaRPr>
          </a:p>
          <a:p>
            <a:pPr marL="0" indent="0" algn="just" eaLnBrk="1" hangingPunct="1">
              <a:lnSpc>
                <a:spcPct val="70000"/>
              </a:lnSpc>
              <a:buFontTx/>
              <a:buNone/>
              <a:defRPr/>
            </a:pPr>
            <a:r>
              <a:rPr lang="it-IT" sz="1900" smtClean="0">
                <a:latin typeface="Cambria" pitchFamily="18" charset="0"/>
                <a:ea typeface="MS Mincho" pitchFamily="49" charset="-128"/>
              </a:rPr>
              <a:t>Se il prezzo delle prodotto è basso e rimane un alto valore percepito dal cliente, l</a:t>
            </a:r>
            <a:r>
              <a:rPr lang="it-IT" altLang="it-IT" sz="1900" smtClean="0">
                <a:latin typeface="Cambria" pitchFamily="18" charset="0"/>
                <a:ea typeface="MS Mincho" pitchFamily="49" charset="-128"/>
              </a:rPr>
              <a:t>’</a:t>
            </a:r>
            <a:r>
              <a:rPr lang="it-IT" sz="1900" smtClean="0">
                <a:latin typeface="Cambria" pitchFamily="18" charset="0"/>
                <a:ea typeface="MS Mincho" pitchFamily="49" charset="-128"/>
              </a:rPr>
              <a:t>aumento o la diminuzione del prezzo non esercitano una grande influenza sulle vendite di prodotto </a:t>
            </a:r>
          </a:p>
          <a:p>
            <a:pPr marL="0" indent="0" algn="just" eaLnBrk="1" hangingPunct="1">
              <a:lnSpc>
                <a:spcPct val="70000"/>
              </a:lnSpc>
              <a:buFontTx/>
              <a:buNone/>
              <a:defRPr/>
            </a:pPr>
            <a:endParaRPr lang="it-IT" sz="1900" smtClean="0">
              <a:latin typeface="Cambria" pitchFamily="18" charset="0"/>
              <a:ea typeface="MS Mincho" pitchFamily="49" charset="-128"/>
            </a:endParaRPr>
          </a:p>
          <a:p>
            <a:pPr marL="0" indent="0" algn="just" eaLnBrk="1" hangingPunct="1">
              <a:lnSpc>
                <a:spcPct val="70000"/>
              </a:lnSpc>
              <a:buFontTx/>
              <a:buNone/>
              <a:defRPr/>
            </a:pPr>
            <a:r>
              <a:rPr lang="it-IT" sz="1900" smtClean="0">
                <a:latin typeface="Cambria" pitchFamily="18" charset="0"/>
                <a:ea typeface="MS Mincho" pitchFamily="49" charset="-128"/>
              </a:rPr>
              <a:t>Se però il prezzo si avvicina alle valore per il cliente, l</a:t>
            </a:r>
            <a:r>
              <a:rPr lang="it-IT" altLang="it-IT" sz="1900" smtClean="0">
                <a:latin typeface="Cambria" pitchFamily="18" charset="0"/>
                <a:ea typeface="MS Mincho" pitchFamily="49" charset="-128"/>
              </a:rPr>
              <a:t>’</a:t>
            </a:r>
            <a:r>
              <a:rPr lang="it-IT" sz="1900" smtClean="0">
                <a:latin typeface="Cambria" pitchFamily="18" charset="0"/>
                <a:ea typeface="MS Mincho" pitchFamily="49" charset="-128"/>
              </a:rPr>
              <a:t>elasticità o sensibilità al prezzo aumenta man mano che si avvicina al punto in cui il cliente rinuncerà all</a:t>
            </a:r>
            <a:r>
              <a:rPr lang="it-IT" altLang="it-IT" sz="1900" smtClean="0">
                <a:latin typeface="Cambria" pitchFamily="18" charset="0"/>
                <a:ea typeface="MS Mincho" pitchFamily="49" charset="-128"/>
              </a:rPr>
              <a:t>’</a:t>
            </a:r>
            <a:r>
              <a:rPr lang="it-IT" sz="1900" smtClean="0">
                <a:latin typeface="Cambria" pitchFamily="18" charset="0"/>
                <a:ea typeface="MS Mincho" pitchFamily="49" charset="-128"/>
              </a:rPr>
              <a:t>acquisto</a:t>
            </a:r>
          </a:p>
          <a:p>
            <a:pPr marL="0" indent="0" algn="just" eaLnBrk="1" hangingPunct="1">
              <a:lnSpc>
                <a:spcPct val="70000"/>
              </a:lnSpc>
              <a:buFontTx/>
              <a:buNone/>
              <a:defRPr/>
            </a:pPr>
            <a:endParaRPr lang="it-IT" sz="1900" smtClean="0">
              <a:latin typeface="Cambria" pitchFamily="18" charset="0"/>
              <a:ea typeface="MS Mincho" pitchFamily="49" charset="-128"/>
            </a:endParaRPr>
          </a:p>
          <a:p>
            <a:pPr marL="0" indent="0" algn="just" eaLnBrk="1" hangingPunct="1">
              <a:lnSpc>
                <a:spcPct val="70000"/>
              </a:lnSpc>
              <a:buFontTx/>
              <a:buNone/>
              <a:defRPr/>
            </a:pPr>
            <a:r>
              <a:rPr lang="it-IT" sz="1900" i="1" smtClean="0">
                <a:latin typeface="Cambria" pitchFamily="18" charset="0"/>
                <a:ea typeface="MS Mincho" pitchFamily="49" charset="-128"/>
              </a:rPr>
              <a:t>L</a:t>
            </a:r>
            <a:r>
              <a:rPr lang="it-IT" altLang="it-IT" sz="1900" i="1" smtClean="0">
                <a:latin typeface="Cambria" pitchFamily="18" charset="0"/>
                <a:ea typeface="MS Mincho" pitchFamily="49" charset="-128"/>
              </a:rPr>
              <a:t>’</a:t>
            </a:r>
            <a:r>
              <a:rPr lang="it-IT" sz="1900" i="1" smtClean="0">
                <a:latin typeface="Cambria" pitchFamily="18" charset="0"/>
                <a:ea typeface="MS Mincho" pitchFamily="49" charset="-128"/>
              </a:rPr>
              <a:t>elasticità è una misura indiretta del valore per il cliente in quanto, attraverso degli esperimenti o osservando le reazioni del mercato ai cambiamenti di prezzo, l</a:t>
            </a:r>
            <a:r>
              <a:rPr lang="it-IT" altLang="it-IT" sz="1900" i="1" smtClean="0">
                <a:latin typeface="Cambria" pitchFamily="18" charset="0"/>
                <a:ea typeface="MS Mincho" pitchFamily="49" charset="-128"/>
              </a:rPr>
              <a:t>’</a:t>
            </a:r>
            <a:r>
              <a:rPr lang="it-IT" sz="1900" i="1" smtClean="0">
                <a:latin typeface="Cambria" pitchFamily="18" charset="0"/>
                <a:ea typeface="MS Mincho" pitchFamily="49" charset="-128"/>
              </a:rPr>
              <a:t>azienda può intuire quanto il proprio marchio sia vicino al valore percepito dal cliente</a:t>
            </a:r>
          </a:p>
          <a:p>
            <a:pPr marL="0" indent="0" algn="just" eaLnBrk="1" hangingPunct="1">
              <a:lnSpc>
                <a:spcPct val="70000"/>
              </a:lnSpc>
              <a:buFontTx/>
              <a:buNone/>
              <a:defRPr/>
            </a:pPr>
            <a:endParaRPr lang="it-IT" sz="1900" b="1" smtClean="0">
              <a:latin typeface="Cambria" pitchFamily="18" charset="0"/>
              <a:ea typeface="MS Mincho" pitchFamily="49" charset="-128"/>
            </a:endParaRP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4E95C4A-3D10-4E30-BC4B-16B31F8494A4}" type="slidenum">
              <a:rPr lang="en-GB" sz="1400" smtClean="0"/>
              <a:pPr eaLnBrk="1" hangingPunct="1">
                <a:defRPr/>
              </a:pPr>
              <a:t>9</a:t>
            </a:fld>
            <a:endParaRPr lang="en-GB" sz="1400" smtClean="0"/>
          </a:p>
        </p:txBody>
      </p:sp>
      <p:sp>
        <p:nvSpPr>
          <p:cNvPr id="14342"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05b79dd5fc8fa2ce2cc323e9d914d16b46568"/>
</p:tagLst>
</file>

<file path=ppt/theme/theme1.xml><?xml version="1.0" encoding="utf-8"?>
<a:theme xmlns:a="http://schemas.openxmlformats.org/drawingml/2006/main" name="Echo">
  <a:themeElements>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fontScheme name="Ech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Echo</Template>
  <TotalTime>5785</TotalTime>
  <Words>3394</Words>
  <Application>Microsoft Office PowerPoint</Application>
  <PresentationFormat>On-screen Show (4:3)</PresentationFormat>
  <Paragraphs>487</Paragraphs>
  <Slides>37</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ＭＳ Ｐゴシック</vt:lpstr>
      <vt:lpstr>Wingdings</vt:lpstr>
      <vt:lpstr>Optima</vt:lpstr>
      <vt:lpstr>Wingdings 3</vt:lpstr>
      <vt:lpstr>Cambria</vt:lpstr>
      <vt:lpstr>MS Mincho</vt:lpstr>
      <vt:lpstr>Echo</vt:lpstr>
      <vt:lpstr>Corso di Marketing</vt:lpstr>
      <vt:lpstr>Lezione 19</vt:lpstr>
      <vt:lpstr>LA DETERMINAZIONE DEL PREZZO</vt:lpstr>
      <vt:lpstr>LA DETERMINAZIONE DEL PREZZO</vt:lpstr>
      <vt:lpstr>LA DETERMINAZIONE DEL PREZZO</vt:lpstr>
      <vt:lpstr>LA DETERMINAZIONE DEL PREZZO</vt:lpstr>
      <vt:lpstr>LA DETERMINAZIONE DEL PREZZO</vt:lpstr>
      <vt:lpstr>LA DETERMINAZIONE DEL PREZZO</vt:lpstr>
      <vt:lpstr>LA DETERMINAZIONE DEL PREZZO</vt:lpstr>
      <vt:lpstr>LA DETERMINAZIONE DEL PREZZO</vt:lpstr>
      <vt:lpstr>LA DETERMINAZIONE DEL PREZZO</vt:lpstr>
      <vt:lpstr>LA DETERMINAZIONE DEL PREZZO</vt:lpstr>
      <vt:lpstr>LA DETERMINAZIONE DEL PREZZO</vt:lpstr>
      <vt:lpstr>LA DETERMINAZIONE DEL PREZZO</vt:lpstr>
      <vt:lpstr>LA DETERMINAZIONE DEL PREZZO</vt:lpstr>
      <vt:lpstr>LA DETERMINAZIONE DEL PREZZO</vt:lpstr>
      <vt:lpstr>LA DETERMINAZIONE DEL PREZZO</vt:lpstr>
      <vt:lpstr>LA DETERMINAZIONE DEL PREZZO</vt:lpstr>
      <vt:lpstr>LA DETERMINAZIONE DEL PREZZO</vt:lpstr>
      <vt:lpstr>LA DETERMINAZIONE DEL PREZZO</vt:lpstr>
      <vt:lpstr>LA DETERMINAZIONE DEL PREZZO</vt:lpstr>
      <vt:lpstr>LA DETERMINAZIONE DEL PREZZO</vt:lpstr>
      <vt:lpstr>I CANALI DI DISTRIBUZIONE</vt:lpstr>
      <vt:lpstr>I CANALI DI DISTRIBUZIONE</vt:lpstr>
      <vt:lpstr>I CANALI DI DISTRIBUZIONE</vt:lpstr>
      <vt:lpstr>I CANALI DI DISTRIBUZIONE</vt:lpstr>
      <vt:lpstr>I CANALI DI DISTRIBUZIONE</vt:lpstr>
      <vt:lpstr>I CANALI DI DISTRIBUZIONE</vt:lpstr>
      <vt:lpstr>I CANALI DI DISTRIBUZIONE</vt:lpstr>
      <vt:lpstr>I CANALI DI DISTRIBUZIONE</vt:lpstr>
      <vt:lpstr>I CANALI DI DISTRIBUZIONE</vt:lpstr>
      <vt:lpstr>I CANALI DI DISTRIBUZIONE</vt:lpstr>
      <vt:lpstr>I CANALI DI DISTRIBUZIONE</vt:lpstr>
      <vt:lpstr>I CANALI DI DISTRIBUZIONE</vt:lpstr>
      <vt:lpstr>I CANALI DI DISTRIBUZIONE</vt:lpstr>
      <vt:lpstr>I CANALI DI DISTRIBUZIONE</vt:lpstr>
      <vt:lpstr>I CANALI DI DISTRIBUZIONE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Pimp my Facebook</dc:title>
  <dc:creator>jim</dc:creator>
  <cp:lastModifiedBy>Pc3</cp:lastModifiedBy>
  <cp:revision>270</cp:revision>
  <cp:lastPrinted>2014-05-07T14:59:39Z</cp:lastPrinted>
  <dcterms:created xsi:type="dcterms:W3CDTF">2010-05-25T11:11:44Z</dcterms:created>
  <dcterms:modified xsi:type="dcterms:W3CDTF">2014-11-18T15:09:10Z</dcterms:modified>
</cp:coreProperties>
</file>