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432" r:id="rId3"/>
    <p:sldId id="419" r:id="rId4"/>
    <p:sldId id="422" r:id="rId5"/>
    <p:sldId id="420" r:id="rId6"/>
    <p:sldId id="421" r:id="rId7"/>
    <p:sldId id="406" r:id="rId8"/>
    <p:sldId id="407" r:id="rId9"/>
    <p:sldId id="409" r:id="rId10"/>
    <p:sldId id="413" r:id="rId11"/>
    <p:sldId id="428" r:id="rId12"/>
    <p:sldId id="429" r:id="rId13"/>
    <p:sldId id="414" r:id="rId14"/>
    <p:sldId id="415" r:id="rId15"/>
    <p:sldId id="430" r:id="rId16"/>
    <p:sldId id="412" r:id="rId17"/>
    <p:sldId id="416" r:id="rId18"/>
    <p:sldId id="423" r:id="rId19"/>
    <p:sldId id="427" r:id="rId20"/>
    <p:sldId id="435" r:id="rId21"/>
    <p:sldId id="431" r:id="rId22"/>
    <p:sldId id="433" r:id="rId23"/>
    <p:sldId id="434" r:id="rId24"/>
  </p:sldIdLst>
  <p:sldSz cx="9144000" cy="6858000" type="screen4x3"/>
  <p:notesSz cx="6858000" cy="9144000"/>
  <p:custDataLst>
    <p:tags r:id="rId26"/>
  </p:custDataLst>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713" autoAdjust="0"/>
  </p:normalViewPr>
  <p:slideViewPr>
    <p:cSldViewPr>
      <p:cViewPr varScale="1">
        <p:scale>
          <a:sx n="110" d="100"/>
          <a:sy n="110" d="100"/>
        </p:scale>
        <p:origin x="-16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17/11/2014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10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10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5B69C2-29C3-4275-8664-27F2C6564AF0}" type="slidenum">
              <a:rPr lang="it-IT" smtClean="0"/>
              <a:pPr/>
              <a:t>5</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20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321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2C5A0-6F93-467D-88A5-FAEBF29D7DD1}" type="slidenum">
              <a:rPr lang="it-IT" smtClean="0"/>
              <a:pPr/>
              <a:t>6</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17/11/2014</a:t>
            </a:fld>
            <a:endParaRPr lang="it-IT"/>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8" name="Footer Placeholder 7"/>
          <p:cNvSpPr>
            <a:spLocks noGrp="1"/>
          </p:cNvSpPr>
          <p:nvPr>
            <p:ph type="ftr" sz="quarter" idx="11"/>
          </p:nvPr>
        </p:nvSpPr>
        <p:spPr/>
        <p:txBody>
          <a:bodyPr/>
          <a:lstStyle>
            <a:extLst/>
          </a:lstStyle>
          <a:p>
            <a:pPr>
              <a:defRPr/>
            </a:pPr>
            <a:endParaRPr lang="it-IT"/>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4" name="Footer Placeholder 3"/>
          <p:cNvSpPr>
            <a:spLocks noGrp="1"/>
          </p:cNvSpPr>
          <p:nvPr>
            <p:ph type="ftr" sz="quarter" idx="11"/>
          </p:nvPr>
        </p:nvSpPr>
        <p:spPr/>
        <p:txBody>
          <a:bodyPr/>
          <a:lstStyle>
            <a:extLst/>
          </a:lstStyle>
          <a:p>
            <a:pPr>
              <a:defRPr/>
            </a:pPr>
            <a:endParaRPr lang="it-IT"/>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17/11/2014</a:t>
            </a:fld>
            <a:endParaRPr lang="it-IT"/>
          </a:p>
        </p:txBody>
      </p:sp>
      <p:sp>
        <p:nvSpPr>
          <p:cNvPr id="3" name="Footer Placeholder 2"/>
          <p:cNvSpPr>
            <a:spLocks noGrp="1"/>
          </p:cNvSpPr>
          <p:nvPr>
            <p:ph type="ftr" sz="quarter" idx="11"/>
          </p:nvPr>
        </p:nvSpPr>
        <p:spPr/>
        <p:txBody>
          <a:bodyPr/>
          <a:lstStyle>
            <a:extLst/>
          </a:lstStyle>
          <a:p>
            <a:pPr>
              <a:defRPr/>
            </a:pPr>
            <a:endParaRPr lang="it-IT"/>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17/11/2014</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17/11/2014</a:t>
            </a:fld>
            <a:endParaRPr lang="it-IT"/>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17/11/2014</a:t>
            </a:fld>
            <a:endParaRPr lang="it-IT"/>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bsi.org/" TargetMode="External"/><Relationship Id="rId2" Type="http://schemas.openxmlformats.org/officeDocument/2006/relationships/hyperlink" Target="http://lavreb.wordpress.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OculusUnityDemo/Win_OculusUnityDemoScene.ex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user/alessandroinnocenti1" TargetMode="External"/><Relationship Id="rId2" Type="http://schemas.openxmlformats.org/officeDocument/2006/relationships/hyperlink" Target="http://www.progettoalbo.i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wnQgDsdy7zg"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plosone.org/article/info:doi/10.1371/journal.pone.005500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conomiacomportamentale.wordpress.com/la-memetica/" TargetMode="External"/><Relationship Id="rId7" Type="http://schemas.openxmlformats.org/officeDocument/2006/relationships/hyperlink" Target="http://www.neurosciencemarketing.com/blog/" TargetMode="External"/><Relationship Id="rId2" Type="http://schemas.openxmlformats.org/officeDocument/2006/relationships/hyperlink" Target="http://www.bonappetit.com/test-kitchen/how-to/article/supermarket-psychology" TargetMode="External"/><Relationship Id="rId1" Type="http://schemas.openxmlformats.org/officeDocument/2006/relationships/slideLayout" Target="../slideLayouts/slideLayout7.xml"/><Relationship Id="rId6" Type="http://schemas.openxmlformats.org/officeDocument/2006/relationships/hyperlink" Target="http://economiacomportamentale.wordpress.com/i-neuroni/" TargetMode="External"/><Relationship Id="rId5" Type="http://schemas.openxmlformats.org/officeDocument/2006/relationships/hyperlink" Target="http://economiacomportamentale.wordpress.com/marketing-virale/" TargetMode="External"/><Relationship Id="rId4" Type="http://schemas.openxmlformats.org/officeDocument/2006/relationships/hyperlink" Target="http://economiacomportamentale.wordpress.com/il-cervello/"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bbc.co.uk/news/technology-28440076" TargetMode="External"/><Relationship Id="rId2" Type="http://schemas.openxmlformats.org/officeDocument/2006/relationships/hyperlink" Target="http://www.fastcocreate.com/3037109/virtual-reality-for-marketers-5-ways-to-succeed-with-oculus-rif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fastcocreate.com/3037109/virtual-reality-for-marketers-5-ways-to-succeed-with-oculus-rif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fastcocreate.com/3037109/virtual-reality-for-marketers-5-ways-to-succeed-with-oculus-rift"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nvqOzjq10w" TargetMode="External"/><Relationship Id="rId7" Type="http://schemas.openxmlformats.org/officeDocument/2006/relationships/hyperlink" Target="https://www.youtube.com/watch?v=tnRJaHZH9lo" TargetMode="External"/><Relationship Id="rId2" Type="http://schemas.openxmlformats.org/officeDocument/2006/relationships/hyperlink" Target="http://www.fastcocreate.com/3037109/virtual-reality-for-marketers-5-ways-to-succeed-with-oculus-rift" TargetMode="External"/><Relationship Id="rId1" Type="http://schemas.openxmlformats.org/officeDocument/2006/relationships/slideLayout" Target="../slideLayouts/slideLayout7.xml"/><Relationship Id="rId6" Type="http://schemas.openxmlformats.org/officeDocument/2006/relationships/hyperlink" Target="https://www.youtube.com/watch?v=HyKoOfGVS2Ehttp://www.lego.com/" TargetMode="External"/><Relationship Id="rId5" Type="http://schemas.openxmlformats.org/officeDocument/2006/relationships/hyperlink" Target="https://www.youtube.com/watch?v=6KKXVbJCKEo" TargetMode="External"/><Relationship Id="rId4" Type="http://schemas.openxmlformats.org/officeDocument/2006/relationships/hyperlink" Target="https://www.youtube.com/watch?v=FRyP_uxeT2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52132"/>
          </a:xfrm>
        </p:spPr>
        <p:txBody>
          <a:bodyPr rtlCol="0">
            <a:normAutofit lnSpcReduction="10000"/>
          </a:bodyPr>
          <a:lstStyle/>
          <a:p>
            <a:pPr marL="0" indent="0">
              <a:lnSpc>
                <a:spcPct val="120000"/>
              </a:lnSpc>
              <a:spcBef>
                <a:spcPts val="0"/>
              </a:spcBef>
              <a:buNone/>
              <a:defRPr/>
            </a:pPr>
            <a:r>
              <a:rPr lang="it-IT" sz="1300" b="1" dirty="0" smtClean="0">
                <a:latin typeface="Verdana" pitchFamily="34" charset="0"/>
                <a:ea typeface="Verdana" pitchFamily="34" charset="0"/>
                <a:cs typeface="Verdana" pitchFamily="34" charset="0"/>
              </a:rPr>
              <a:t>Anno Accademico 2014-2015</a:t>
            </a:r>
          </a:p>
          <a:p>
            <a:pPr marL="0" indent="0">
              <a:lnSpc>
                <a:spcPct val="120000"/>
              </a:lnSpc>
              <a:spcBef>
                <a:spcPts val="0"/>
              </a:spcBef>
              <a:buNone/>
              <a:defRPr/>
            </a:pPr>
            <a:r>
              <a:rPr lang="it-IT" sz="1300" b="1" dirty="0" smtClean="0">
                <a:latin typeface="Verdana" pitchFamily="34" charset="0"/>
                <a:ea typeface="Verdana" pitchFamily="34" charset="0"/>
                <a:cs typeface="Verdana" pitchFamily="34" charset="0"/>
              </a:rPr>
              <a:t>Corso Marketing</a:t>
            </a:r>
          </a:p>
          <a:p>
            <a:pPr marL="365760" indent="-256032" algn="r" eaLnBrk="1" fontAlgn="auto" hangingPunct="1">
              <a:spcBef>
                <a:spcPts val="0"/>
              </a:spcBef>
              <a:spcAft>
                <a:spcPts val="0"/>
              </a:spcAft>
              <a:buFont typeface="Arial" pitchFamily="34" charset="0"/>
              <a:buNone/>
              <a:defRPr/>
            </a:pPr>
            <a:endParaRPr lang="it-IT" b="1" dirty="0" smtClean="0">
              <a:latin typeface="Arial" pitchFamily="34" charset="0"/>
              <a:ea typeface="Tahoma" pitchFamily="34" charset="0"/>
              <a:cs typeface="Arial" pitchFamily="34" charset="0"/>
            </a:endParaRPr>
          </a:p>
          <a:p>
            <a:pPr algn="ctr">
              <a:buNone/>
            </a:pPr>
            <a:r>
              <a:rPr lang="en-US" sz="2000" dirty="0" smtClean="0">
                <a:latin typeface="+mj-lt"/>
                <a:ea typeface="Verdana" pitchFamily="34" charset="0"/>
                <a:cs typeface="Verdana" pitchFamily="34" charset="0"/>
              </a:rPr>
              <a:t> </a:t>
            </a:r>
            <a:r>
              <a:rPr lang="en-US" sz="2000" b="1" cap="all" dirty="0" smtClean="0">
                <a:latin typeface="+mj-lt"/>
              </a:rPr>
              <a:t>Lecture 17 </a:t>
            </a:r>
          </a:p>
          <a:p>
            <a:pPr algn="ctr">
              <a:buNone/>
            </a:pPr>
            <a:r>
              <a:rPr lang="en-US" sz="2000" b="1" cap="all" dirty="0" smtClean="0">
                <a:latin typeface="+mj-lt"/>
              </a:rPr>
              <a:t>Virtual AND AUGMENTED reality in marketing</a:t>
            </a:r>
          </a:p>
          <a:p>
            <a:pPr algn="ctr">
              <a:buNone/>
            </a:pPr>
            <a:endParaRPr lang="it-IT" sz="1600" dirty="0" smtClean="0"/>
          </a:p>
          <a:p>
            <a:pPr>
              <a:buNone/>
            </a:pPr>
            <a:r>
              <a:rPr lang="en-US" sz="1600" b="1" dirty="0" smtClean="0"/>
              <a:t>Aim</a:t>
            </a:r>
            <a:r>
              <a:rPr lang="en-US" sz="1600" dirty="0" smtClean="0"/>
              <a:t>: To provide a basic introduction to the use of virtual and augmented reality in marketing.</a:t>
            </a:r>
            <a:endParaRPr lang="it-IT" sz="1600" dirty="0" smtClean="0"/>
          </a:p>
          <a:p>
            <a:pPr>
              <a:buNone/>
            </a:pPr>
            <a:r>
              <a:rPr lang="en-US" sz="1600" b="1" dirty="0" smtClean="0"/>
              <a:t>Outline</a:t>
            </a:r>
            <a:r>
              <a:rPr lang="en-US" sz="1600" dirty="0" smtClean="0"/>
              <a:t>: Behavioral economics and marketing. Virtual reality and experiments. Virtual and augmented reality in marketing.</a:t>
            </a:r>
            <a:endParaRPr lang="it-IT" sz="1600" dirty="0" smtClean="0"/>
          </a:p>
          <a:p>
            <a:pPr>
              <a:buNone/>
            </a:pPr>
            <a:r>
              <a:rPr lang="en-US" sz="1600" b="1" dirty="0" smtClean="0"/>
              <a:t>Readings</a:t>
            </a:r>
            <a:r>
              <a:rPr lang="en-US" sz="1600" dirty="0" smtClean="0"/>
              <a:t>:</a:t>
            </a:r>
            <a:endParaRPr lang="it-IT" sz="1600" dirty="0" smtClean="0"/>
          </a:p>
          <a:p>
            <a:pPr>
              <a:buNone/>
            </a:pPr>
            <a:r>
              <a:rPr lang="en-US" sz="1600" dirty="0" smtClean="0"/>
              <a:t>Bainbridge, W. S. (2007). “The scientific research potential of virtual worlds.” </a:t>
            </a:r>
            <a:r>
              <a:rPr lang="en-US" sz="1600" i="1" dirty="0" smtClean="0"/>
              <a:t>Science</a:t>
            </a:r>
            <a:r>
              <a:rPr lang="en-US" sz="1600" dirty="0" smtClean="0"/>
              <a:t> 317, 472–476.</a:t>
            </a:r>
            <a:endParaRPr lang="it-IT" sz="1600" dirty="0" smtClean="0"/>
          </a:p>
          <a:p>
            <a:pPr>
              <a:buNone/>
            </a:pPr>
            <a:r>
              <a:rPr lang="en-US" sz="1600" dirty="0" smtClean="0"/>
              <a:t>Harrison, G. W., E. </a:t>
            </a:r>
            <a:r>
              <a:rPr lang="en-US" sz="1600" dirty="0" err="1" smtClean="0"/>
              <a:t>Haruvy</a:t>
            </a:r>
            <a:r>
              <a:rPr lang="en-US" sz="1600" dirty="0" smtClean="0"/>
              <a:t>, and E. E. </a:t>
            </a:r>
            <a:r>
              <a:rPr lang="en-US" sz="1600" dirty="0" err="1" smtClean="0"/>
              <a:t>Rutström</a:t>
            </a:r>
            <a:r>
              <a:rPr lang="en-US" sz="1600" dirty="0" smtClean="0"/>
              <a:t>. (2011) “Remarks on Virtual World and Virtual Reality Experiments.” </a:t>
            </a:r>
            <a:r>
              <a:rPr lang="en-US" sz="1600" i="1" dirty="0" smtClean="0"/>
              <a:t>Southern Economic Journal</a:t>
            </a:r>
            <a:r>
              <a:rPr lang="en-US" sz="1600" dirty="0" smtClean="0"/>
              <a:t> 78, 87–94.</a:t>
            </a:r>
            <a:endParaRPr lang="it-IT" sz="1600" dirty="0" smtClean="0"/>
          </a:p>
          <a:p>
            <a:pPr>
              <a:buNone/>
            </a:pPr>
            <a:r>
              <a:rPr lang="en-US" sz="1600" dirty="0" smtClean="0"/>
              <a:t>Rosenberg R.S., S. L. Baughman S.L., and J. N. </a:t>
            </a:r>
            <a:r>
              <a:rPr lang="en-US" sz="1600" dirty="0" err="1" smtClean="0"/>
              <a:t>Bailenson</a:t>
            </a:r>
            <a:r>
              <a:rPr lang="en-US" sz="1600" dirty="0" smtClean="0"/>
              <a:t> (2013) “Virtual Superheroes: Using Superpowers in Virtual Reality to Encourage </a:t>
            </a:r>
            <a:r>
              <a:rPr lang="en-US" sz="1600" dirty="0" err="1" smtClean="0"/>
              <a:t>Prosocial</a:t>
            </a:r>
            <a:r>
              <a:rPr lang="en-US" sz="1600" dirty="0" smtClean="0"/>
              <a:t> Behavior.” </a:t>
            </a:r>
            <a:r>
              <a:rPr lang="en-US" sz="1600" i="1" dirty="0" err="1" smtClean="0"/>
              <a:t>PLoS</a:t>
            </a:r>
            <a:r>
              <a:rPr lang="en-US" sz="1600" i="1" dirty="0" smtClean="0"/>
              <a:t> ONE</a:t>
            </a:r>
            <a:r>
              <a:rPr lang="en-US" sz="1600" dirty="0" smtClean="0"/>
              <a:t> 8(1).</a:t>
            </a:r>
            <a:endParaRPr lang="it-IT" sz="1600" dirty="0" smtClean="0"/>
          </a:p>
          <a:p>
            <a:pPr>
              <a:buNone/>
            </a:pPr>
            <a:r>
              <a:rPr lang="en-US" sz="1600" b="1" dirty="0" smtClean="0"/>
              <a:t>Blogs, Videos and Websites:</a:t>
            </a:r>
            <a:endParaRPr lang="it-IT" sz="1600" dirty="0" smtClean="0"/>
          </a:p>
          <a:p>
            <a:pPr>
              <a:buNone/>
            </a:pPr>
            <a:r>
              <a:rPr lang="en-US" sz="1600" dirty="0" smtClean="0"/>
              <a:t>Blog Laboratory of Virtual Reality and Economic Behavior</a:t>
            </a:r>
            <a:endParaRPr lang="it-IT" sz="1600" dirty="0" smtClean="0"/>
          </a:p>
          <a:p>
            <a:pPr>
              <a:buNone/>
            </a:pPr>
            <a:r>
              <a:rPr lang="en-US" sz="1600" u="sng" dirty="0" smtClean="0">
                <a:hlinkClick r:id="rId2"/>
              </a:rPr>
              <a:t>http://lavreb.wordpress.com/</a:t>
            </a:r>
            <a:endParaRPr lang="en-US" sz="1600" u="sng" dirty="0" smtClean="0"/>
          </a:p>
          <a:p>
            <a:pPr>
              <a:buNone/>
            </a:pPr>
            <a:endParaRPr lang="it-IT" dirty="0" smtClean="0">
              <a:latin typeface="Arial" pitchFamily="34" charset="0"/>
              <a:ea typeface="Tahoma" pitchFamily="34" charset="0"/>
              <a:cs typeface="Arial" pitchFamily="34" charset="0"/>
            </a:endParaRPr>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smtClean="0"/>
          </a:p>
        </p:txBody>
      </p:sp>
      <p:pic>
        <p:nvPicPr>
          <p:cNvPr id="4" name="Picture 3" descr="labsilogo.png">
            <a:hlinkClick r:id="rId3"/>
          </p:cNvPr>
          <p:cNvPicPr>
            <a:picLocks noChangeAspect="1"/>
          </p:cNvPicPr>
          <p:nvPr/>
        </p:nvPicPr>
        <p:blipFill>
          <a:blip r:embed="rId4" cstate="print"/>
          <a:stretch>
            <a:fillRect/>
          </a:stretch>
        </p:blipFill>
        <p:spPr>
          <a:xfrm>
            <a:off x="6944788" y="332656"/>
            <a:ext cx="1700037"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4"/>
          <p:cNvPicPr>
            <a:picLocks noGrp="1" noChangeAspect="1" noChangeArrowheads="1"/>
          </p:cNvPicPr>
          <p:nvPr>
            <p:ph idx="1"/>
          </p:nvPr>
        </p:nvPicPr>
        <p:blipFill>
          <a:blip r:embed="rId2" cstate="print"/>
          <a:stretch>
            <a:fillRect/>
          </a:stretch>
        </p:blipFill>
        <p:spPr>
          <a:xfrm>
            <a:off x="2525146" y="1481138"/>
            <a:ext cx="4093707" cy="4525962"/>
          </a:xfrm>
          <a:noFill/>
        </p:spPr>
      </p:pic>
      <p:sp>
        <p:nvSpPr>
          <p:cNvPr id="6" name="Titolo 3"/>
          <p:cNvSpPr>
            <a:spLocks noGrp="1"/>
          </p:cNvSpPr>
          <p:nvPr>
            <p:ph type="title"/>
          </p:nvPr>
        </p:nvSpPr>
        <p:spPr>
          <a:xfrm>
            <a:off x="285720" y="274638"/>
            <a:ext cx="8715436" cy="1143000"/>
          </a:xfrm>
        </p:spPr>
        <p:txBody>
          <a:bodyPr>
            <a:normAutofit/>
          </a:bodyPr>
          <a:lstStyle/>
          <a:p>
            <a:pPr algn="ctr" eaLnBrk="1" fontAlgn="auto" hangingPunct="1">
              <a:spcAft>
                <a:spcPts val="0"/>
              </a:spcAft>
              <a:defRPr/>
            </a:pPr>
            <a:r>
              <a:rPr lang="en-US" sz="4000" dirty="0" smtClean="0"/>
              <a:t>Head Mounted Display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xfrm>
            <a:off x="285720" y="274638"/>
            <a:ext cx="8715436" cy="1143000"/>
          </a:xfrm>
        </p:spPr>
        <p:txBody>
          <a:bodyPr>
            <a:normAutofit/>
          </a:bodyPr>
          <a:lstStyle/>
          <a:p>
            <a:pPr algn="ctr" eaLnBrk="1" fontAlgn="auto" hangingPunct="1">
              <a:spcAft>
                <a:spcPts val="0"/>
              </a:spcAft>
              <a:defRPr/>
            </a:pPr>
            <a:r>
              <a:rPr lang="en-US" sz="4000" dirty="0" smtClean="0"/>
              <a:t>Oculus Rift</a:t>
            </a:r>
          </a:p>
        </p:txBody>
      </p:sp>
      <p:pic>
        <p:nvPicPr>
          <p:cNvPr id="5" name="Picture 4" descr="oculus16.jpg"/>
          <p:cNvPicPr>
            <a:picLocks noChangeAspect="1"/>
          </p:cNvPicPr>
          <p:nvPr/>
        </p:nvPicPr>
        <p:blipFill>
          <a:blip r:embed="rId2" cstate="print"/>
          <a:stretch>
            <a:fillRect/>
          </a:stretch>
        </p:blipFill>
        <p:spPr>
          <a:xfrm>
            <a:off x="899592" y="1484784"/>
            <a:ext cx="7366000" cy="3898900"/>
          </a:xfrm>
          <a:prstGeom prst="rect">
            <a:avLst/>
          </a:prstGeom>
        </p:spPr>
      </p:pic>
      <p:sp>
        <p:nvSpPr>
          <p:cNvPr id="7" name="Content Placeholder 6"/>
          <p:cNvSpPr>
            <a:spLocks noGrp="1"/>
          </p:cNvSpPr>
          <p:nvPr>
            <p:ph idx="1"/>
          </p:nvPr>
        </p:nvSpPr>
        <p:spPr/>
        <p:txBody>
          <a:bodyPr/>
          <a:lstStyle/>
          <a:p>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uscanydemooculus.jpg">
            <a:hlinkClick r:id="rId2" action="ppaction://hlinkfile"/>
          </p:cNvPr>
          <p:cNvPicPr>
            <a:picLocks noGrp="1" noChangeAspect="1"/>
          </p:cNvPicPr>
          <p:nvPr>
            <p:ph idx="1"/>
          </p:nvPr>
        </p:nvPicPr>
        <p:blipFill>
          <a:blip r:embed="rId3" cstate="print"/>
          <a:stretch>
            <a:fillRect/>
          </a:stretch>
        </p:blipFill>
        <p:spPr>
          <a:xfrm>
            <a:off x="1238250" y="1662906"/>
            <a:ext cx="6667500" cy="4162425"/>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12</a:t>
            </a:fld>
            <a:endParaRPr lang="it-IT"/>
          </a:p>
        </p:txBody>
      </p:sp>
      <p:sp>
        <p:nvSpPr>
          <p:cNvPr id="4" name="Title 3"/>
          <p:cNvSpPr>
            <a:spLocks noGrp="1"/>
          </p:cNvSpPr>
          <p:nvPr>
            <p:ph type="title"/>
          </p:nvPr>
        </p:nvSpPr>
        <p:spPr/>
        <p:txBody>
          <a:bodyPr/>
          <a:lstStyle/>
          <a:p>
            <a:pPr algn="ctr"/>
            <a:r>
              <a:rPr lang="it-IT" dirty="0" err="1" smtClean="0"/>
              <a:t>Tuscany</a:t>
            </a:r>
            <a:r>
              <a:rPr lang="it-IT" dirty="0" smtClean="0"/>
              <a:t> Demo </a:t>
            </a:r>
            <a:r>
              <a:rPr lang="it-IT" dirty="0" err="1" smtClean="0"/>
              <a:t>Oculus</a:t>
            </a:r>
            <a:r>
              <a:rPr lang="it-IT" dirty="0" smtClean="0"/>
              <a:t> </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xfrm>
            <a:off x="285720" y="274638"/>
            <a:ext cx="8715436" cy="1143000"/>
          </a:xfrm>
        </p:spPr>
        <p:txBody>
          <a:bodyPr/>
          <a:lstStyle/>
          <a:p>
            <a:pPr algn="ctr" eaLnBrk="1" fontAlgn="auto" hangingPunct="1">
              <a:spcAft>
                <a:spcPts val="0"/>
              </a:spcAft>
              <a:defRPr/>
            </a:pPr>
            <a:r>
              <a:rPr lang="en-US" sz="4000" dirty="0" smtClean="0"/>
              <a:t>Cave</a:t>
            </a:r>
          </a:p>
        </p:txBody>
      </p:sp>
      <p:pic>
        <p:nvPicPr>
          <p:cNvPr id="4" name="Picture 3" descr="aec_cave1.jpg"/>
          <p:cNvPicPr>
            <a:picLocks noChangeAspect="1"/>
          </p:cNvPicPr>
          <p:nvPr/>
        </p:nvPicPr>
        <p:blipFill>
          <a:blip r:embed="rId2" cstate="print"/>
          <a:stretch>
            <a:fillRect/>
          </a:stretch>
        </p:blipFill>
        <p:spPr>
          <a:xfrm>
            <a:off x="1187624" y="1340768"/>
            <a:ext cx="6516216" cy="4920817"/>
          </a:xfrm>
          <a:prstGeom prst="rect">
            <a:avLst/>
          </a:prstGeom>
        </p:spPr>
      </p:pic>
      <p:sp>
        <p:nvSpPr>
          <p:cNvPr id="5" name="Content Placeholder 4"/>
          <p:cNvSpPr>
            <a:spLocks noGrp="1"/>
          </p:cNvSpPr>
          <p:nvPr>
            <p:ph idx="1"/>
          </p:nvPr>
        </p:nvSpPr>
        <p:spPr/>
        <p:txBody>
          <a:bodyPr/>
          <a:lstStyle/>
          <a:p>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contenuto 4"/>
          <p:cNvSpPr>
            <a:spLocks noGrp="1"/>
          </p:cNvSpPr>
          <p:nvPr>
            <p:ph idx="1"/>
          </p:nvPr>
        </p:nvSpPr>
        <p:spPr>
          <a:xfrm>
            <a:off x="457200" y="1285875"/>
            <a:ext cx="8401050" cy="5143500"/>
          </a:xfrm>
        </p:spPr>
        <p:txBody>
          <a:bodyPr/>
          <a:lstStyle/>
          <a:p>
            <a:pPr eaLnBrk="1" hangingPunct="1">
              <a:buFont typeface="Wingdings 3" pitchFamily="18" charset="2"/>
              <a:buNone/>
            </a:pPr>
            <a:r>
              <a:rPr lang="it-IT" sz="2600" smtClean="0"/>
              <a:t>	</a:t>
            </a:r>
            <a:endParaRPr lang="en-US" sz="2400" smtClean="0"/>
          </a:p>
          <a:p>
            <a:pPr eaLnBrk="1" hangingPunct="1"/>
            <a:endParaRPr lang="it-IT" sz="2600" smtClean="0"/>
          </a:p>
          <a:p>
            <a:pPr eaLnBrk="1" hangingPunct="1"/>
            <a:endParaRPr lang="it-IT" sz="2400" smtClean="0"/>
          </a:p>
          <a:p>
            <a:pPr eaLnBrk="1" hangingPunct="1">
              <a:buFont typeface="Arial" charset="0"/>
              <a:buChar char="•"/>
            </a:pPr>
            <a:endParaRPr lang="en-US" sz="2200" smtClean="0"/>
          </a:p>
        </p:txBody>
      </p:sp>
      <p:sp>
        <p:nvSpPr>
          <p:cNvPr id="6" name="Titolo 3"/>
          <p:cNvSpPr>
            <a:spLocks noGrp="1"/>
          </p:cNvSpPr>
          <p:nvPr>
            <p:ph type="title"/>
          </p:nvPr>
        </p:nvSpPr>
        <p:spPr>
          <a:xfrm>
            <a:off x="285720" y="274638"/>
            <a:ext cx="8715436" cy="1143000"/>
          </a:xfrm>
        </p:spPr>
        <p:txBody>
          <a:bodyPr>
            <a:normAutofit/>
          </a:bodyPr>
          <a:lstStyle/>
          <a:p>
            <a:pPr algn="ctr" eaLnBrk="1" fontAlgn="auto" hangingPunct="1">
              <a:spcAft>
                <a:spcPts val="0"/>
              </a:spcAft>
              <a:defRPr/>
            </a:pPr>
            <a:r>
              <a:rPr lang="en-US" sz="4000" dirty="0" smtClean="0"/>
              <a:t>Virtual Simulations</a:t>
            </a:r>
          </a:p>
        </p:txBody>
      </p:sp>
      <p:pic>
        <p:nvPicPr>
          <p:cNvPr id="118788" name="Picture 5" descr="nb48 1"/>
          <p:cNvPicPr>
            <a:picLocks noChangeAspect="1" noChangeArrowheads="1"/>
          </p:cNvPicPr>
          <p:nvPr/>
        </p:nvPicPr>
        <p:blipFill>
          <a:blip r:embed="rId2" cstate="print"/>
          <a:srcRect/>
          <a:stretch>
            <a:fillRect/>
          </a:stretch>
        </p:blipFill>
        <p:spPr bwMode="auto">
          <a:xfrm>
            <a:off x="1691680" y="1628800"/>
            <a:ext cx="60896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15</a:t>
            </a:fld>
            <a:endParaRPr lang="it-IT"/>
          </a:p>
        </p:txBody>
      </p:sp>
      <p:sp>
        <p:nvSpPr>
          <p:cNvPr id="4" name="Title 3"/>
          <p:cNvSpPr>
            <a:spLocks noGrp="1"/>
          </p:cNvSpPr>
          <p:nvPr>
            <p:ph type="title"/>
          </p:nvPr>
        </p:nvSpPr>
        <p:spPr/>
        <p:txBody>
          <a:bodyPr>
            <a:normAutofit fontScale="90000"/>
          </a:bodyPr>
          <a:lstStyle/>
          <a:p>
            <a:pPr algn="ctr"/>
            <a:r>
              <a:rPr lang="it-IT" dirty="0" err="1" smtClean="0"/>
              <a:t>Applications</a:t>
            </a:r>
            <a:r>
              <a:rPr lang="it-IT" dirty="0" smtClean="0"/>
              <a:t>  - ALBO Project</a:t>
            </a:r>
            <a:endParaRPr lang="it-IT" dirty="0"/>
          </a:p>
        </p:txBody>
      </p:sp>
      <p:sp>
        <p:nvSpPr>
          <p:cNvPr id="6" name="Content Placeholder 5"/>
          <p:cNvSpPr>
            <a:spLocks noGrp="1"/>
          </p:cNvSpPr>
          <p:nvPr>
            <p:ph idx="1"/>
          </p:nvPr>
        </p:nvSpPr>
        <p:spPr/>
        <p:txBody>
          <a:bodyPr>
            <a:normAutofit fontScale="85000" lnSpcReduction="10000"/>
          </a:bodyPr>
          <a:lstStyle/>
          <a:p>
            <a:pPr>
              <a:buNone/>
            </a:pPr>
            <a:r>
              <a:rPr lang="en-US" dirty="0" smtClean="0"/>
              <a:t>	ALBO research </a:t>
            </a:r>
            <a:r>
              <a:rPr lang="en-US" dirty="0" err="1" smtClean="0"/>
              <a:t>programme</a:t>
            </a:r>
            <a:r>
              <a:rPr lang="en-US" dirty="0" smtClean="0"/>
              <a:t> aims at exploring the emergence and the dynamics of </a:t>
            </a:r>
            <a:r>
              <a:rPr lang="en-US" b="1" dirty="0" smtClean="0"/>
              <a:t>psychosocial risks</a:t>
            </a:r>
            <a:r>
              <a:rPr lang="en-US" dirty="0" smtClean="0"/>
              <a:t> among the employees of these </a:t>
            </a:r>
            <a:r>
              <a:rPr lang="en-US" dirty="0" err="1" smtClean="0"/>
              <a:t>organisations</a:t>
            </a:r>
            <a:r>
              <a:rPr lang="en-US" dirty="0" smtClean="0"/>
              <a:t>, as well as to develop </a:t>
            </a:r>
            <a:r>
              <a:rPr lang="en-US" b="1" dirty="0" smtClean="0"/>
              <a:t>virtual and immersive work environments</a:t>
            </a:r>
            <a:r>
              <a:rPr lang="en-US" dirty="0" smtClean="0"/>
              <a:t> for the assessment and management of those risks according to the provisions of country specific laws and regulations.</a:t>
            </a:r>
            <a:endParaRPr lang="it-IT" dirty="0" smtClean="0">
              <a:hlinkClick r:id="rId2"/>
            </a:endParaRPr>
          </a:p>
          <a:p>
            <a:endParaRPr lang="it-IT" dirty="0" smtClean="0">
              <a:hlinkClick r:id="rId2"/>
            </a:endParaRPr>
          </a:p>
          <a:p>
            <a:r>
              <a:rPr lang="it-IT" dirty="0" smtClean="0">
                <a:hlinkClick r:id="rId2"/>
              </a:rPr>
              <a:t>http</a:t>
            </a:r>
            <a:r>
              <a:rPr lang="it-IT" dirty="0" smtClean="0">
                <a:hlinkClick r:id="rId2"/>
              </a:rPr>
              <a:t>://www.progettoalbo.it</a:t>
            </a:r>
            <a:r>
              <a:rPr lang="it-IT" dirty="0" smtClean="0">
                <a:hlinkClick r:id="rId2"/>
              </a:rPr>
              <a:t>/</a:t>
            </a:r>
            <a:endParaRPr lang="it-IT" dirty="0" smtClean="0">
              <a:hlinkClick r:id="rId3"/>
            </a:endParaRPr>
          </a:p>
          <a:p>
            <a:endParaRPr lang="it-IT" dirty="0" smtClean="0">
              <a:hlinkClick r:id="rId3"/>
            </a:endParaRPr>
          </a:p>
          <a:p>
            <a:r>
              <a:rPr lang="it-IT" dirty="0" smtClean="0">
                <a:hlinkClick r:id="rId3"/>
              </a:rPr>
              <a:t>http</a:t>
            </a:r>
            <a:r>
              <a:rPr lang="it-IT" dirty="0" smtClean="0">
                <a:hlinkClick r:id="rId3"/>
              </a:rPr>
              <a:t>://www.youtube.com/</a:t>
            </a:r>
            <a:r>
              <a:rPr lang="it-IT" dirty="0" err="1" smtClean="0">
                <a:hlinkClick r:id="rId3"/>
              </a:rPr>
              <a:t>user</a:t>
            </a:r>
            <a:r>
              <a:rPr lang="it-IT" dirty="0" smtClean="0">
                <a:hlinkClick r:id="rId3"/>
              </a:rPr>
              <a:t>/alessandroinnocenti1</a:t>
            </a:r>
            <a:endParaRPr lang="it-IT" dirty="0" smtClean="0"/>
          </a:p>
          <a:p>
            <a:endParaRPr lang="it-IT" dirty="0" smtClean="0"/>
          </a:p>
          <a:p>
            <a:endParaRPr lang="it-IT" dirty="0" smtClean="0"/>
          </a:p>
          <a:p>
            <a:endParaRPr lang="it-IT"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contenuto 4"/>
          <p:cNvSpPr>
            <a:spLocks noGrp="1"/>
          </p:cNvSpPr>
          <p:nvPr>
            <p:ph idx="1"/>
          </p:nvPr>
        </p:nvSpPr>
        <p:spPr>
          <a:xfrm>
            <a:off x="357188" y="116632"/>
            <a:ext cx="8786812" cy="6312743"/>
          </a:xfrm>
        </p:spPr>
        <p:txBody>
          <a:bodyPr>
            <a:normAutofit fontScale="92500" lnSpcReduction="10000"/>
          </a:bodyPr>
          <a:lstStyle/>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ctr" eaLnBrk="1" hangingPunct="1">
              <a:buFont typeface="Wingdings 3" pitchFamily="18" charset="2"/>
              <a:buNone/>
            </a:pPr>
            <a:r>
              <a:rPr lang="it-IT" sz="2400" dirty="0" smtClean="0"/>
              <a:t>Fiore </a:t>
            </a:r>
            <a:r>
              <a:rPr lang="it-IT" sz="2400" dirty="0" err="1" smtClean="0"/>
              <a:t>et</a:t>
            </a:r>
            <a:r>
              <a:rPr lang="it-IT" sz="2400" dirty="0" smtClean="0"/>
              <a:t> al. 2009</a:t>
            </a:r>
          </a:p>
          <a:p>
            <a:pPr algn="ctr" eaLnBrk="1" hangingPunct="1">
              <a:buFont typeface="Wingdings 3" pitchFamily="18" charset="2"/>
              <a:buNone/>
            </a:pPr>
            <a:endParaRPr lang="it-IT" sz="2400" dirty="0" smtClean="0"/>
          </a:p>
          <a:p>
            <a:pPr eaLnBrk="1" hangingPunct="1"/>
            <a:r>
              <a:rPr lang="it-IT" sz="2400" dirty="0" err="1" smtClean="0"/>
              <a:t>Virtual</a:t>
            </a:r>
            <a:r>
              <a:rPr lang="it-IT" sz="2400" dirty="0" smtClean="0"/>
              <a:t> </a:t>
            </a:r>
            <a:r>
              <a:rPr lang="it-IT" sz="2400" dirty="0" err="1" smtClean="0"/>
              <a:t>Experiment</a:t>
            </a:r>
            <a:r>
              <a:rPr lang="it-IT" sz="2400" dirty="0" smtClean="0"/>
              <a:t> </a:t>
            </a:r>
            <a:r>
              <a:rPr lang="it-IT" sz="2400" dirty="0" err="1" smtClean="0"/>
              <a:t>to</a:t>
            </a:r>
            <a:r>
              <a:rPr lang="it-IT" sz="2400" dirty="0" smtClean="0"/>
              <a:t> </a:t>
            </a:r>
            <a:r>
              <a:rPr lang="it-IT" sz="2400" dirty="0" err="1" smtClean="0"/>
              <a:t>elicit</a:t>
            </a:r>
            <a:r>
              <a:rPr lang="it-IT" sz="2400" dirty="0" smtClean="0"/>
              <a:t> </a:t>
            </a:r>
            <a:r>
              <a:rPr lang="it-IT" sz="2400" dirty="0" err="1" smtClean="0"/>
              <a:t>subjective</a:t>
            </a:r>
            <a:r>
              <a:rPr lang="it-IT" sz="2400" dirty="0" smtClean="0"/>
              <a:t> </a:t>
            </a:r>
            <a:r>
              <a:rPr lang="it-IT" sz="2400" dirty="0" err="1" smtClean="0"/>
              <a:t>risk</a:t>
            </a:r>
            <a:r>
              <a:rPr lang="it-IT" sz="2400" dirty="0" smtClean="0"/>
              <a:t> </a:t>
            </a:r>
            <a:r>
              <a:rPr lang="it-IT" sz="2400" dirty="0" err="1" smtClean="0"/>
              <a:t>perception</a:t>
            </a:r>
            <a:r>
              <a:rPr lang="it-IT" sz="2400" dirty="0" smtClean="0"/>
              <a:t> </a:t>
            </a:r>
            <a:r>
              <a:rPr lang="en-US" sz="2400" dirty="0" smtClean="0"/>
              <a:t>from wild fires and the opportunity cost of public funds allocated to prescribed burns</a:t>
            </a:r>
          </a:p>
          <a:p>
            <a:pPr eaLnBrk="1" hangingPunct="1"/>
            <a:endParaRPr lang="en-US" sz="2400" dirty="0" smtClean="0"/>
          </a:p>
          <a:p>
            <a:pPr eaLnBrk="1" hangingPunct="1"/>
            <a:r>
              <a:rPr lang="it-IT" sz="2400" dirty="0" err="1" smtClean="0"/>
              <a:t>Subjects</a:t>
            </a:r>
            <a:r>
              <a:rPr lang="it-IT" sz="2400" dirty="0" smtClean="0"/>
              <a:t> </a:t>
            </a:r>
            <a:r>
              <a:rPr lang="en-US" sz="2400" dirty="0" smtClean="0"/>
              <a:t>experience four dynamic visual simulations of specific wild fires, with varying weather and fuel conditions. Simulations are selected to represent high and low risk of fire damage</a:t>
            </a:r>
          </a:p>
          <a:p>
            <a:pPr eaLnBrk="1" hangingPunct="1"/>
            <a:endParaRPr lang="en-US" sz="2400" dirty="0" smtClean="0"/>
          </a:p>
          <a:p>
            <a:pPr eaLnBrk="1" hangingPunct="1"/>
            <a:r>
              <a:rPr lang="en-US" sz="2400" dirty="0" smtClean="0"/>
              <a:t>Participants experience a sense of presence, a psychological state of “being there  and take decisions closer to real behavior (with cognitive constraints )</a:t>
            </a:r>
          </a:p>
          <a:p>
            <a:pPr eaLnBrk="1" hangingPunct="1">
              <a:buFont typeface="Wingdings 3" pitchFamily="18" charset="2"/>
              <a:buNone/>
            </a:pPr>
            <a:endParaRPr lang="en-US" sz="2400" dirty="0" smtClean="0"/>
          </a:p>
          <a:p>
            <a:pPr eaLnBrk="1" hangingPunct="1"/>
            <a:endParaRPr lang="it-IT" sz="2600" dirty="0" smtClean="0"/>
          </a:p>
          <a:p>
            <a:pPr eaLnBrk="1" hangingPunct="1"/>
            <a:endParaRPr lang="it-IT" sz="2400" dirty="0" smtClean="0"/>
          </a:p>
          <a:p>
            <a:pPr eaLnBrk="1" hangingPunct="1">
              <a:buFont typeface="Arial" charset="0"/>
              <a:buChar char="•"/>
            </a:pPr>
            <a:endParaRPr lang="en-US" sz="2200" dirty="0" smtClean="0"/>
          </a:p>
        </p:txBody>
      </p:sp>
      <p:sp>
        <p:nvSpPr>
          <p:cNvPr id="6" name="Titolo 3"/>
          <p:cNvSpPr>
            <a:spLocks noGrp="1"/>
          </p:cNvSpPr>
          <p:nvPr>
            <p:ph type="title"/>
          </p:nvPr>
        </p:nvSpPr>
        <p:spPr>
          <a:xfrm>
            <a:off x="285720" y="274638"/>
            <a:ext cx="8715436" cy="1143000"/>
          </a:xfrm>
        </p:spPr>
        <p:txBody>
          <a:bodyPr>
            <a:normAutofit fontScale="90000"/>
          </a:bodyPr>
          <a:lstStyle/>
          <a:p>
            <a:pPr algn="ctr" eaLnBrk="1" fontAlgn="auto" hangingPunct="1">
              <a:spcAft>
                <a:spcPts val="0"/>
              </a:spcAft>
              <a:defRPr/>
            </a:pPr>
            <a:r>
              <a:rPr lang="en-US" sz="4000" dirty="0" smtClean="0"/>
              <a:t>Applications – Risk Perception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5"/>
          <p:cNvPicPr>
            <a:picLocks noGrp="1" noChangeAspect="1" noChangeArrowheads="1"/>
          </p:cNvPicPr>
          <p:nvPr>
            <p:ph idx="1"/>
          </p:nvPr>
        </p:nvPicPr>
        <p:blipFill>
          <a:blip r:embed="rId2" cstate="print"/>
          <a:stretch>
            <a:fillRect/>
          </a:stretch>
        </p:blipFill>
        <p:spPr>
          <a:xfrm>
            <a:off x="2411760" y="1412776"/>
            <a:ext cx="4212475" cy="4525962"/>
          </a:xfrm>
          <a:noFill/>
        </p:spPr>
      </p:pic>
      <p:sp>
        <p:nvSpPr>
          <p:cNvPr id="6" name="Titolo 3"/>
          <p:cNvSpPr>
            <a:spLocks noGrp="1"/>
          </p:cNvSpPr>
          <p:nvPr>
            <p:ph type="title"/>
          </p:nvPr>
        </p:nvSpPr>
        <p:spPr>
          <a:xfrm>
            <a:off x="285720" y="274638"/>
            <a:ext cx="8715436" cy="1143000"/>
          </a:xfrm>
        </p:spPr>
        <p:txBody>
          <a:bodyPr>
            <a:normAutofit fontScale="90000"/>
          </a:bodyPr>
          <a:lstStyle/>
          <a:p>
            <a:pPr algn="ctr" eaLnBrk="1" fontAlgn="auto" hangingPunct="1">
              <a:spcAft>
                <a:spcPts val="0"/>
              </a:spcAft>
              <a:defRPr/>
            </a:pPr>
            <a:r>
              <a:rPr lang="en-US" sz="4000" dirty="0" smtClean="0"/>
              <a:t>Applications – Risk Perception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18</a:t>
            </a:fld>
            <a:endParaRPr lang="it-IT"/>
          </a:p>
        </p:txBody>
      </p:sp>
      <p:sp>
        <p:nvSpPr>
          <p:cNvPr id="5" name="Rectangle 4"/>
          <p:cNvSpPr/>
          <p:nvPr/>
        </p:nvSpPr>
        <p:spPr>
          <a:xfrm>
            <a:off x="179512" y="404664"/>
            <a:ext cx="8352928" cy="954107"/>
          </a:xfrm>
          <a:prstGeom prst="rect">
            <a:avLst/>
          </a:prstGeom>
        </p:spPr>
        <p:txBody>
          <a:bodyPr wrap="square">
            <a:spAutoFit/>
          </a:bodyPr>
          <a:lstStyle/>
          <a:p>
            <a:pPr algn="ctr"/>
            <a:r>
              <a:rPr lang="it-IT" sz="2800" b="1" dirty="0" err="1" smtClean="0">
                <a:solidFill>
                  <a:schemeClr val="accent6">
                    <a:lumMod val="75000"/>
                  </a:schemeClr>
                </a:solidFill>
                <a:latin typeface="+mj-lt"/>
              </a:rPr>
              <a:t>Applications-</a:t>
            </a:r>
            <a:r>
              <a:rPr lang="it-IT" sz="2800" b="1" dirty="0" smtClean="0">
                <a:solidFill>
                  <a:schemeClr val="accent6">
                    <a:lumMod val="75000"/>
                  </a:schemeClr>
                </a:solidFill>
                <a:latin typeface="+mj-lt"/>
              </a:rPr>
              <a:t> </a:t>
            </a:r>
            <a:r>
              <a:rPr lang="it-IT" sz="2800" b="1" dirty="0" err="1" smtClean="0">
                <a:solidFill>
                  <a:schemeClr val="accent6">
                    <a:lumMod val="75000"/>
                  </a:schemeClr>
                </a:solidFill>
                <a:latin typeface="+mj-lt"/>
              </a:rPr>
              <a:t>Virtual</a:t>
            </a:r>
            <a:r>
              <a:rPr lang="it-IT" sz="2800" b="1" dirty="0" smtClean="0">
                <a:solidFill>
                  <a:schemeClr val="accent6">
                    <a:lumMod val="75000"/>
                  </a:schemeClr>
                </a:solidFill>
                <a:latin typeface="+mj-lt"/>
              </a:rPr>
              <a:t> </a:t>
            </a:r>
            <a:r>
              <a:rPr lang="it-IT" sz="2800" b="1" dirty="0" err="1" smtClean="0">
                <a:solidFill>
                  <a:schemeClr val="accent6">
                    <a:lumMod val="75000"/>
                  </a:schemeClr>
                </a:solidFill>
                <a:latin typeface="+mj-lt"/>
              </a:rPr>
              <a:t>Superheroes</a:t>
            </a:r>
            <a:r>
              <a:rPr lang="it-IT" sz="2800" b="1" dirty="0" smtClean="0">
                <a:solidFill>
                  <a:schemeClr val="accent6">
                    <a:lumMod val="75000"/>
                  </a:schemeClr>
                </a:solidFill>
                <a:latin typeface="+mj-lt"/>
              </a:rPr>
              <a:t> </a:t>
            </a:r>
          </a:p>
          <a:p>
            <a:pPr algn="ctr"/>
            <a:r>
              <a:rPr lang="it-IT" sz="2800" b="1" dirty="0" err="1" smtClean="0">
                <a:solidFill>
                  <a:schemeClr val="accent6">
                    <a:lumMod val="75000"/>
                  </a:schemeClr>
                </a:solidFill>
                <a:latin typeface="+mj-lt"/>
              </a:rPr>
              <a:t>to</a:t>
            </a:r>
            <a:r>
              <a:rPr lang="it-IT" sz="2800" b="1" dirty="0" smtClean="0">
                <a:solidFill>
                  <a:schemeClr val="accent6">
                    <a:lumMod val="75000"/>
                  </a:schemeClr>
                </a:solidFill>
                <a:latin typeface="+mj-lt"/>
              </a:rPr>
              <a:t> </a:t>
            </a:r>
            <a:r>
              <a:rPr lang="it-IT" sz="2800" b="1" dirty="0" err="1" smtClean="0">
                <a:solidFill>
                  <a:schemeClr val="accent6">
                    <a:lumMod val="75000"/>
                  </a:schemeClr>
                </a:solidFill>
                <a:latin typeface="+mj-lt"/>
              </a:rPr>
              <a:t>Encourage</a:t>
            </a:r>
            <a:r>
              <a:rPr lang="it-IT" sz="2800" b="1" dirty="0" smtClean="0">
                <a:solidFill>
                  <a:schemeClr val="accent6">
                    <a:lumMod val="75000"/>
                  </a:schemeClr>
                </a:solidFill>
                <a:latin typeface="+mj-lt"/>
              </a:rPr>
              <a:t> </a:t>
            </a:r>
            <a:r>
              <a:rPr lang="it-IT" sz="2800" b="1" dirty="0" err="1" smtClean="0">
                <a:solidFill>
                  <a:schemeClr val="accent6">
                    <a:lumMod val="75000"/>
                  </a:schemeClr>
                </a:solidFill>
                <a:latin typeface="+mj-lt"/>
              </a:rPr>
              <a:t>Prosocial</a:t>
            </a:r>
            <a:r>
              <a:rPr lang="it-IT" sz="2800" b="1" dirty="0" smtClean="0">
                <a:solidFill>
                  <a:schemeClr val="accent6">
                    <a:lumMod val="75000"/>
                  </a:schemeClr>
                </a:solidFill>
                <a:latin typeface="+mj-lt"/>
              </a:rPr>
              <a:t> </a:t>
            </a:r>
            <a:r>
              <a:rPr lang="it-IT" sz="2800" b="1" dirty="0" err="1" smtClean="0">
                <a:solidFill>
                  <a:schemeClr val="accent6">
                    <a:lumMod val="75000"/>
                  </a:schemeClr>
                </a:solidFill>
                <a:latin typeface="+mj-lt"/>
              </a:rPr>
              <a:t>Behavior</a:t>
            </a:r>
            <a:endParaRPr lang="it-IT" sz="2800" b="1" dirty="0">
              <a:solidFill>
                <a:schemeClr val="accent6">
                  <a:lumMod val="75000"/>
                </a:schemeClr>
              </a:solidFill>
              <a:latin typeface="+mj-lt"/>
            </a:endParaRPr>
          </a:p>
        </p:txBody>
      </p:sp>
      <p:sp>
        <p:nvSpPr>
          <p:cNvPr id="6" name="Rectangle 5"/>
          <p:cNvSpPr/>
          <p:nvPr/>
        </p:nvSpPr>
        <p:spPr>
          <a:xfrm>
            <a:off x="611560" y="1916832"/>
            <a:ext cx="7992888" cy="4171270"/>
          </a:xfrm>
          <a:prstGeom prst="rect">
            <a:avLst/>
          </a:prstGeom>
        </p:spPr>
        <p:txBody>
          <a:bodyPr wrap="square">
            <a:spAutoFit/>
          </a:bodyPr>
          <a:lstStyle/>
          <a:p>
            <a:pPr>
              <a:lnSpc>
                <a:spcPct val="114000"/>
              </a:lnSpc>
            </a:pPr>
            <a:r>
              <a:rPr lang="en-US" b="1" dirty="0" smtClean="0">
                <a:latin typeface="+mn-lt"/>
              </a:rPr>
              <a:t>Background</a:t>
            </a:r>
            <a:r>
              <a:rPr lang="en-US" dirty="0" smtClean="0">
                <a:latin typeface="+mn-lt"/>
              </a:rPr>
              <a:t> </a:t>
            </a:r>
          </a:p>
          <a:p>
            <a:pPr>
              <a:lnSpc>
                <a:spcPct val="114000"/>
              </a:lnSpc>
            </a:pPr>
            <a:r>
              <a:rPr lang="en-US" dirty="0" smtClean="0">
                <a:latin typeface="+mn-lt"/>
              </a:rPr>
              <a:t>Playing </a:t>
            </a:r>
            <a:r>
              <a:rPr lang="en-US" dirty="0" err="1" smtClean="0">
                <a:latin typeface="+mn-lt"/>
              </a:rPr>
              <a:t>prosocial</a:t>
            </a:r>
            <a:r>
              <a:rPr lang="en-US" dirty="0" smtClean="0">
                <a:latin typeface="+mn-lt"/>
              </a:rPr>
              <a:t> video games leads to greater subsequent </a:t>
            </a:r>
            <a:r>
              <a:rPr lang="en-US" dirty="0" err="1" smtClean="0">
                <a:latin typeface="+mn-lt"/>
              </a:rPr>
              <a:t>prosocial</a:t>
            </a:r>
            <a:r>
              <a:rPr lang="en-US" dirty="0" smtClean="0">
                <a:latin typeface="+mn-lt"/>
              </a:rPr>
              <a:t> behavior in the real world. </a:t>
            </a:r>
          </a:p>
          <a:p>
            <a:pPr>
              <a:lnSpc>
                <a:spcPct val="114000"/>
              </a:lnSpc>
            </a:pPr>
            <a:r>
              <a:rPr lang="en-US" b="1" dirty="0" smtClean="0">
                <a:latin typeface="+mn-lt"/>
              </a:rPr>
              <a:t>Thesis</a:t>
            </a:r>
          </a:p>
          <a:p>
            <a:pPr>
              <a:lnSpc>
                <a:spcPct val="114000"/>
              </a:lnSpc>
            </a:pPr>
            <a:r>
              <a:rPr lang="en-US" dirty="0" smtClean="0">
                <a:latin typeface="+mn-lt"/>
              </a:rPr>
              <a:t>In immersive virtual reality occupying an avatar with the superhero ability to fly increases helping behavior.</a:t>
            </a:r>
          </a:p>
          <a:p>
            <a:pPr>
              <a:lnSpc>
                <a:spcPct val="114000"/>
              </a:lnSpc>
            </a:pPr>
            <a:r>
              <a:rPr lang="en-US" b="1" dirty="0" smtClean="0">
                <a:latin typeface="+mn-lt"/>
              </a:rPr>
              <a:t>Methods</a:t>
            </a:r>
          </a:p>
          <a:p>
            <a:pPr>
              <a:lnSpc>
                <a:spcPct val="114000"/>
              </a:lnSpc>
            </a:pPr>
            <a:r>
              <a:rPr lang="en-US" dirty="0" smtClean="0">
                <a:latin typeface="+mn-lt"/>
              </a:rPr>
              <a:t>(two-by-two design) participants were either given the power of flight and were assigned one of two tasks, either to help find a missing diabetic child in need of insulin or to tour a virtual city.</a:t>
            </a:r>
          </a:p>
          <a:p>
            <a:pPr>
              <a:lnSpc>
                <a:spcPct val="114000"/>
              </a:lnSpc>
            </a:pPr>
            <a:r>
              <a:rPr lang="en-US" b="1" dirty="0" smtClean="0">
                <a:latin typeface="+mn-lt"/>
              </a:rPr>
              <a:t>Findings</a:t>
            </a:r>
          </a:p>
          <a:p>
            <a:pPr>
              <a:lnSpc>
                <a:spcPct val="114000"/>
              </a:lnSpc>
            </a:pPr>
            <a:r>
              <a:rPr lang="en-US" dirty="0" smtClean="0">
                <a:latin typeface="+mn-lt"/>
              </a:rPr>
              <a:t>The results indicate that having the “superpower” of flight leads to greater helping behavior in the real world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p:cNvPr>
          <p:cNvPicPr>
            <a:picLocks noChangeAspect="1" noChangeArrowheads="1"/>
          </p:cNvPicPr>
          <p:nvPr/>
        </p:nvPicPr>
        <p:blipFill>
          <a:blip r:embed="rId3" cstate="print"/>
          <a:srcRect/>
          <a:stretch>
            <a:fillRect/>
          </a:stretch>
        </p:blipFill>
        <p:spPr bwMode="auto">
          <a:xfrm>
            <a:off x="1466273" y="762000"/>
            <a:ext cx="6211455" cy="4840941"/>
          </a:xfrm>
          <a:prstGeom prst="rect">
            <a:avLst/>
          </a:prstGeom>
          <a:noFill/>
        </p:spPr>
      </p:pic>
      <p:sp>
        <p:nvSpPr>
          <p:cNvPr id="4099" name="Rectangle 3"/>
          <p:cNvSpPr>
            <a:spLocks noGrp="1" noChangeArrowheads="1"/>
          </p:cNvSpPr>
          <p:nvPr>
            <p:ph type="body" idx="4294967295"/>
          </p:nvPr>
        </p:nvSpPr>
        <p:spPr>
          <a:xfrm>
            <a:off x="323273" y="246529"/>
            <a:ext cx="8509000" cy="298303"/>
          </a:xfrm>
          <a:noFill/>
          <a:ln/>
        </p:spPr>
        <p:txBody>
          <a:bodyPr lIns="82058" tIns="41029" rIns="82058" bIns="41029">
            <a:spAutoFit/>
          </a:bodyPr>
          <a:lstStyle/>
          <a:p>
            <a:pPr marL="0" indent="0" algn="ctr">
              <a:spcBef>
                <a:spcPct val="0"/>
              </a:spcBef>
              <a:buNone/>
            </a:pPr>
            <a:r>
              <a:rPr lang="en-US" sz="1400" b="1" dirty="0">
                <a:solidFill>
                  <a:schemeClr val="tx2"/>
                </a:solidFill>
              </a:rPr>
              <a:t>Figure 3. Virtual Child After Being Found and Saved.</a:t>
            </a:r>
          </a:p>
        </p:txBody>
      </p:sp>
      <p:sp>
        <p:nvSpPr>
          <p:cNvPr id="4100" name="Text Box 4"/>
          <p:cNvSpPr txBox="1">
            <a:spLocks noChangeArrowheads="1"/>
          </p:cNvSpPr>
          <p:nvPr/>
        </p:nvSpPr>
        <p:spPr bwMode="auto">
          <a:xfrm>
            <a:off x="1907703" y="5748618"/>
            <a:ext cx="6843751" cy="606080"/>
          </a:xfrm>
          <a:prstGeom prst="rect">
            <a:avLst/>
          </a:prstGeom>
          <a:noFill/>
          <a:ln w="9525">
            <a:noFill/>
            <a:miter lim="800000"/>
            <a:headEnd/>
            <a:tailEnd/>
          </a:ln>
          <a:effectLst/>
        </p:spPr>
        <p:txBody>
          <a:bodyPr wrap="square" lIns="82058" tIns="41029" rIns="82058" bIns="41029">
            <a:spAutoFit/>
          </a:bodyPr>
          <a:lstStyle/>
          <a:p>
            <a:pPr eaLnBrk="1" hangingPunct="1"/>
            <a:r>
              <a:rPr lang="en-US" sz="1100" dirty="0"/>
              <a:t>Rosenberg RS, Baughman SL, </a:t>
            </a:r>
            <a:r>
              <a:rPr lang="en-US" sz="1100" dirty="0" err="1"/>
              <a:t>Bailenson</a:t>
            </a:r>
            <a:r>
              <a:rPr lang="en-US" sz="1100" dirty="0"/>
              <a:t> JN (2013) Virtual Superheroes: Using Superpowers in Virtual Reality to Encourage </a:t>
            </a:r>
            <a:r>
              <a:rPr lang="en-US" sz="1100" dirty="0" err="1"/>
              <a:t>Prosocial</a:t>
            </a:r>
            <a:r>
              <a:rPr lang="en-US" sz="1100" dirty="0"/>
              <a:t> Behavior. </a:t>
            </a:r>
            <a:r>
              <a:rPr lang="en-US" sz="1100" dirty="0" err="1"/>
              <a:t>PLoS</a:t>
            </a:r>
            <a:r>
              <a:rPr lang="en-US" sz="1100" dirty="0"/>
              <a:t> ONE 8(1): e55003. doi:10.1371/journal.pone.0055003</a:t>
            </a:r>
          </a:p>
          <a:p>
            <a:pPr eaLnBrk="1" hangingPunct="1"/>
            <a:r>
              <a:rPr lang="en-US" sz="1100" dirty="0" smtClean="0">
                <a:hlinkClick r:id="rId4"/>
              </a:rPr>
              <a:t>                                            http://</a:t>
            </a:r>
            <a:r>
              <a:rPr lang="en-US" sz="1100" dirty="0">
                <a:hlinkClick r:id="rId4"/>
              </a:rPr>
              <a:t>www.plosone.org/article/info:doi/10.1371/journal.pone.0055003</a:t>
            </a:r>
            <a:endParaRPr lang="en-US" sz="1100" dirty="0"/>
          </a:p>
        </p:txBody>
      </p:sp>
      <p:pic>
        <p:nvPicPr>
          <p:cNvPr id="4101" name="Picture 5"/>
          <p:cNvPicPr>
            <a:picLocks noChangeAspect="1" noChangeArrowheads="1"/>
          </p:cNvPicPr>
          <p:nvPr/>
        </p:nvPicPr>
        <p:blipFill>
          <a:blip r:embed="rId5" cstate="print"/>
          <a:srcRect/>
          <a:stretch>
            <a:fillRect/>
          </a:stretch>
        </p:blipFill>
        <p:spPr bwMode="auto">
          <a:xfrm>
            <a:off x="6881091" y="6342530"/>
            <a:ext cx="2205182" cy="45944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2</a:t>
            </a:fld>
            <a:endParaRPr lang="it-IT"/>
          </a:p>
        </p:txBody>
      </p:sp>
      <p:sp>
        <p:nvSpPr>
          <p:cNvPr id="5" name="Rectangle 4"/>
          <p:cNvSpPr/>
          <p:nvPr/>
        </p:nvSpPr>
        <p:spPr>
          <a:xfrm>
            <a:off x="179512" y="404664"/>
            <a:ext cx="8712968" cy="523220"/>
          </a:xfrm>
          <a:prstGeom prst="rect">
            <a:avLst/>
          </a:prstGeom>
        </p:spPr>
        <p:txBody>
          <a:bodyPr wrap="square">
            <a:spAutoFit/>
          </a:bodyPr>
          <a:lstStyle/>
          <a:p>
            <a:pPr algn="ctr"/>
            <a:r>
              <a:rPr lang="it-IT" sz="2800" b="1" dirty="0" err="1" smtClean="0">
                <a:solidFill>
                  <a:schemeClr val="accent6">
                    <a:lumMod val="75000"/>
                  </a:schemeClr>
                </a:solidFill>
                <a:latin typeface="+mj-lt"/>
              </a:rPr>
              <a:t>Behavioral</a:t>
            </a:r>
            <a:r>
              <a:rPr lang="it-IT" sz="2800" b="1" dirty="0" smtClean="0">
                <a:solidFill>
                  <a:schemeClr val="accent6">
                    <a:lumMod val="75000"/>
                  </a:schemeClr>
                </a:solidFill>
                <a:latin typeface="+mj-lt"/>
              </a:rPr>
              <a:t> </a:t>
            </a:r>
            <a:r>
              <a:rPr lang="it-IT" sz="2800" b="1" dirty="0" err="1" smtClean="0">
                <a:solidFill>
                  <a:schemeClr val="accent6">
                    <a:lumMod val="75000"/>
                  </a:schemeClr>
                </a:solidFill>
                <a:latin typeface="+mj-lt"/>
              </a:rPr>
              <a:t>Economics</a:t>
            </a:r>
            <a:r>
              <a:rPr lang="it-IT" sz="2800" b="1" dirty="0" smtClean="0">
                <a:solidFill>
                  <a:schemeClr val="accent6">
                    <a:lumMod val="75000"/>
                  </a:schemeClr>
                </a:solidFill>
                <a:latin typeface="+mj-lt"/>
              </a:rPr>
              <a:t> and Marketing</a:t>
            </a:r>
            <a:endParaRPr lang="it-IT" sz="2800" b="1" dirty="0">
              <a:solidFill>
                <a:schemeClr val="accent6">
                  <a:lumMod val="75000"/>
                </a:schemeClr>
              </a:solidFill>
              <a:latin typeface="+mj-lt"/>
            </a:endParaRPr>
          </a:p>
        </p:txBody>
      </p:sp>
      <p:sp>
        <p:nvSpPr>
          <p:cNvPr id="6" name="Rectangle 5"/>
          <p:cNvSpPr/>
          <p:nvPr/>
        </p:nvSpPr>
        <p:spPr>
          <a:xfrm>
            <a:off x="467544" y="1196752"/>
            <a:ext cx="7992888" cy="4583819"/>
          </a:xfrm>
          <a:prstGeom prst="rect">
            <a:avLst/>
          </a:prstGeom>
        </p:spPr>
        <p:txBody>
          <a:bodyPr wrap="square">
            <a:spAutoFit/>
          </a:bodyPr>
          <a:lstStyle/>
          <a:p>
            <a:pPr algn="ctr">
              <a:lnSpc>
                <a:spcPct val="114000"/>
              </a:lnSpc>
            </a:pPr>
            <a:r>
              <a:rPr lang="en-US" sz="1600" dirty="0" smtClean="0">
                <a:latin typeface="+mn-lt"/>
              </a:rPr>
              <a:t>Tips </a:t>
            </a:r>
            <a:r>
              <a:rPr lang="en-US" sz="1600" dirty="0" smtClean="0">
                <a:latin typeface="+mn-lt"/>
              </a:rPr>
              <a:t>for supermarket</a:t>
            </a:r>
          </a:p>
          <a:p>
            <a:pPr>
              <a:lnSpc>
                <a:spcPct val="114000"/>
              </a:lnSpc>
            </a:pPr>
            <a:r>
              <a:rPr lang="en-US" sz="1600" dirty="0" smtClean="0">
                <a:latin typeface="+mn-lt"/>
                <a:hlinkClick r:id="rId2"/>
              </a:rPr>
              <a:t>http://www.bonappetit.com/test-kitchen/how-to/article/supermarket-psychology</a:t>
            </a:r>
            <a:endParaRPr lang="en-US" sz="1600" dirty="0" smtClean="0">
              <a:latin typeface="+mn-lt"/>
            </a:endParaRPr>
          </a:p>
          <a:p>
            <a:pPr>
              <a:lnSpc>
                <a:spcPct val="114000"/>
              </a:lnSpc>
            </a:pPr>
            <a:endParaRPr lang="en-US" sz="1600" dirty="0" smtClean="0">
              <a:latin typeface="+mn-lt"/>
              <a:hlinkClick r:id="rId3"/>
            </a:endParaRPr>
          </a:p>
          <a:p>
            <a:pPr algn="ctr">
              <a:lnSpc>
                <a:spcPct val="114000"/>
              </a:lnSpc>
            </a:pPr>
            <a:r>
              <a:rPr lang="en-US" sz="1600" dirty="0" smtClean="0">
                <a:latin typeface="+mn-lt"/>
              </a:rPr>
              <a:t>Behavioral economics and </a:t>
            </a:r>
            <a:r>
              <a:rPr lang="en-US" sz="1600" dirty="0" smtClean="0">
                <a:latin typeface="+mn-lt"/>
              </a:rPr>
              <a:t>marketing</a:t>
            </a:r>
            <a:endParaRPr lang="en-US" sz="1600" dirty="0" smtClean="0">
              <a:latin typeface="+mn-lt"/>
              <a:hlinkClick r:id="rId3"/>
            </a:endParaRPr>
          </a:p>
          <a:p>
            <a:pPr>
              <a:lnSpc>
                <a:spcPct val="114000"/>
              </a:lnSpc>
            </a:pPr>
            <a:r>
              <a:rPr lang="en-US" sz="1600" dirty="0" smtClean="0">
                <a:latin typeface="+mn-lt"/>
                <a:hlinkClick r:id="rId3"/>
              </a:rPr>
              <a:t>http://economiacomportamentale.wordpress.com/la-memetica/</a:t>
            </a:r>
            <a:endParaRPr lang="en-US" sz="1600" dirty="0" smtClean="0">
              <a:latin typeface="+mn-lt"/>
            </a:endParaRPr>
          </a:p>
          <a:p>
            <a:pPr>
              <a:lnSpc>
                <a:spcPct val="114000"/>
              </a:lnSpc>
            </a:pPr>
            <a:endParaRPr lang="en-US" sz="1600" dirty="0" smtClean="0">
              <a:latin typeface="+mn-lt"/>
            </a:endParaRPr>
          </a:p>
          <a:p>
            <a:pPr algn="ctr">
              <a:lnSpc>
                <a:spcPct val="114000"/>
              </a:lnSpc>
            </a:pPr>
            <a:r>
              <a:rPr lang="en-US" sz="1600" dirty="0" err="1" smtClean="0">
                <a:latin typeface="+mn-lt"/>
              </a:rPr>
              <a:t>Marcatori</a:t>
            </a:r>
            <a:r>
              <a:rPr lang="en-US" sz="1600" dirty="0" smtClean="0">
                <a:latin typeface="+mn-lt"/>
              </a:rPr>
              <a:t> </a:t>
            </a:r>
            <a:r>
              <a:rPr lang="en-US" sz="1600" dirty="0" err="1" smtClean="0">
                <a:latin typeface="+mn-lt"/>
              </a:rPr>
              <a:t>somatici</a:t>
            </a:r>
            <a:endParaRPr lang="en-US" sz="1600" dirty="0" smtClean="0">
              <a:latin typeface="+mn-lt"/>
            </a:endParaRPr>
          </a:p>
          <a:p>
            <a:pPr>
              <a:lnSpc>
                <a:spcPct val="114000"/>
              </a:lnSpc>
            </a:pPr>
            <a:r>
              <a:rPr lang="en-US" sz="1600" dirty="0" smtClean="0">
                <a:latin typeface="+mn-lt"/>
                <a:hlinkClick r:id="rId4"/>
              </a:rPr>
              <a:t>http://economiacomportamentale.wordpress.com/il-cervello/</a:t>
            </a:r>
            <a:endParaRPr lang="en-US" sz="1600" dirty="0" smtClean="0">
              <a:latin typeface="+mn-lt"/>
            </a:endParaRPr>
          </a:p>
          <a:p>
            <a:pPr>
              <a:lnSpc>
                <a:spcPct val="114000"/>
              </a:lnSpc>
            </a:pPr>
            <a:endParaRPr lang="en-US" sz="1600" dirty="0" smtClean="0">
              <a:latin typeface="+mn-lt"/>
            </a:endParaRPr>
          </a:p>
          <a:p>
            <a:pPr algn="ctr">
              <a:lnSpc>
                <a:spcPct val="114000"/>
              </a:lnSpc>
            </a:pPr>
            <a:r>
              <a:rPr lang="en-US" sz="1600" dirty="0" smtClean="0">
                <a:latin typeface="+mn-lt"/>
              </a:rPr>
              <a:t>Marketing </a:t>
            </a:r>
            <a:r>
              <a:rPr lang="en-US" sz="1600" dirty="0" err="1" smtClean="0">
                <a:latin typeface="+mn-lt"/>
              </a:rPr>
              <a:t>Virale</a:t>
            </a:r>
            <a:endParaRPr lang="en-US" sz="1600" dirty="0" smtClean="0">
              <a:latin typeface="+mn-lt"/>
            </a:endParaRPr>
          </a:p>
          <a:p>
            <a:pPr>
              <a:lnSpc>
                <a:spcPct val="114000"/>
              </a:lnSpc>
            </a:pPr>
            <a:r>
              <a:rPr lang="en-US" sz="1600" dirty="0" smtClean="0">
                <a:latin typeface="+mn-lt"/>
                <a:hlinkClick r:id="rId5"/>
              </a:rPr>
              <a:t>http://economiacomportamentale.wordpress.com/marketing-virale/</a:t>
            </a:r>
            <a:endParaRPr lang="en-US" sz="1600" dirty="0" smtClean="0">
              <a:latin typeface="+mn-lt"/>
            </a:endParaRPr>
          </a:p>
          <a:p>
            <a:pPr>
              <a:lnSpc>
                <a:spcPct val="114000"/>
              </a:lnSpc>
            </a:pPr>
            <a:endParaRPr lang="en-US" sz="1600" dirty="0" smtClean="0">
              <a:latin typeface="+mn-lt"/>
            </a:endParaRPr>
          </a:p>
          <a:p>
            <a:pPr algn="ctr">
              <a:lnSpc>
                <a:spcPct val="114000"/>
              </a:lnSpc>
            </a:pPr>
            <a:r>
              <a:rPr lang="en-US" sz="1600" dirty="0" err="1" smtClean="0">
                <a:latin typeface="+mn-lt"/>
              </a:rPr>
              <a:t>Neuro</a:t>
            </a:r>
            <a:r>
              <a:rPr lang="en-US" sz="1600" dirty="0" smtClean="0">
                <a:latin typeface="+mn-lt"/>
              </a:rPr>
              <a:t> Marketing</a:t>
            </a:r>
          </a:p>
          <a:p>
            <a:pPr>
              <a:lnSpc>
                <a:spcPct val="114000"/>
              </a:lnSpc>
            </a:pPr>
            <a:r>
              <a:rPr lang="en-US" sz="1600" dirty="0" smtClean="0">
                <a:latin typeface="+mn-lt"/>
                <a:hlinkClick r:id="rId6"/>
              </a:rPr>
              <a:t>http://economiacomportamentale.wordpress.com/i-neuroni/</a:t>
            </a:r>
            <a:endParaRPr lang="en-US" sz="1600" dirty="0" smtClean="0">
              <a:latin typeface="+mn-lt"/>
            </a:endParaRPr>
          </a:p>
          <a:p>
            <a:pPr>
              <a:lnSpc>
                <a:spcPct val="114000"/>
              </a:lnSpc>
            </a:pPr>
            <a:r>
              <a:rPr lang="en-US" sz="1600" dirty="0" smtClean="0">
                <a:latin typeface="+mn-lt"/>
                <a:hlinkClick r:id="rId7"/>
              </a:rPr>
              <a:t>http://www.neurosciencemarketing.com/blog</a:t>
            </a:r>
            <a:r>
              <a:rPr lang="en-US" sz="1600" dirty="0" smtClean="0">
                <a:latin typeface="+mn-lt"/>
                <a:hlinkClick r:id="rId7"/>
              </a:rPr>
              <a:t>/</a:t>
            </a:r>
            <a:endParaRPr lang="en-US" sz="1600" dirty="0" smtClean="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20</a:t>
            </a:fld>
            <a:endParaRPr lang="it-IT"/>
          </a:p>
        </p:txBody>
      </p:sp>
      <p:sp>
        <p:nvSpPr>
          <p:cNvPr id="3" name="Rectangle 2"/>
          <p:cNvSpPr/>
          <p:nvPr/>
        </p:nvSpPr>
        <p:spPr>
          <a:xfrm>
            <a:off x="539552" y="908720"/>
            <a:ext cx="7992888" cy="9510296"/>
          </a:xfrm>
          <a:prstGeom prst="rect">
            <a:avLst/>
          </a:prstGeom>
        </p:spPr>
        <p:txBody>
          <a:bodyPr wrap="square">
            <a:spAutoFit/>
          </a:bodyPr>
          <a:lstStyle/>
          <a:p>
            <a:pPr algn="ctr"/>
            <a:r>
              <a:rPr lang="en-US" dirty="0" smtClean="0"/>
              <a:t>Experiencing is believing</a:t>
            </a:r>
          </a:p>
          <a:p>
            <a:endParaRPr lang="it-IT" dirty="0" smtClean="0">
              <a:hlinkClick r:id="rId2"/>
            </a:endParaRPr>
          </a:p>
          <a:p>
            <a:pPr algn="ctr"/>
            <a:r>
              <a:rPr lang="it-IT" dirty="0" smtClean="0">
                <a:hlinkClick r:id="rId2"/>
              </a:rPr>
              <a:t>http://www.theguardian.com/media-network/</a:t>
            </a:r>
            <a:r>
              <a:rPr lang="it-IT" dirty="0" err="1" smtClean="0">
                <a:hlinkClick r:id="rId2"/>
              </a:rPr>
              <a:t>media-network-blog</a:t>
            </a:r>
            <a:r>
              <a:rPr lang="it-IT" dirty="0" smtClean="0">
                <a:hlinkClick r:id="rId2"/>
              </a:rPr>
              <a:t>/2014/</a:t>
            </a:r>
            <a:r>
              <a:rPr lang="it-IT" dirty="0" err="1" smtClean="0">
                <a:hlinkClick r:id="rId2"/>
              </a:rPr>
              <a:t>aug</a:t>
            </a:r>
            <a:r>
              <a:rPr lang="it-IT" dirty="0" smtClean="0">
                <a:hlinkClick r:id="rId2"/>
              </a:rPr>
              <a:t>/28/</a:t>
            </a:r>
            <a:r>
              <a:rPr lang="it-IT" dirty="0" err="1" smtClean="0">
                <a:hlinkClick r:id="rId2"/>
              </a:rPr>
              <a:t>marketing-virtual-reality-facebook-oculus-rift</a:t>
            </a:r>
            <a:endParaRPr lang="it-IT" dirty="0" smtClean="0">
              <a:hlinkClick r:id="rId2"/>
            </a:endParaRPr>
          </a:p>
          <a:p>
            <a:endParaRPr lang="en-US" dirty="0" smtClean="0"/>
          </a:p>
          <a:p>
            <a:r>
              <a:rPr lang="en-US" dirty="0" smtClean="0"/>
              <a:t>In </a:t>
            </a:r>
            <a:r>
              <a:rPr lang="en-US" dirty="0" smtClean="0"/>
              <a:t>movie VR has the power to utterly disrupt the passive film viewing experience.</a:t>
            </a:r>
          </a:p>
          <a:p>
            <a:endParaRPr lang="en-US" dirty="0" smtClean="0"/>
          </a:p>
          <a:p>
            <a:r>
              <a:rPr lang="en-US" dirty="0" smtClean="0"/>
              <a:t>BBC has already </a:t>
            </a:r>
            <a:r>
              <a:rPr lang="en-US" dirty="0" smtClean="0">
                <a:hlinkClick r:id="rId3"/>
              </a:rPr>
              <a:t>opened the floodgates</a:t>
            </a:r>
            <a:r>
              <a:rPr lang="en-US" dirty="0" smtClean="0"/>
              <a:t>. During its recent coverage of the Commonwealth Games, Oculus Rift headsets could be used to submerse viewers into 360-degree videos and three-dimensional audio.</a:t>
            </a:r>
          </a:p>
          <a:p>
            <a:endParaRPr lang="en-US" dirty="0" smtClean="0"/>
          </a:p>
          <a:p>
            <a:r>
              <a:rPr lang="en-US" dirty="0" smtClean="0"/>
              <a:t> “We used to say seeing is believing. Now we have to say experiencing is believing.” </a:t>
            </a:r>
          </a:p>
          <a:p>
            <a:endParaRPr lang="en-US" dirty="0" smtClean="0"/>
          </a:p>
          <a:p>
            <a:r>
              <a:rPr lang="en-US" dirty="0" smtClean="0"/>
              <a:t>This means we can no longer solely rely on consumers’ inert viewing as a means of convincingly communicating marketing messages.</a:t>
            </a:r>
          </a:p>
          <a:p>
            <a:endParaRPr lang="en-US" dirty="0" smtClean="0"/>
          </a:p>
          <a:p>
            <a:r>
              <a:rPr lang="en-US" dirty="0" smtClean="0"/>
              <a:t>Brands could also use VR to improve </a:t>
            </a:r>
            <a:r>
              <a:rPr lang="en-US" dirty="0" err="1" smtClean="0"/>
              <a:t>personalised</a:t>
            </a:r>
            <a:r>
              <a:rPr lang="en-US" dirty="0" smtClean="0"/>
              <a:t> advertising. </a:t>
            </a:r>
          </a:p>
          <a:p>
            <a:endParaRPr lang="en-US" dirty="0" smtClean="0"/>
          </a:p>
          <a:p>
            <a:endParaRPr lang="en-US" dirty="0" smtClean="0"/>
          </a:p>
          <a:p>
            <a:endParaRPr lang="en-US" dirty="0" smtClean="0"/>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smtClean="0">
              <a:hlinkClick r:id="rId2"/>
            </a:endParaRPr>
          </a:p>
          <a:p>
            <a:endParaRPr lang="it-IT" dirty="0"/>
          </a:p>
        </p:txBody>
      </p:sp>
      <p:sp>
        <p:nvSpPr>
          <p:cNvPr id="4" name="Titolo 3"/>
          <p:cNvSpPr txBox="1">
            <a:spLocks/>
          </p:cNvSpPr>
          <p:nvPr/>
        </p:nvSpPr>
        <p:spPr>
          <a:xfrm>
            <a:off x="285720" y="274638"/>
            <a:ext cx="8715436" cy="850106"/>
          </a:xfrm>
          <a:prstGeom prst="rect">
            <a:avLst/>
          </a:prstGeom>
        </p:spPr>
        <p:txBody>
          <a:bodyPr>
            <a:normAutofit/>
          </a:bodyPr>
          <a:lstStyle/>
          <a:p>
            <a:pPr algn="ctr" fontAlgn="auto">
              <a:spcAft>
                <a:spcPts val="0"/>
              </a:spcAft>
              <a:defRPr/>
            </a:pPr>
            <a:r>
              <a:rPr lang="en-US" sz="2800" b="1" cap="all" dirty="0" smtClean="0"/>
              <a:t>VIRTUAL REALITY and marketing</a:t>
            </a: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21</a:t>
            </a:fld>
            <a:endParaRPr lang="it-IT"/>
          </a:p>
        </p:txBody>
      </p:sp>
      <p:sp>
        <p:nvSpPr>
          <p:cNvPr id="3" name="Rectangle 2"/>
          <p:cNvSpPr/>
          <p:nvPr/>
        </p:nvSpPr>
        <p:spPr>
          <a:xfrm>
            <a:off x="539552" y="1268760"/>
            <a:ext cx="7992888" cy="5078313"/>
          </a:xfrm>
          <a:prstGeom prst="rect">
            <a:avLst/>
          </a:prstGeom>
        </p:spPr>
        <p:txBody>
          <a:bodyPr wrap="square">
            <a:spAutoFit/>
          </a:bodyPr>
          <a:lstStyle/>
          <a:p>
            <a:pPr algn="ctr"/>
            <a:r>
              <a:rPr lang="it-IT" dirty="0" smtClean="0">
                <a:hlinkClick r:id="rId2"/>
              </a:rPr>
              <a:t>https://www.youtube.com/watch?v=BUuJiEs1sKU</a:t>
            </a:r>
          </a:p>
          <a:p>
            <a:pPr algn="ctr"/>
            <a:endParaRPr lang="it-IT" dirty="0" smtClean="0">
              <a:hlinkClick r:id="rId2"/>
            </a:endParaRPr>
          </a:p>
          <a:p>
            <a:pPr algn="ctr"/>
            <a:r>
              <a:rPr lang="it-IT" dirty="0" smtClean="0">
                <a:hlinkClick r:id="rId2"/>
              </a:rPr>
              <a:t>http://www.fastcocreate.com/3037109/virtual-reality-for-marketers-5-ways-to-succeed-with-oculus-rift</a:t>
            </a:r>
            <a:endParaRPr lang="it-IT" dirty="0" smtClean="0"/>
          </a:p>
          <a:p>
            <a:endParaRPr lang="it-IT" dirty="0" smtClean="0">
              <a:hlinkClick r:id="rId2"/>
            </a:endParaRPr>
          </a:p>
          <a:p>
            <a:endParaRPr lang="en-US" dirty="0" smtClean="0"/>
          </a:p>
          <a:p>
            <a:pPr marL="342900" indent="-342900">
              <a:buFont typeface="+mj-lt"/>
              <a:buAutoNum type="arabicPeriod"/>
            </a:pPr>
            <a:r>
              <a:rPr lang="en-US" cap="all" dirty="0" smtClean="0"/>
              <a:t>TARGET CONSUMERS WITH MOBILE FIRST</a:t>
            </a:r>
          </a:p>
          <a:p>
            <a:pPr marL="342900" indent="-342900">
              <a:buFont typeface="+mj-lt"/>
              <a:buAutoNum type="arabicPeriod"/>
            </a:pPr>
            <a:endParaRPr lang="en-US" dirty="0" smtClean="0"/>
          </a:p>
          <a:p>
            <a:pPr marL="342900" indent="-342900">
              <a:buFont typeface="+mj-lt"/>
              <a:buAutoNum type="arabicPeriod"/>
            </a:pPr>
            <a:r>
              <a:rPr lang="en-US" cap="all" dirty="0" smtClean="0"/>
              <a:t>IT’S NOT JUST ABOUT THE TECHNOLOGY, IT’S ABOUT THE CONTENT</a:t>
            </a:r>
          </a:p>
          <a:p>
            <a:pPr marL="342900" indent="-342900">
              <a:buFont typeface="+mj-lt"/>
              <a:buAutoNum type="arabicPeriod"/>
            </a:pPr>
            <a:endParaRPr lang="en-US" dirty="0" smtClean="0"/>
          </a:p>
          <a:p>
            <a:pPr marL="342900" indent="-342900">
              <a:buFont typeface="+mj-lt"/>
              <a:buAutoNum type="arabicPeriod"/>
            </a:pPr>
            <a:r>
              <a:rPr lang="en-US" cap="all" dirty="0" smtClean="0"/>
              <a:t>GIVE USERS THE ABILITY TO CREATE CONTENT</a:t>
            </a:r>
          </a:p>
          <a:p>
            <a:pPr marL="342900" indent="-342900">
              <a:buFont typeface="+mj-lt"/>
              <a:buAutoNum type="arabicPeriod"/>
            </a:pPr>
            <a:endParaRPr lang="en-US" dirty="0" smtClean="0"/>
          </a:p>
          <a:p>
            <a:pPr marL="342900" indent="-342900">
              <a:buFont typeface="+mj-lt"/>
              <a:buAutoNum type="arabicPeriod"/>
            </a:pPr>
            <a:r>
              <a:rPr lang="en-US" cap="all" dirty="0" smtClean="0"/>
              <a:t>GREAT CRAFT IS ESSENTIAL; POOR CRAFT WILL MAKE YOU SICK</a:t>
            </a:r>
          </a:p>
          <a:p>
            <a:pPr marL="342900" indent="-342900">
              <a:buFont typeface="+mj-lt"/>
              <a:buAutoNum type="arabicPeriod"/>
            </a:pPr>
            <a:endParaRPr lang="en-US" dirty="0" smtClean="0"/>
          </a:p>
          <a:p>
            <a:pPr marL="342900" indent="-342900">
              <a:buFont typeface="+mj-lt"/>
              <a:buAutoNum type="arabicPeriod"/>
            </a:pPr>
            <a:r>
              <a:rPr lang="en-US" cap="all" dirty="0" smtClean="0"/>
              <a:t>ENGAGE AS MANY SENSES AS POSSIBLE</a:t>
            </a:r>
          </a:p>
          <a:p>
            <a:endParaRPr lang="it-IT" dirty="0" smtClean="0">
              <a:hlinkClick r:id="rId2"/>
            </a:endParaRPr>
          </a:p>
          <a:p>
            <a:endParaRPr lang="it-IT" dirty="0"/>
          </a:p>
        </p:txBody>
      </p:sp>
      <p:sp>
        <p:nvSpPr>
          <p:cNvPr id="4" name="Titolo 3"/>
          <p:cNvSpPr txBox="1">
            <a:spLocks/>
          </p:cNvSpPr>
          <p:nvPr/>
        </p:nvSpPr>
        <p:spPr>
          <a:xfrm>
            <a:off x="285720" y="274638"/>
            <a:ext cx="8715436" cy="850106"/>
          </a:xfrm>
          <a:prstGeom prst="rect">
            <a:avLst/>
          </a:prstGeom>
        </p:spPr>
        <p:txBody>
          <a:bodyPr>
            <a:normAutofit/>
          </a:bodyPr>
          <a:lstStyle/>
          <a:p>
            <a:pPr algn="ctr" fontAlgn="auto">
              <a:spcAft>
                <a:spcPts val="0"/>
              </a:spcAft>
              <a:defRPr/>
            </a:pPr>
            <a:r>
              <a:rPr lang="en-US" sz="2800" b="1" cap="all" dirty="0" smtClean="0"/>
              <a:t>VIRTUAL REALITY FOR MARKETERS</a:t>
            </a: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22</a:t>
            </a:fld>
            <a:endParaRPr lang="it-IT"/>
          </a:p>
        </p:txBody>
      </p:sp>
      <p:sp>
        <p:nvSpPr>
          <p:cNvPr id="3" name="Rectangle 2"/>
          <p:cNvSpPr/>
          <p:nvPr/>
        </p:nvSpPr>
        <p:spPr>
          <a:xfrm>
            <a:off x="539552" y="1052737"/>
            <a:ext cx="7992888" cy="5632311"/>
          </a:xfrm>
          <a:prstGeom prst="rect">
            <a:avLst/>
          </a:prstGeom>
        </p:spPr>
        <p:txBody>
          <a:bodyPr wrap="square">
            <a:spAutoFit/>
          </a:bodyPr>
          <a:lstStyle/>
          <a:p>
            <a:pPr algn="ctr"/>
            <a:r>
              <a:rPr lang="it-IT" dirty="0" smtClean="0">
                <a:hlinkClick r:id="rId2"/>
              </a:rPr>
              <a:t>http://www.augmentedrealitytrends.com/</a:t>
            </a:r>
            <a:r>
              <a:rPr lang="it-IT" dirty="0" err="1" smtClean="0">
                <a:hlinkClick r:id="rId2"/>
              </a:rPr>
              <a:t>augmented-reality-retail</a:t>
            </a:r>
            <a:r>
              <a:rPr lang="it-IT" dirty="0" smtClean="0">
                <a:hlinkClick r:id="rId2"/>
              </a:rPr>
              <a:t>/</a:t>
            </a:r>
            <a:r>
              <a:rPr lang="it-IT" dirty="0" err="1" smtClean="0">
                <a:hlinkClick r:id="rId2"/>
              </a:rPr>
              <a:t>retail-campaign.html</a:t>
            </a:r>
            <a:endParaRPr lang="it-IT" dirty="0" smtClean="0">
              <a:hlinkClick r:id="rId2"/>
            </a:endParaRPr>
          </a:p>
          <a:p>
            <a:endParaRPr lang="it-IT" dirty="0" smtClean="0">
              <a:hlinkClick r:id="rId2"/>
            </a:endParaRPr>
          </a:p>
          <a:p>
            <a:r>
              <a:rPr lang="en-US" b="1" dirty="0" smtClean="0"/>
              <a:t>Strategic Goal</a:t>
            </a:r>
            <a:endParaRPr lang="en-US" dirty="0" smtClean="0"/>
          </a:p>
          <a:p>
            <a:r>
              <a:rPr lang="en-US" dirty="0" smtClean="0"/>
              <a:t>When you are adding AR for promoting your retail brand, there should a clear goal which is measurable. </a:t>
            </a:r>
          </a:p>
          <a:p>
            <a:endParaRPr lang="en-US" b="1" dirty="0" smtClean="0"/>
          </a:p>
          <a:p>
            <a:r>
              <a:rPr lang="en-US" b="1" dirty="0" smtClean="0"/>
              <a:t>Integrating with Real World</a:t>
            </a:r>
            <a:endParaRPr lang="en-US" dirty="0" smtClean="0"/>
          </a:p>
          <a:p>
            <a:r>
              <a:rPr lang="en-US" dirty="0" smtClean="0"/>
              <a:t>With AR, you can smoothly connect the physical and the digital world. Web services that you provide can thus be connected with physical content. </a:t>
            </a:r>
          </a:p>
          <a:p>
            <a:endParaRPr lang="en-US" b="1" dirty="0" smtClean="0"/>
          </a:p>
          <a:p>
            <a:r>
              <a:rPr lang="en-US" b="1" dirty="0" smtClean="0"/>
              <a:t>Custom AR Experience</a:t>
            </a:r>
            <a:endParaRPr lang="en-US" dirty="0" smtClean="0"/>
          </a:p>
          <a:p>
            <a:r>
              <a:rPr lang="en-US" dirty="0" smtClean="0"/>
              <a:t>If you are able to create a unique and personalized AR experience for your consumers nothing can be better. </a:t>
            </a:r>
          </a:p>
          <a:p>
            <a:endParaRPr lang="en-US" b="1" dirty="0" smtClean="0"/>
          </a:p>
          <a:p>
            <a:r>
              <a:rPr lang="en-US" b="1" dirty="0" smtClean="0"/>
              <a:t>Surprising the Consumers</a:t>
            </a:r>
            <a:endParaRPr lang="en-US" dirty="0" smtClean="0"/>
          </a:p>
          <a:p>
            <a:r>
              <a:rPr lang="en-US" dirty="0" smtClean="0"/>
              <a:t>You need to provide something unique to your consumers if you want to draw their attention. </a:t>
            </a:r>
            <a:endParaRPr lang="en-US" cap="all" dirty="0" smtClean="0"/>
          </a:p>
          <a:p>
            <a:endParaRPr lang="it-IT" dirty="0" smtClean="0">
              <a:hlinkClick r:id="rId2"/>
            </a:endParaRPr>
          </a:p>
          <a:p>
            <a:endParaRPr lang="it-IT" dirty="0"/>
          </a:p>
        </p:txBody>
      </p:sp>
      <p:sp>
        <p:nvSpPr>
          <p:cNvPr id="4" name="Titolo 3"/>
          <p:cNvSpPr txBox="1">
            <a:spLocks/>
          </p:cNvSpPr>
          <p:nvPr/>
        </p:nvSpPr>
        <p:spPr>
          <a:xfrm>
            <a:off x="285720" y="274638"/>
            <a:ext cx="8715436" cy="1143000"/>
          </a:xfrm>
          <a:prstGeom prst="rect">
            <a:avLst/>
          </a:prstGeom>
        </p:spPr>
        <p:txBody>
          <a:bodyPr>
            <a:normAutofit/>
          </a:bodyPr>
          <a:lstStyle/>
          <a:p>
            <a:pPr algn="ctr" fontAlgn="auto">
              <a:spcAft>
                <a:spcPts val="0"/>
              </a:spcAft>
              <a:defRPr/>
            </a:pPr>
            <a:r>
              <a:rPr lang="en-US" sz="2800" b="1" cap="all" dirty="0" err="1" smtClean="0"/>
              <a:t>augmenteD</a:t>
            </a:r>
            <a:r>
              <a:rPr lang="en-US" sz="2800" b="1" cap="all" dirty="0" smtClean="0"/>
              <a:t> REALITY FOR </a:t>
            </a:r>
            <a:r>
              <a:rPr lang="en-US" sz="2800" b="1" cap="all" dirty="0" err="1" smtClean="0"/>
              <a:t>MARKETing</a:t>
            </a:r>
            <a:endParaRPr lang="en-US" sz="2800" b="1" cap="all"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5242F2-F333-40EB-841F-4C0C699DBAC5}" type="slidenum">
              <a:rPr lang="it-IT" smtClean="0"/>
              <a:pPr>
                <a:defRPr/>
              </a:pPr>
              <a:t>23</a:t>
            </a:fld>
            <a:endParaRPr lang="it-IT"/>
          </a:p>
        </p:txBody>
      </p:sp>
      <p:sp>
        <p:nvSpPr>
          <p:cNvPr id="3" name="Rectangle 2"/>
          <p:cNvSpPr/>
          <p:nvPr/>
        </p:nvSpPr>
        <p:spPr>
          <a:xfrm>
            <a:off x="539552" y="1124744"/>
            <a:ext cx="7992888" cy="5776327"/>
          </a:xfrm>
          <a:prstGeom prst="rect">
            <a:avLst/>
          </a:prstGeom>
        </p:spPr>
        <p:txBody>
          <a:bodyPr wrap="square">
            <a:spAutoFit/>
          </a:bodyPr>
          <a:lstStyle/>
          <a:p>
            <a:pPr algn="ctr"/>
            <a:r>
              <a:rPr lang="it-IT" dirty="0" smtClean="0">
                <a:hlinkClick r:id="rId2"/>
              </a:rPr>
              <a:t>http://wedu.com/blog/index.php/augmented-reality-bringing-3d-virtual-reality-to-real-world-marketing-campaigns/</a:t>
            </a:r>
          </a:p>
          <a:p>
            <a:endParaRPr lang="it-IT" dirty="0" smtClean="0">
              <a:hlinkClick r:id="rId2"/>
            </a:endParaRPr>
          </a:p>
          <a:p>
            <a:endParaRPr lang="it-IT" dirty="0" smtClean="0">
              <a:hlinkClick r:id="rId2"/>
            </a:endParaRPr>
          </a:p>
          <a:p>
            <a:r>
              <a:rPr lang="en-US" b="1" dirty="0" smtClean="0"/>
              <a:t>Product Packaging- </a:t>
            </a:r>
            <a:r>
              <a:rPr lang="en-US" b="1" dirty="0" smtClean="0">
                <a:hlinkClick r:id="rId3"/>
              </a:rPr>
              <a:t>Starbucks</a:t>
            </a:r>
            <a:r>
              <a:rPr lang="en-US" b="1" dirty="0" smtClean="0"/>
              <a:t> Uses AR to Show Some Holiday Love</a:t>
            </a:r>
          </a:p>
          <a:p>
            <a:endParaRPr lang="it-IT" dirty="0" smtClean="0">
              <a:hlinkClick r:id="rId2"/>
            </a:endParaRPr>
          </a:p>
          <a:p>
            <a:endParaRPr lang="it-IT" dirty="0" smtClean="0">
              <a:hlinkClick r:id="rId2"/>
            </a:endParaRPr>
          </a:p>
          <a:p>
            <a:r>
              <a:rPr lang="en-US" b="1" dirty="0" smtClean="0"/>
              <a:t>Online Commerce- </a:t>
            </a:r>
            <a:r>
              <a:rPr lang="en-US" b="1" dirty="0" smtClean="0">
                <a:hlinkClick r:id="rId4"/>
              </a:rPr>
              <a:t>Bella Luce’s </a:t>
            </a:r>
            <a:r>
              <a:rPr lang="en-US" b="1" dirty="0" smtClean="0"/>
              <a:t>AR App Lets You Try a Ring on Before You Buy It</a:t>
            </a:r>
          </a:p>
          <a:p>
            <a:endParaRPr lang="it-IT" dirty="0" smtClean="0">
              <a:hlinkClick r:id="rId2"/>
            </a:endParaRPr>
          </a:p>
          <a:p>
            <a:endParaRPr lang="it-IT" dirty="0" smtClean="0">
              <a:hlinkClick r:id="rId2"/>
            </a:endParaRPr>
          </a:p>
          <a:p>
            <a:r>
              <a:rPr lang="en-US" b="1" dirty="0" smtClean="0"/>
              <a:t>Print Advertising- </a:t>
            </a:r>
            <a:r>
              <a:rPr lang="en-US" b="1" dirty="0" err="1" smtClean="0"/>
              <a:t>Blippar</a:t>
            </a:r>
            <a:r>
              <a:rPr lang="en-US" b="1" dirty="0" smtClean="0"/>
              <a:t> Tricks Out </a:t>
            </a:r>
            <a:r>
              <a:rPr lang="en-US" b="1" dirty="0" smtClean="0">
                <a:hlinkClick r:id="rId5" tooltip="Virgin Media"/>
              </a:rPr>
              <a:t>Virgin Media</a:t>
            </a:r>
            <a:r>
              <a:rPr lang="en-US" b="1" dirty="0" smtClean="0"/>
              <a:t> Magazine Using AR</a:t>
            </a:r>
          </a:p>
          <a:p>
            <a:endParaRPr lang="it-IT" dirty="0" smtClean="0">
              <a:hlinkClick r:id="rId2"/>
            </a:endParaRPr>
          </a:p>
          <a:p>
            <a:endParaRPr lang="it-IT" dirty="0" smtClean="0">
              <a:hlinkClick r:id="rId2"/>
            </a:endParaRPr>
          </a:p>
          <a:p>
            <a:r>
              <a:rPr lang="en-US" b="1" dirty="0" smtClean="0"/>
              <a:t>Product Packaging – </a:t>
            </a:r>
            <a:r>
              <a:rPr lang="en-US" b="1" dirty="0" smtClean="0">
                <a:hlinkClick r:id="rId6" tooltip="Lego"/>
              </a:rPr>
              <a:t>LEGO</a:t>
            </a:r>
            <a:r>
              <a:rPr lang="en-US" b="1" dirty="0" smtClean="0"/>
              <a:t> Uses AR to Show Products in 3D</a:t>
            </a:r>
          </a:p>
          <a:p>
            <a:endParaRPr lang="it-IT" dirty="0" smtClean="0"/>
          </a:p>
          <a:p>
            <a:pPr algn="ctr"/>
            <a:r>
              <a:rPr lang="en-US" b="1" dirty="0" smtClean="0">
                <a:hlinkClick r:id="rId7"/>
              </a:rPr>
              <a:t>The future of augmented reality</a:t>
            </a:r>
            <a:endParaRPr lang="en-US" b="1" dirty="0" smtClean="0"/>
          </a:p>
          <a:p>
            <a:endParaRPr lang="en-US" b="1" dirty="0" smtClean="0"/>
          </a:p>
          <a:p>
            <a:endParaRPr lang="it-IT" dirty="0" smtClean="0">
              <a:hlinkClick r:id="rId2"/>
            </a:endParaRPr>
          </a:p>
          <a:p>
            <a:endParaRPr lang="it-IT" dirty="0"/>
          </a:p>
        </p:txBody>
      </p:sp>
      <p:sp>
        <p:nvSpPr>
          <p:cNvPr id="4" name="Titolo 3"/>
          <p:cNvSpPr txBox="1">
            <a:spLocks/>
          </p:cNvSpPr>
          <p:nvPr/>
        </p:nvSpPr>
        <p:spPr>
          <a:xfrm>
            <a:off x="285720" y="274638"/>
            <a:ext cx="8715436" cy="1143000"/>
          </a:xfrm>
          <a:prstGeom prst="rect">
            <a:avLst/>
          </a:prstGeom>
        </p:spPr>
        <p:txBody>
          <a:bodyPr>
            <a:normAutofit/>
          </a:bodyPr>
          <a:lstStyle/>
          <a:p>
            <a:pPr algn="ctr" fontAlgn="auto">
              <a:spcAft>
                <a:spcPts val="0"/>
              </a:spcAft>
              <a:defRPr/>
            </a:pPr>
            <a:r>
              <a:rPr lang="en-US" sz="2800" b="1" cap="all" dirty="0" err="1" smtClean="0"/>
              <a:t>augmenteD</a:t>
            </a:r>
            <a:r>
              <a:rPr lang="en-US" sz="2800" b="1" cap="all" dirty="0" smtClean="0"/>
              <a:t> REALITY FOR </a:t>
            </a:r>
            <a:r>
              <a:rPr lang="en-US" sz="2800" b="1" cap="all" dirty="0" err="1" smtClean="0"/>
              <a:t>MARKETers</a:t>
            </a:r>
            <a:endParaRPr lang="en-US" sz="2800" b="1" cap="all"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88640"/>
            <a:ext cx="8229600" cy="5818461"/>
          </a:xfrm>
        </p:spPr>
        <p:txBody>
          <a:bodyPr>
            <a:normAutofit fontScale="325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en-US" sz="8000" dirty="0" smtClean="0"/>
              <a:t>  </a:t>
            </a: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4300" dirty="0" smtClean="0">
              <a:latin typeface="Verdana" pitchFamily="34" charset="0"/>
              <a:ea typeface="Verdana" pitchFamily="34" charset="0"/>
              <a:cs typeface="Verdana" pitchFamily="34" charset="0"/>
            </a:endParaRPr>
          </a:p>
          <a:p>
            <a:pPr algn="r">
              <a:buNone/>
              <a:defRPr/>
            </a:pPr>
            <a:r>
              <a:rPr lang="it-IT" sz="4300" dirty="0" smtClean="0">
                <a:latin typeface="Verdana" pitchFamily="34" charset="0"/>
                <a:ea typeface="Verdana" pitchFamily="34" charset="0"/>
                <a:cs typeface="Verdana" pitchFamily="34" charset="0"/>
              </a:rPr>
              <a:t/>
            </a:r>
            <a:br>
              <a:rPr lang="it-IT" sz="4300" dirty="0" smtClean="0">
                <a:latin typeface="Verdana" pitchFamily="34" charset="0"/>
                <a:ea typeface="Verdana" pitchFamily="34" charset="0"/>
                <a:cs typeface="Verdana" pitchFamily="34" charset="0"/>
              </a:rPr>
            </a:br>
            <a:endParaRPr lang="en-US" sz="4300" dirty="0" smtClean="0"/>
          </a:p>
          <a:p>
            <a:pPr marL="365760" indent="-256032" eaLnBrk="1" fontAlgn="auto" hangingPunct="1">
              <a:spcAft>
                <a:spcPts val="0"/>
              </a:spcAft>
              <a:buFont typeface="Wingdings 3" pitchFamily="18" charset="2"/>
              <a:buNone/>
              <a:defRPr/>
            </a:pPr>
            <a:r>
              <a:rPr lang="en-US" sz="8000" dirty="0" smtClean="0"/>
              <a:t>	</a:t>
            </a:r>
            <a:r>
              <a:rPr lang="en-US" sz="7400" dirty="0" smtClean="0"/>
              <a:t>Many experimental economists seem to view their enterprise as akin to silicon chip production. Subjects are removed from all familiar contextual cues. Like the characters 'thing one' and 'thing two' in Dr. </a:t>
            </a:r>
            <a:r>
              <a:rPr lang="en-US" sz="7400" dirty="0" err="1" smtClean="0"/>
              <a:t>Suess</a:t>
            </a:r>
            <a:r>
              <a:rPr lang="en-US" sz="7400" dirty="0" smtClean="0"/>
              <a:t>' Cat in the Hat, buyers and sellers become 'persons A and B', and all other information that might make the situation familiar and provide a clue about how to behave is removed.</a:t>
            </a:r>
          </a:p>
          <a:p>
            <a:pPr lvl="3" algn="r" eaLnBrk="1" fontAlgn="auto" hangingPunct="1">
              <a:spcAft>
                <a:spcPts val="0"/>
              </a:spcAft>
              <a:buFont typeface="Wingdings 2" pitchFamily="18" charset="2"/>
              <a:buNone/>
              <a:defRPr/>
            </a:pPr>
            <a:endParaRPr lang="en-US" sz="7200" dirty="0" smtClean="0"/>
          </a:p>
          <a:p>
            <a:pPr lvl="3" algn="r" eaLnBrk="1" fontAlgn="auto" hangingPunct="1">
              <a:spcAft>
                <a:spcPts val="0"/>
              </a:spcAft>
              <a:buFont typeface="Wingdings 2" pitchFamily="18" charset="2"/>
              <a:buNone/>
              <a:defRPr/>
            </a:pPr>
            <a:r>
              <a:rPr lang="en-US" sz="7200" dirty="0" smtClean="0"/>
              <a:t>George </a:t>
            </a:r>
            <a:r>
              <a:rPr lang="en-US" sz="7200" dirty="0" err="1" smtClean="0"/>
              <a:t>Loewenstein</a:t>
            </a:r>
            <a:r>
              <a:rPr lang="en-US" sz="7200" dirty="0" smtClean="0"/>
              <a:t> (1999)</a:t>
            </a:r>
          </a:p>
        </p:txBody>
      </p:sp>
      <p:sp>
        <p:nvSpPr>
          <p:cNvPr id="11266" name="Titolo 3"/>
          <p:cNvSpPr>
            <a:spLocks noGrp="1"/>
          </p:cNvSpPr>
          <p:nvPr>
            <p:ph type="title"/>
          </p:nvPr>
        </p:nvSpPr>
        <p:spPr>
          <a:xfrm>
            <a:off x="142844" y="274638"/>
            <a:ext cx="8786874" cy="1143000"/>
          </a:xfrm>
        </p:spPr>
        <p:txBody>
          <a:bodyPr>
            <a:noAutofit/>
          </a:bodyPr>
          <a:lstStyle/>
          <a:p>
            <a:pPr algn="ctr">
              <a:defRPr/>
            </a:pPr>
            <a:r>
              <a:rPr lang="it-IT" sz="1200" dirty="0" smtClean="0">
                <a:latin typeface="Verdana" pitchFamily="34" charset="0"/>
                <a:ea typeface="Verdana" pitchFamily="34" charset="0"/>
                <a:cs typeface="Verdana" pitchFamily="34" charset="0"/>
              </a:rPr>
              <a:t/>
            </a:r>
            <a:br>
              <a:rPr lang="it-IT" sz="1200" dirty="0" smtClean="0">
                <a:latin typeface="Verdana" pitchFamily="34" charset="0"/>
                <a:ea typeface="Verdana" pitchFamily="34" charset="0"/>
                <a:cs typeface="Verdana" pitchFamily="34" charset="0"/>
              </a:rPr>
            </a:br>
            <a:r>
              <a:rPr lang="en-US" sz="4000" dirty="0" smtClean="0"/>
              <a:t>VIRTUAL EXPERIMENTS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ust.JPG"/>
          <p:cNvPicPr>
            <a:picLocks noGrp="1" noChangeAspect="1"/>
          </p:cNvPicPr>
          <p:nvPr>
            <p:ph idx="1"/>
          </p:nvPr>
        </p:nvPicPr>
        <p:blipFill>
          <a:blip r:embed="rId2" cstate="print"/>
          <a:stretch>
            <a:fillRect/>
          </a:stretch>
        </p:blipFill>
        <p:spPr>
          <a:xfrm>
            <a:off x="2010393" y="1628800"/>
            <a:ext cx="4793855" cy="4248472"/>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4</a:t>
            </a:fld>
            <a:endParaRPr lang="it-IT"/>
          </a:p>
        </p:txBody>
      </p:sp>
      <p:sp>
        <p:nvSpPr>
          <p:cNvPr id="4" name="Title 3"/>
          <p:cNvSpPr>
            <a:spLocks noGrp="1"/>
          </p:cNvSpPr>
          <p:nvPr>
            <p:ph type="title"/>
          </p:nvPr>
        </p:nvSpPr>
        <p:spPr/>
        <p:txBody>
          <a:bodyPr/>
          <a:lstStyle/>
          <a:p>
            <a:pPr algn="ctr"/>
            <a:r>
              <a:rPr lang="it-IT" dirty="0" smtClean="0"/>
              <a:t>Trust  Game</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6632"/>
            <a:ext cx="8229600" cy="5890659"/>
          </a:xfrm>
        </p:spPr>
        <p:txBody>
          <a:bodyPr>
            <a:normAutofit fontScale="25000" lnSpcReduction="20000"/>
          </a:bodyPr>
          <a:lstStyle/>
          <a:p>
            <a:pPr algn="r">
              <a:buNone/>
              <a:defRPr/>
            </a:pPr>
            <a:endParaRPr lang="en-US" sz="2200" dirty="0" smtClean="0"/>
          </a:p>
          <a:p>
            <a:pPr algn="r">
              <a:buNone/>
              <a:defRPr/>
            </a:pPr>
            <a:endParaRPr lang="it-IT" sz="5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r>
              <a:rPr lang="en-US" sz="9600" dirty="0" smtClean="0"/>
              <a:t>The context-free experiment is an elusive goal and not necessarily a good thing </a:t>
            </a:r>
          </a:p>
          <a:p>
            <a:pPr marL="365760" indent="-256032" eaLnBrk="1" fontAlgn="auto" hangingPunct="1">
              <a:spcAft>
                <a:spcPts val="0"/>
              </a:spcAft>
              <a:buFont typeface="Wingdings 3"/>
              <a:buChar char=""/>
              <a:defRPr/>
            </a:pPr>
            <a:endParaRPr lang="it-IT" sz="9600" dirty="0" smtClean="0"/>
          </a:p>
          <a:p>
            <a:pPr marL="365760" indent="-256032" eaLnBrk="1" fontAlgn="auto" hangingPunct="1">
              <a:spcAft>
                <a:spcPts val="0"/>
              </a:spcAft>
              <a:buFont typeface="Wingdings 3"/>
              <a:buChar char=""/>
              <a:defRPr/>
            </a:pPr>
            <a:r>
              <a:rPr lang="it-IT" sz="9600" dirty="0" smtClean="0"/>
              <a:t>G</a:t>
            </a:r>
            <a:r>
              <a:rPr lang="en-US" sz="9600" dirty="0" err="1" smtClean="0"/>
              <a:t>ames</a:t>
            </a:r>
            <a:r>
              <a:rPr lang="en-US" sz="9600" dirty="0" smtClean="0"/>
              <a:t> in the laboratory are usually played without labels but subjects inevitably apply their own labels</a:t>
            </a:r>
            <a:endParaRPr lang="it-IT" sz="9600" dirty="0" smtClean="0"/>
          </a:p>
          <a:p>
            <a:pPr marL="365760" indent="-256032" eaLnBrk="1" fontAlgn="auto" hangingPunct="1">
              <a:spcAft>
                <a:spcPts val="0"/>
              </a:spcAft>
              <a:buFont typeface="Wingdings 3" pitchFamily="18" charset="2"/>
              <a:buNone/>
              <a:defRPr/>
            </a:pPr>
            <a:endParaRPr lang="en-US" sz="9600" dirty="0" smtClean="0"/>
          </a:p>
          <a:p>
            <a:pPr marL="365760" indent="-256032" eaLnBrk="1" fontAlgn="auto" hangingPunct="1">
              <a:spcAft>
                <a:spcPts val="0"/>
              </a:spcAft>
              <a:buFont typeface="Wingdings 3"/>
              <a:buChar char=""/>
              <a:defRPr/>
            </a:pPr>
            <a:r>
              <a:rPr lang="en-US" sz="9600" dirty="0" smtClean="0"/>
              <a:t>A major discovery of cognitive psychology is how all forms of thinking and problem solving are context-dependent (language comprehension)</a:t>
            </a:r>
          </a:p>
          <a:p>
            <a:pPr marL="365760" indent="-256032" eaLnBrk="1" fontAlgn="auto" hangingPunct="1">
              <a:spcAft>
                <a:spcPts val="0"/>
              </a:spcAft>
              <a:buFont typeface="Arial" charset="0"/>
              <a:buNone/>
              <a:defRPr/>
            </a:pPr>
            <a:endParaRPr lang="it-IT" sz="9600" dirty="0" smtClean="0"/>
          </a:p>
          <a:p>
            <a:pPr marL="365760" indent="-256032" eaLnBrk="1" fontAlgn="auto" hangingPunct="1">
              <a:spcAft>
                <a:spcPts val="0"/>
              </a:spcAft>
              <a:buFont typeface="Wingdings 3"/>
              <a:buChar char=""/>
              <a:defRPr/>
            </a:pPr>
            <a:r>
              <a:rPr lang="en-US" sz="9600" dirty="0" smtClean="0">
                <a:cs typeface="Arial" pitchFamily="34" charset="0"/>
              </a:rPr>
              <a:t>The laboratory is not a socially neutral context, but is itself an institution with its own formal or informal, explicit or tacit, rules</a:t>
            </a:r>
            <a:endParaRPr lang="it-IT" sz="9600" dirty="0" smtClean="0"/>
          </a:p>
        </p:txBody>
      </p:sp>
      <p:sp>
        <p:nvSpPr>
          <p:cNvPr id="11266" name="Titolo 3"/>
          <p:cNvSpPr>
            <a:spLocks noGrp="1"/>
          </p:cNvSpPr>
          <p:nvPr>
            <p:ph type="title"/>
          </p:nvPr>
        </p:nvSpPr>
        <p:spPr/>
        <p:txBody>
          <a:bodyPr>
            <a:normAutofit fontScale="90000"/>
          </a:bodyPr>
          <a:lstStyle/>
          <a:p>
            <a:pPr algn="ctr" eaLnBrk="1" fontAlgn="auto" hangingPunct="1">
              <a:spcAft>
                <a:spcPts val="0"/>
              </a:spcAft>
              <a:defRPr/>
            </a:pPr>
            <a:r>
              <a:rPr lang="en-US" sz="4000" dirty="0" smtClean="0"/>
              <a:t>The context free experiment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6632"/>
            <a:ext cx="8229600" cy="5890659"/>
          </a:xfrm>
        </p:spPr>
        <p:txBody>
          <a:bodyPr>
            <a:normAutofit fontScale="25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en-US" sz="5600" dirty="0" smtClean="0"/>
              <a:t> </a:t>
            </a:r>
            <a:endParaRPr lang="it-IT" sz="5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algn="r">
              <a:buNone/>
              <a:defRPr/>
            </a:pPr>
            <a:endParaRPr lang="it-IT" sz="9600" dirty="0" smtClean="0">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r>
              <a:rPr lang="en-US" sz="9600" dirty="0" smtClean="0"/>
              <a:t>Internal validity - ability to draw confident causal conclusions from one's research</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a:buChar char=""/>
              <a:defRPr/>
            </a:pPr>
            <a:r>
              <a:rPr lang="en-US" sz="9600" dirty="0" smtClean="0"/>
              <a:t>External validity  - ability to </a:t>
            </a:r>
            <a:r>
              <a:rPr lang="en-US" sz="9600" dirty="0" err="1" smtClean="0"/>
              <a:t>generalise</a:t>
            </a:r>
            <a:r>
              <a:rPr lang="en-US" sz="9600" dirty="0" smtClean="0"/>
              <a:t> from the research context to the settings that the research is intended to approximate</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a:buChar char=""/>
              <a:defRPr/>
            </a:pPr>
            <a:r>
              <a:rPr lang="en-US" sz="9600" dirty="0" smtClean="0"/>
              <a:t>Experiments have the reputation of being high in internal validity but low in external validity</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a:buChar char=""/>
              <a:defRPr/>
            </a:pPr>
            <a:r>
              <a:rPr lang="en-US" sz="9600" dirty="0" smtClean="0"/>
              <a:t>Field studies of being low in internal validity but high in external validity</a:t>
            </a:r>
          </a:p>
          <a:p>
            <a:pPr marL="365760" indent="-256032" eaLnBrk="1" fontAlgn="auto" hangingPunct="1">
              <a:spcAft>
                <a:spcPts val="0"/>
              </a:spcAft>
              <a:buFont typeface="Wingdings 3"/>
              <a:buChar char=""/>
              <a:defRPr/>
            </a:pPr>
            <a:endParaRPr lang="en-US" sz="9600" dirty="0" smtClean="0"/>
          </a:p>
          <a:p>
            <a:pPr marL="365760" indent="-256032" eaLnBrk="1" fontAlgn="auto" hangingPunct="1">
              <a:spcAft>
                <a:spcPts val="0"/>
              </a:spcAft>
              <a:buFont typeface="Wingdings 3" pitchFamily="18" charset="2"/>
              <a:buNone/>
              <a:defRPr/>
            </a:pPr>
            <a:endParaRPr lang="en-US" sz="9600" dirty="0" smtClean="0"/>
          </a:p>
          <a:p>
            <a:pPr marL="365760" indent="-256032" eaLnBrk="1" fontAlgn="auto" hangingPunct="1">
              <a:spcAft>
                <a:spcPts val="0"/>
              </a:spcAft>
              <a:buFont typeface="Arial" charset="0"/>
              <a:buNone/>
              <a:defRPr/>
            </a:pPr>
            <a:endParaRPr lang="it-IT" sz="8000" dirty="0" smtClean="0"/>
          </a:p>
        </p:txBody>
      </p:sp>
      <p:sp>
        <p:nvSpPr>
          <p:cNvPr id="11266" name="Titolo 3"/>
          <p:cNvSpPr>
            <a:spLocks noGrp="1"/>
          </p:cNvSpPr>
          <p:nvPr>
            <p:ph type="title"/>
          </p:nvPr>
        </p:nvSpPr>
        <p:spPr/>
        <p:txBody>
          <a:bodyPr>
            <a:normAutofit fontScale="90000"/>
          </a:bodyPr>
          <a:lstStyle/>
          <a:p>
            <a:pPr algn="ctr" eaLnBrk="1" fontAlgn="auto" hangingPunct="1">
              <a:spcAft>
                <a:spcPts val="0"/>
              </a:spcAft>
              <a:defRPr/>
            </a:pPr>
            <a:r>
              <a:rPr lang="en-US" sz="4000" dirty="0" smtClean="0"/>
              <a:t>Internal vs. External Validity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6632"/>
            <a:ext cx="8229600" cy="5890468"/>
          </a:xfrm>
        </p:spPr>
        <p:txBody>
          <a:bodyPr>
            <a:normAutofit fontScale="32500" lnSpcReduction="20000"/>
          </a:bodyPr>
          <a:lstStyle/>
          <a:p>
            <a:pPr algn="r">
              <a:buNone/>
              <a:defRPr/>
            </a:pPr>
            <a:endParaRPr lang="it-IT" sz="43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algn="r">
              <a:buNone/>
              <a:defRPr/>
            </a:pPr>
            <a:endParaRPr lang="it-IT" sz="6600" dirty="0" smtClean="0">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One of the basic tenets of laboratory methodology is that the use of non-professional subjects and monetary incentives allows making subjects’ innate characteristics largely irrelevant</a:t>
            </a:r>
          </a:p>
          <a:p>
            <a:pPr marL="365760" indent="-256032" eaLnBrk="1" fontAlgn="auto" hangingPunct="1">
              <a:spcAft>
                <a:spcPts val="0"/>
              </a:spcAft>
              <a:buFont typeface="Wingdings 3"/>
              <a:buChar char=""/>
              <a:defRPr/>
            </a:pPr>
            <a:endParaRPr lang="en-US" sz="64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In some experiments, it is as if subjects take into the lab the preferences applied to real choices and stick to them with high probability</a:t>
            </a:r>
          </a:p>
          <a:p>
            <a:pPr marL="365760" indent="-256032" eaLnBrk="1" fontAlgn="auto" hangingPunct="1">
              <a:spcAft>
                <a:spcPts val="0"/>
              </a:spcAft>
              <a:buFont typeface="Wingdings 3"/>
              <a:buChar char=""/>
              <a:defRPr/>
            </a:pPr>
            <a:endParaRPr lang="en-US" sz="64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These biases or inclinations tend to override the incentives effect</a:t>
            </a:r>
          </a:p>
          <a:p>
            <a:pPr marL="365760" indent="-256032" eaLnBrk="1" fontAlgn="auto" hangingPunct="1">
              <a:spcAft>
                <a:spcPts val="0"/>
              </a:spcAft>
              <a:buFont typeface="Wingdings 3"/>
              <a:buChar char=""/>
              <a:defRPr/>
            </a:pPr>
            <a:endParaRPr lang="en-US" sz="64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6400" dirty="0" smtClean="0">
                <a:latin typeface="Arial" pitchFamily="34" charset="0"/>
                <a:cs typeface="Arial" pitchFamily="34" charset="0"/>
              </a:rPr>
              <a:t>Labels may give subjects clues to become less and not more rational</a:t>
            </a:r>
            <a:endParaRPr lang="it-IT" sz="64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en-US" sz="9600" b="1" dirty="0" smtClean="0"/>
          </a:p>
          <a:p>
            <a:pPr marL="365760" indent="-256032" eaLnBrk="1" fontAlgn="auto" hangingPunct="1">
              <a:spcAft>
                <a:spcPts val="0"/>
              </a:spcAft>
              <a:buFont typeface="Wingdings 3"/>
              <a:buChar char=""/>
              <a:defRPr/>
            </a:pPr>
            <a:endParaRPr lang="en-US" sz="9600" dirty="0" smtClean="0"/>
          </a:p>
        </p:txBody>
      </p:sp>
      <p:sp>
        <p:nvSpPr>
          <p:cNvPr id="11266" name="Titolo 3"/>
          <p:cNvSpPr>
            <a:spLocks noGrp="1"/>
          </p:cNvSpPr>
          <p:nvPr>
            <p:ph type="title"/>
          </p:nvPr>
        </p:nvSpPr>
        <p:spPr>
          <a:xfrm>
            <a:off x="457200" y="285728"/>
            <a:ext cx="8543956" cy="1143000"/>
          </a:xfrm>
        </p:spPr>
        <p:txBody>
          <a:bodyPr/>
          <a:lstStyle/>
          <a:p>
            <a:pPr algn="ctr" eaLnBrk="1" fontAlgn="auto" hangingPunct="1">
              <a:spcAft>
                <a:spcPts val="0"/>
              </a:spcAft>
              <a:defRPr/>
            </a:pPr>
            <a:r>
              <a:rPr lang="en-US" sz="4000" dirty="0" smtClean="0"/>
              <a:t>Methodological Biases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contenuto 4"/>
          <p:cNvSpPr>
            <a:spLocks noGrp="1"/>
          </p:cNvSpPr>
          <p:nvPr>
            <p:ph idx="1"/>
          </p:nvPr>
        </p:nvSpPr>
        <p:spPr>
          <a:xfrm>
            <a:off x="457200" y="188640"/>
            <a:ext cx="8229600" cy="6120680"/>
          </a:xfrm>
        </p:spPr>
        <p:txBody>
          <a:bodyPr>
            <a:normAutofit/>
          </a:bodyPr>
          <a:lstStyle/>
          <a:p>
            <a:pPr algn="r">
              <a:buNone/>
              <a:defRPr/>
            </a:pPr>
            <a:endParaRPr lang="it-IT" sz="1600" dirty="0" smtClean="0">
              <a:latin typeface="Verdana" pitchFamily="34" charset="0"/>
              <a:ea typeface="Verdana" pitchFamily="34" charset="0"/>
              <a:cs typeface="Verdana" pitchFamily="34" charset="0"/>
            </a:endParaRPr>
          </a:p>
          <a:p>
            <a:pPr algn="r">
              <a:buNone/>
              <a:defRPr/>
            </a:pPr>
            <a:endParaRPr lang="it-IT" sz="1600" dirty="0" smtClean="0">
              <a:latin typeface="Verdana" pitchFamily="34" charset="0"/>
              <a:ea typeface="Verdana" pitchFamily="34" charset="0"/>
              <a:cs typeface="Verdana" pitchFamily="34" charset="0"/>
            </a:endParaRPr>
          </a:p>
          <a:p>
            <a:pPr algn="r">
              <a:buNone/>
              <a:defRPr/>
            </a:pPr>
            <a:endParaRPr lang="it-IT" sz="1600" dirty="0" smtClean="0">
              <a:latin typeface="Verdana" pitchFamily="34" charset="0"/>
              <a:ea typeface="Verdana" pitchFamily="34" charset="0"/>
              <a:cs typeface="Verdana" pitchFamily="34" charset="0"/>
            </a:endParaRPr>
          </a:p>
          <a:p>
            <a:pPr algn="r">
              <a:buNone/>
              <a:defRPr/>
            </a:pPr>
            <a:endParaRPr lang="it-IT" sz="1600" dirty="0" smtClean="0">
              <a:latin typeface="Verdana" pitchFamily="34" charset="0"/>
              <a:ea typeface="Verdana" pitchFamily="34" charset="0"/>
              <a:cs typeface="Verdana" pitchFamily="34" charset="0"/>
            </a:endParaRPr>
          </a:p>
          <a:p>
            <a:pPr eaLnBrk="1" hangingPunct="1"/>
            <a:r>
              <a:rPr lang="en-US" sz="1600" dirty="0" smtClean="0">
                <a:latin typeface="Arial" pitchFamily="34" charset="0"/>
                <a:cs typeface="Arial" pitchFamily="34" charset="0"/>
              </a:rPr>
              <a:t>Subjects’ behavior depends more on prior learning outside the laboratory than on expected gains in the laboratory</a:t>
            </a:r>
            <a:endParaRPr lang="it-IT" sz="1600" dirty="0" smtClean="0">
              <a:latin typeface="Arial" pitchFamily="34" charset="0"/>
              <a:cs typeface="Arial" pitchFamily="34" charset="0"/>
            </a:endParaRPr>
          </a:p>
          <a:p>
            <a:pPr eaLnBrk="1" hangingPunct="1"/>
            <a:endParaRPr lang="it-IT"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Labels have the power to increase external validity with a minimal sacrifice of the internal validity</a:t>
            </a:r>
            <a:endParaRPr lang="it-IT" sz="1600" dirty="0" smtClean="0">
              <a:latin typeface="Arial" pitchFamily="34" charset="0"/>
              <a:cs typeface="Arial" pitchFamily="34" charset="0"/>
            </a:endParaRPr>
          </a:p>
          <a:p>
            <a:pPr eaLnBrk="1" hangingPunct="1"/>
            <a:endParaRPr lang="it-IT" sz="1600" dirty="0" smtClean="0">
              <a:latin typeface="Arial" pitchFamily="34" charset="0"/>
              <a:cs typeface="Arial" pitchFamily="34" charset="0"/>
            </a:endParaRPr>
          </a:p>
          <a:p>
            <a:pPr eaLnBrk="1" hangingPunct="1"/>
            <a:r>
              <a:rPr lang="it-IT" sz="1600" dirty="0" err="1" smtClean="0">
                <a:latin typeface="Arial" pitchFamily="34" charset="0"/>
                <a:cs typeface="Arial" pitchFamily="34" charset="0"/>
              </a:rPr>
              <a:t>To</a:t>
            </a:r>
            <a:r>
              <a:rPr lang="it-IT" sz="1600" dirty="0" smtClean="0">
                <a:latin typeface="Arial" pitchFamily="34" charset="0"/>
                <a:cs typeface="Arial" pitchFamily="34" charset="0"/>
              </a:rPr>
              <a:t> test </a:t>
            </a:r>
            <a:r>
              <a:rPr lang="it-IT" sz="1600" dirty="0" err="1" smtClean="0">
                <a:latin typeface="Arial" pitchFamily="34" charset="0"/>
                <a:cs typeface="Arial" pitchFamily="34" charset="0"/>
              </a:rPr>
              <a:t>learning</a:t>
            </a:r>
            <a:r>
              <a:rPr lang="it-IT" sz="1600" dirty="0" smtClean="0">
                <a:latin typeface="Arial" pitchFamily="34" charset="0"/>
                <a:cs typeface="Arial" pitchFamily="34" charset="0"/>
              </a:rPr>
              <a:t> and cognitive </a:t>
            </a:r>
            <a:r>
              <a:rPr lang="it-IT" sz="1600" dirty="0" err="1" smtClean="0">
                <a:latin typeface="Arial" pitchFamily="34" charset="0"/>
                <a:cs typeface="Arial" pitchFamily="34" charset="0"/>
              </a:rPr>
              <a:t>models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necessary</a:t>
            </a:r>
            <a:r>
              <a:rPr lang="it-IT" sz="1600" dirty="0" smtClean="0">
                <a:latin typeface="Arial" pitchFamily="34" charset="0"/>
                <a:cs typeface="Arial" pitchFamily="34" charset="0"/>
              </a:rPr>
              <a:t> </a:t>
            </a:r>
            <a:r>
              <a:rPr lang="it-IT" sz="1600" b="1" dirty="0" err="1" smtClean="0">
                <a:latin typeface="Arial" pitchFamily="34" charset="0"/>
                <a:cs typeface="Arial" pitchFamily="34" charset="0"/>
              </a:rPr>
              <a:t>to</a:t>
            </a:r>
            <a:r>
              <a:rPr lang="it-IT" sz="1600" b="1" dirty="0" smtClean="0">
                <a:latin typeface="Arial" pitchFamily="34" charset="0"/>
                <a:cs typeface="Arial" pitchFamily="34" charset="0"/>
              </a:rPr>
              <a:t> </a:t>
            </a:r>
            <a:r>
              <a:rPr lang="it-IT" sz="1600" b="1" dirty="0" err="1" smtClean="0">
                <a:latin typeface="Arial" pitchFamily="34" charset="0"/>
                <a:cs typeface="Arial" pitchFamily="34" charset="0"/>
              </a:rPr>
              <a:t>remind</a:t>
            </a:r>
            <a:r>
              <a:rPr lang="it-IT" sz="1600" b="1" dirty="0" smtClean="0">
                <a:latin typeface="Arial" pitchFamily="34" charset="0"/>
                <a:cs typeface="Arial" pitchFamily="34" charset="0"/>
              </a:rPr>
              <a:t> </a:t>
            </a:r>
            <a:r>
              <a:rPr lang="it-IT" sz="1600" dirty="0" smtClean="0">
                <a:latin typeface="Arial" pitchFamily="34" charset="0"/>
                <a:cs typeface="Arial" pitchFamily="34" charset="0"/>
              </a:rPr>
              <a:t>and </a:t>
            </a:r>
            <a:r>
              <a:rPr lang="it-IT" sz="1600" b="1" dirty="0" err="1" smtClean="0">
                <a:latin typeface="Arial" pitchFamily="34" charset="0"/>
                <a:cs typeface="Arial" pitchFamily="34" charset="0"/>
              </a:rPr>
              <a:t>to</a:t>
            </a:r>
            <a:r>
              <a:rPr lang="it-IT" sz="1600" b="1" dirty="0" smtClean="0">
                <a:latin typeface="Arial" pitchFamily="34" charset="0"/>
                <a:cs typeface="Arial" pitchFamily="34" charset="0"/>
              </a:rPr>
              <a:t> </a:t>
            </a:r>
            <a:r>
              <a:rPr lang="it-IT" sz="1600" b="1" dirty="0" err="1" smtClean="0">
                <a:latin typeface="Arial" pitchFamily="34" charset="0"/>
                <a:cs typeface="Arial" pitchFamily="34" charset="0"/>
              </a:rPr>
              <a:t>evoke</a:t>
            </a:r>
            <a:r>
              <a:rPr lang="it-IT" sz="1600" b="1" dirty="0" smtClean="0">
                <a:latin typeface="Arial" pitchFamily="34" charset="0"/>
                <a:cs typeface="Arial" pitchFamily="34" charset="0"/>
              </a:rPr>
              <a:t> </a:t>
            </a:r>
            <a:r>
              <a:rPr lang="it-IT" sz="1600" b="1" dirty="0" err="1" smtClean="0">
                <a:latin typeface="Arial" pitchFamily="34" charset="0"/>
                <a:cs typeface="Arial" pitchFamily="34" charset="0"/>
              </a:rPr>
              <a:t>contexts</a:t>
            </a:r>
            <a:r>
              <a:rPr lang="it-IT" sz="1600" b="1" dirty="0" smtClean="0">
                <a:latin typeface="Arial" pitchFamily="34" charset="0"/>
                <a:cs typeface="Arial" pitchFamily="34" charset="0"/>
              </a:rPr>
              <a:t> </a:t>
            </a:r>
            <a:r>
              <a:rPr lang="it-IT" sz="1600" dirty="0" err="1" smtClean="0">
                <a:latin typeface="Arial" pitchFamily="34" charset="0"/>
                <a:cs typeface="Arial" pitchFamily="34" charset="0"/>
              </a:rPr>
              <a:t>which</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may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activate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emotions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association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similarities</a:t>
            </a:r>
            <a:r>
              <a:rPr lang="it-IT" sz="1600" dirty="0" smtClean="0">
                <a:latin typeface="Arial" pitchFamily="34" charset="0"/>
                <a:cs typeface="Arial" pitchFamily="34" charset="0"/>
              </a:rPr>
              <a:t> in the </a:t>
            </a:r>
            <a:r>
              <a:rPr lang="it-IT" sz="1600" dirty="0" err="1" smtClean="0">
                <a:latin typeface="Arial" pitchFamily="34" charset="0"/>
                <a:cs typeface="Arial" pitchFamily="34" charset="0"/>
              </a:rPr>
              <a:t>laboratory</a:t>
            </a:r>
            <a:r>
              <a:rPr lang="it-IT" sz="1600" dirty="0" smtClean="0">
                <a:latin typeface="Arial" pitchFamily="34" charset="0"/>
                <a:cs typeface="Arial" pitchFamily="34" charset="0"/>
              </a:rPr>
              <a:t> </a:t>
            </a:r>
          </a:p>
          <a:p>
            <a:pPr eaLnBrk="1" hangingPunct="1"/>
            <a:endParaRPr lang="en-US"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The use of presentations with virtual reality (VR) </a:t>
            </a:r>
            <a:r>
              <a:rPr lang="en-US" sz="1600" dirty="0" err="1" smtClean="0">
                <a:latin typeface="Arial" pitchFamily="34" charset="0"/>
                <a:cs typeface="Arial" pitchFamily="34" charset="0"/>
              </a:rPr>
              <a:t>visualisations</a:t>
            </a:r>
            <a:r>
              <a:rPr lang="en-US" sz="1600" dirty="0" smtClean="0">
                <a:latin typeface="Arial" pitchFamily="34" charset="0"/>
                <a:cs typeface="Arial" pitchFamily="34" charset="0"/>
              </a:rPr>
              <a:t> can convey objectively this kind of information </a:t>
            </a:r>
          </a:p>
          <a:p>
            <a:pPr eaLnBrk="1" hangingPunct="1"/>
            <a:endParaRPr lang="en-US"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A Virtual Experiment combines insights from virtual reality (VR) simulations in computer science, naturalistic decision making (NDM) and ecological rationality from psychology, and field and lab experiments from economics </a:t>
            </a:r>
          </a:p>
          <a:p>
            <a:pPr eaLnBrk="1" hangingPunct="1"/>
            <a:endParaRPr lang="it-IT" sz="1600" dirty="0" smtClean="0">
              <a:latin typeface="Arial" pitchFamily="34" charset="0"/>
              <a:cs typeface="Arial" pitchFamily="34" charset="0"/>
            </a:endParaRPr>
          </a:p>
          <a:p>
            <a:pPr eaLnBrk="1" hangingPunct="1"/>
            <a:endParaRPr lang="it-IT" sz="2400" dirty="0" smtClean="0"/>
          </a:p>
          <a:p>
            <a:pPr eaLnBrk="1" hangingPunct="1"/>
            <a:endParaRPr lang="it-IT" sz="2400" dirty="0" smtClean="0"/>
          </a:p>
          <a:p>
            <a:pPr eaLnBrk="1" hangingPunct="1"/>
            <a:endParaRPr lang="it-IT" sz="2400" dirty="0" smtClean="0"/>
          </a:p>
          <a:p>
            <a:pPr eaLnBrk="1" hangingPunct="1">
              <a:buFont typeface="Arial" charset="0"/>
              <a:buChar char="•"/>
            </a:pPr>
            <a:endParaRPr lang="en-US" sz="2200" dirty="0" smtClean="0"/>
          </a:p>
        </p:txBody>
      </p:sp>
      <p:sp>
        <p:nvSpPr>
          <p:cNvPr id="6" name="Titolo 3"/>
          <p:cNvSpPr>
            <a:spLocks noGrp="1"/>
          </p:cNvSpPr>
          <p:nvPr>
            <p:ph type="title"/>
          </p:nvPr>
        </p:nvSpPr>
        <p:spPr>
          <a:xfrm>
            <a:off x="285720" y="274638"/>
            <a:ext cx="8858280" cy="1143000"/>
          </a:xfrm>
        </p:spPr>
        <p:txBody>
          <a:bodyPr/>
          <a:lstStyle/>
          <a:p>
            <a:pPr algn="ctr" eaLnBrk="1" fontAlgn="auto" hangingPunct="1">
              <a:spcAft>
                <a:spcPts val="0"/>
              </a:spcAft>
              <a:defRPr/>
            </a:pPr>
            <a:r>
              <a:rPr lang="en-US" sz="4000" dirty="0" smtClean="0"/>
              <a:t>The power of labels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contenuto 4"/>
          <p:cNvSpPr>
            <a:spLocks noGrp="1"/>
          </p:cNvSpPr>
          <p:nvPr>
            <p:ph idx="1"/>
          </p:nvPr>
        </p:nvSpPr>
        <p:spPr>
          <a:xfrm>
            <a:off x="457200" y="116632"/>
            <a:ext cx="8229600" cy="6098431"/>
          </a:xfrm>
        </p:spPr>
        <p:txBody>
          <a:bodyPr>
            <a:normAutofit/>
          </a:bodyPr>
          <a:lstStyle/>
          <a:p>
            <a:pPr algn="r">
              <a:buNone/>
              <a:defRPr/>
            </a:pPr>
            <a:endParaRPr lang="it-IT" sz="15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algn="r">
              <a:buNone/>
              <a:defRPr/>
            </a:pPr>
            <a:endParaRPr lang="it-IT" sz="2400" dirty="0" smtClean="0">
              <a:latin typeface="Verdana" pitchFamily="34" charset="0"/>
              <a:ea typeface="Verdana" pitchFamily="34" charset="0"/>
              <a:cs typeface="Verdana" pitchFamily="34" charset="0"/>
            </a:endParaRPr>
          </a:p>
          <a:p>
            <a:pPr eaLnBrk="1" hangingPunct="1"/>
            <a:r>
              <a:rPr lang="en-US" sz="2400" dirty="0" smtClean="0"/>
              <a:t>The methodological objective of Virtual Experiments is to combine the strengths of the artificial controls of laboratory experiments with the naturalistic domain of field experiments or direct field studies</a:t>
            </a:r>
          </a:p>
          <a:p>
            <a:pPr eaLnBrk="1" hangingPunct="1"/>
            <a:endParaRPr lang="en-US" sz="2400" dirty="0" smtClean="0"/>
          </a:p>
          <a:p>
            <a:pPr eaLnBrk="1" hangingPunct="1"/>
            <a:r>
              <a:rPr lang="en-US" sz="2400" dirty="0" smtClean="0"/>
              <a:t>In a virtual experiment the internal validity of controlled lab experiments is joined with the external validity of field experiments</a:t>
            </a:r>
            <a:endParaRPr lang="it-IT" sz="2400" dirty="0" smtClean="0"/>
          </a:p>
          <a:p>
            <a:pPr eaLnBrk="1" hangingPunct="1"/>
            <a:endParaRPr lang="it-IT" sz="2400" dirty="0" smtClean="0"/>
          </a:p>
          <a:p>
            <a:pPr eaLnBrk="1" hangingPunct="1">
              <a:buFont typeface="Arial" charset="0"/>
              <a:buChar char="•"/>
            </a:pPr>
            <a:endParaRPr lang="en-US" sz="2200" dirty="0" smtClean="0"/>
          </a:p>
        </p:txBody>
      </p:sp>
      <p:sp>
        <p:nvSpPr>
          <p:cNvPr id="6" name="Titolo 3"/>
          <p:cNvSpPr>
            <a:spLocks noGrp="1"/>
          </p:cNvSpPr>
          <p:nvPr>
            <p:ph type="title"/>
          </p:nvPr>
        </p:nvSpPr>
        <p:spPr>
          <a:xfrm>
            <a:off x="285720" y="274638"/>
            <a:ext cx="8715436" cy="1143000"/>
          </a:xfrm>
        </p:spPr>
        <p:txBody>
          <a:bodyPr/>
          <a:lstStyle/>
          <a:p>
            <a:pPr algn="ctr" eaLnBrk="1" fontAlgn="auto" hangingPunct="1">
              <a:spcAft>
                <a:spcPts val="0"/>
              </a:spcAft>
              <a:defRPr/>
            </a:pPr>
            <a:r>
              <a:rPr lang="en-US" sz="4000" dirty="0" smtClean="0"/>
              <a:t>Virtual Experiments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b9879266e8ac949289eca2b2fd1ea5d03919f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791</TotalTime>
  <Words>925</Words>
  <Application>Microsoft Office PowerPoint</Application>
  <PresentationFormat>On-screen Show (4:3)</PresentationFormat>
  <Paragraphs>238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Slide 1</vt:lpstr>
      <vt:lpstr>Slide 2</vt:lpstr>
      <vt:lpstr> VIRTUAL EXPERIMENTS</vt:lpstr>
      <vt:lpstr>Trust  Game</vt:lpstr>
      <vt:lpstr>The context free experiment</vt:lpstr>
      <vt:lpstr>Internal vs. External Validity</vt:lpstr>
      <vt:lpstr>Methodological Biases</vt:lpstr>
      <vt:lpstr>The power of labels</vt:lpstr>
      <vt:lpstr>Virtual Experiments</vt:lpstr>
      <vt:lpstr>Head Mounted Display</vt:lpstr>
      <vt:lpstr>Oculus Rift</vt:lpstr>
      <vt:lpstr>Tuscany Demo Oculus </vt:lpstr>
      <vt:lpstr>Cave</vt:lpstr>
      <vt:lpstr>Virtual Simulations</vt:lpstr>
      <vt:lpstr>Applications  - ALBO Project</vt:lpstr>
      <vt:lpstr>Applications – Risk Perception</vt:lpstr>
      <vt:lpstr>Applications – Risk Perception</vt:lpstr>
      <vt:lpstr>Slide 18</vt:lpstr>
      <vt:lpstr>Slide 19</vt:lpstr>
      <vt:lpstr>Slide 20</vt:lpstr>
      <vt:lpstr>Slide 21</vt:lpstr>
      <vt:lpstr>Slide 22</vt:lpstr>
      <vt:lpstr>Slide 23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Pc3</cp:lastModifiedBy>
  <cp:revision>140</cp:revision>
  <dcterms:created xsi:type="dcterms:W3CDTF">2008-11-13T17:18:53Z</dcterms:created>
  <dcterms:modified xsi:type="dcterms:W3CDTF">2014-11-17T22:40:00Z</dcterms:modified>
</cp:coreProperties>
</file>