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65" r:id="rId3"/>
    <p:sldId id="270" r:id="rId4"/>
    <p:sldId id="272" r:id="rId5"/>
    <p:sldId id="271" r:id="rId6"/>
    <p:sldId id="269" r:id="rId7"/>
    <p:sldId id="267" r:id="rId8"/>
    <p:sldId id="266" r:id="rId9"/>
    <p:sldId id="273" r:id="rId10"/>
    <p:sldId id="258" r:id="rId11"/>
    <p:sldId id="259" r:id="rId12"/>
    <p:sldId id="260" r:id="rId13"/>
    <p:sldId id="261" r:id="rId14"/>
    <p:sldId id="274" r:id="rId15"/>
    <p:sldId id="275" r:id="rId16"/>
  </p:sldIdLst>
  <p:sldSz cx="9144000" cy="6858000" type="screen4x3"/>
  <p:notesSz cx="6858000" cy="9144000"/>
  <p:custDataLst>
    <p:tags r:id="rId18"/>
  </p:custDataLst>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15" autoAdjust="0"/>
    <p:restoredTop sz="86437" autoAdjust="0"/>
  </p:normalViewPr>
  <p:slideViewPr>
    <p:cSldViewPr>
      <p:cViewPr varScale="1">
        <p:scale>
          <a:sx n="67" d="100"/>
          <a:sy n="67" d="100"/>
        </p:scale>
        <p:origin x="-510" y="-108"/>
      </p:cViewPr>
      <p:guideLst>
        <p:guide orient="horz" pos="2160"/>
        <p:guide pos="2880"/>
      </p:guideLst>
    </p:cSldViewPr>
  </p:slideViewPr>
  <p:outlineViewPr>
    <p:cViewPr>
      <p:scale>
        <a:sx n="33" d="100"/>
        <a:sy n="33" d="100"/>
      </p:scale>
      <p:origin x="48" y="1959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24/09/2014</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8</a:t>
            </a:fld>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B6D3209-9DB1-4CE3-AC83-C4EF0A07B3BA}" type="slidenum">
              <a:rPr lang="en-US" smtClean="0"/>
              <a:pPr/>
              <a:t>11</a:t>
            </a:fld>
            <a:endParaRPr lang="en-US" smtClean="0"/>
          </a:p>
        </p:txBody>
      </p:sp>
      <p:sp>
        <p:nvSpPr>
          <p:cNvPr id="1300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005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2 seconds per panel</a:t>
            </a:r>
          </a:p>
          <a:p>
            <a:r>
              <a:rPr lang="en-US" smtClean="0"/>
              <a:t>Pay out on average on each trial:</a:t>
            </a:r>
          </a:p>
          <a:p>
            <a:pPr>
              <a:buFontTx/>
              <a:buChar char="•"/>
            </a:pPr>
            <a:r>
              <a:rPr lang="en-US" smtClean="0"/>
              <a:t>Bond paid $1 100%</a:t>
            </a:r>
          </a:p>
          <a:p>
            <a:pPr>
              <a:buFontTx/>
              <a:buChar char="•"/>
            </a:pPr>
            <a:r>
              <a:rPr lang="en-US" smtClean="0"/>
              <a:t>Good stock paid +$10 with 50% prob., +$0 with 25% prob., -$10 with 25%</a:t>
            </a:r>
          </a:p>
          <a:p>
            <a:pPr>
              <a:buFontTx/>
              <a:buChar char="•"/>
            </a:pPr>
            <a:r>
              <a:rPr lang="en-US" smtClean="0"/>
              <a:t>Bad stock paid +$10 with 25% prob., +$0 with 25% prob., -$10 with 50% prob</a:t>
            </a:r>
          </a:p>
          <a:p>
            <a:pPr>
              <a:buFontTx/>
              <a:buChar char="•"/>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24/09/2014</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24/09/2014</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outube.com/watch?v=Aw2yaozi0Gg"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hyperlink" Target="http://www.labsi.org/" TargetMode="External"/><Relationship Id="rId4" Type="http://schemas.openxmlformats.org/officeDocument/2006/relationships/hyperlink" Target="http://mentalfloss.com/article/52787/10-famous-psychological-experiments-could-never-happen-today"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Web/labsi.org/innocenti/behavioraleconomics/Lecture16/slideskuhne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illisecond.com/download/library/v3/IowaGamblingTask/IowaGamblingTask.we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lnSpcReduction="10000"/>
          </a:bodyPr>
          <a:lstStyle/>
          <a:p>
            <a:pPr marL="0" indent="0">
              <a:lnSpc>
                <a:spcPct val="120000"/>
              </a:lnSpc>
              <a:spcBef>
                <a:spcPts val="0"/>
              </a:spcBef>
              <a:buNone/>
              <a:defRPr/>
            </a:pPr>
            <a:r>
              <a:rPr lang="it-IT" sz="1300" b="1" dirty="0" smtClean="0">
                <a:latin typeface="Verdana" pitchFamily="34" charset="0"/>
                <a:ea typeface="Verdana" pitchFamily="34" charset="0"/>
                <a:cs typeface="Verdana" pitchFamily="34" charset="0"/>
              </a:rPr>
              <a:t>Anno Accademico 2014-2015</a:t>
            </a:r>
          </a:p>
          <a:p>
            <a:pPr marL="0" indent="0">
              <a:lnSpc>
                <a:spcPct val="120000"/>
              </a:lnSpc>
              <a:spcBef>
                <a:spcPts val="0"/>
              </a:spcBef>
              <a:buNone/>
              <a:defRPr/>
            </a:pPr>
            <a:r>
              <a:rPr lang="it-IT" sz="1300" b="1" dirty="0" smtClean="0">
                <a:latin typeface="Verdana" pitchFamily="34" charset="0"/>
                <a:ea typeface="Verdana" pitchFamily="34" charset="0"/>
                <a:cs typeface="Verdana" pitchFamily="34" charset="0"/>
              </a:rPr>
              <a:t>Corso Marketing</a:t>
            </a:r>
          </a:p>
          <a:p>
            <a:pPr algn="ctr">
              <a:buNone/>
            </a:pPr>
            <a:endParaRPr lang="en-US" sz="1600" b="1" cap="all" noProof="0" dirty="0" smtClean="0"/>
          </a:p>
          <a:p>
            <a:pPr algn="ctr">
              <a:buNone/>
            </a:pPr>
            <a:endParaRPr lang="en-US" sz="1600" b="1" cap="all" noProof="0" dirty="0" smtClean="0"/>
          </a:p>
          <a:p>
            <a:pPr algn="ctr">
              <a:buNone/>
            </a:pPr>
            <a:r>
              <a:rPr lang="en-US" sz="2000" b="1" cap="all" dirty="0" smtClean="0"/>
              <a:t>Lecture </a:t>
            </a:r>
            <a:r>
              <a:rPr lang="en-US" sz="2000" b="1" cap="all" dirty="0" smtClean="0"/>
              <a:t>10 </a:t>
            </a:r>
            <a:r>
              <a:rPr lang="en-US" sz="2000" b="1" cap="all" dirty="0" smtClean="0"/>
              <a:t>EMOTIONS</a:t>
            </a:r>
            <a:endParaRPr lang="it-IT" sz="2000" dirty="0" smtClean="0"/>
          </a:p>
          <a:p>
            <a:pPr>
              <a:buNone/>
            </a:pPr>
            <a:endParaRPr lang="en-US" sz="2000" b="1" dirty="0" smtClean="0"/>
          </a:p>
          <a:p>
            <a:pPr>
              <a:buNone/>
            </a:pPr>
            <a:r>
              <a:rPr lang="en-US" sz="1600" b="1" dirty="0" smtClean="0"/>
              <a:t>Aim</a:t>
            </a:r>
            <a:r>
              <a:rPr lang="en-US" sz="1600" dirty="0" smtClean="0"/>
              <a:t>: To explore the role of emotions in economic decisions.</a:t>
            </a:r>
            <a:endParaRPr lang="it-IT" sz="1600" dirty="0" smtClean="0"/>
          </a:p>
          <a:p>
            <a:pPr>
              <a:buNone/>
            </a:pPr>
            <a:r>
              <a:rPr lang="en-US" sz="1600" b="1" dirty="0" smtClean="0"/>
              <a:t>Outline</a:t>
            </a:r>
            <a:r>
              <a:rPr lang="en-US" sz="1600" dirty="0" smtClean="0"/>
              <a:t>: How emotions affect decision-making. Somatic marker. The neural basis of financial decision-making.</a:t>
            </a:r>
            <a:endParaRPr lang="it-IT" sz="1600" dirty="0" smtClean="0"/>
          </a:p>
          <a:p>
            <a:pPr>
              <a:buNone/>
            </a:pPr>
            <a:r>
              <a:rPr lang="en-US" sz="1600" b="1" dirty="0" smtClean="0"/>
              <a:t>Readings</a:t>
            </a:r>
            <a:r>
              <a:rPr lang="en-US" sz="1600" dirty="0" smtClean="0"/>
              <a:t>: </a:t>
            </a:r>
          </a:p>
          <a:p>
            <a:pPr>
              <a:buNone/>
            </a:pPr>
            <a:r>
              <a:rPr lang="en-US" sz="1600" dirty="0" err="1" smtClean="0"/>
              <a:t>Bechara</a:t>
            </a:r>
            <a:r>
              <a:rPr lang="en-US" sz="1600" dirty="0" smtClean="0"/>
              <a:t>, A. and A. R. </a:t>
            </a:r>
            <a:r>
              <a:rPr lang="en-US" sz="1600" dirty="0" err="1" smtClean="0"/>
              <a:t>Damasio</a:t>
            </a:r>
            <a:r>
              <a:rPr lang="en-US" sz="1600" dirty="0" smtClean="0"/>
              <a:t> (2005) “The somatic marker hypothesis: A neural theory of economic decision”, </a:t>
            </a:r>
            <a:r>
              <a:rPr lang="en-US" sz="1600" i="1" dirty="0" smtClean="0"/>
              <a:t>Games and Economic Behavior</a:t>
            </a:r>
            <a:r>
              <a:rPr lang="en-US" sz="1600" dirty="0" smtClean="0"/>
              <a:t>, 52, 336-372.</a:t>
            </a:r>
            <a:endParaRPr lang="it-IT" sz="1600" dirty="0" smtClean="0"/>
          </a:p>
          <a:p>
            <a:pPr>
              <a:buNone/>
            </a:pPr>
            <a:r>
              <a:rPr lang="en-US" sz="1600" dirty="0" err="1" smtClean="0"/>
              <a:t>Kuhnen</a:t>
            </a:r>
            <a:r>
              <a:rPr lang="en-US" sz="1600" dirty="0" smtClean="0"/>
              <a:t> C. M. and B. Knutson (2005) “The neural basis of financial risk taking”, </a:t>
            </a:r>
            <a:r>
              <a:rPr lang="en-US" sz="1600" i="1" dirty="0" smtClean="0"/>
              <a:t>Neuron</a:t>
            </a:r>
            <a:r>
              <a:rPr lang="en-US" sz="1600" dirty="0" smtClean="0"/>
              <a:t>, 47, 763-770.</a:t>
            </a:r>
            <a:endParaRPr lang="it-IT" sz="1600" dirty="0" smtClean="0"/>
          </a:p>
          <a:p>
            <a:pPr>
              <a:buNone/>
            </a:pPr>
            <a:r>
              <a:rPr lang="en-US" sz="1600" b="1" dirty="0" smtClean="0"/>
              <a:t>Blogs, Videos and Websites </a:t>
            </a:r>
            <a:endParaRPr lang="it-IT" sz="1600" dirty="0" smtClean="0"/>
          </a:p>
          <a:p>
            <a:pPr>
              <a:buNone/>
            </a:pPr>
            <a:r>
              <a:rPr lang="en-US" sz="1600" dirty="0" smtClean="0"/>
              <a:t>Antonio </a:t>
            </a:r>
            <a:r>
              <a:rPr lang="en-US" sz="1600" dirty="0" err="1" smtClean="0"/>
              <a:t>Damasio</a:t>
            </a:r>
            <a:r>
              <a:rPr lang="en-US" sz="1600" dirty="0" smtClean="0"/>
              <a:t> “What role do emotions play in consciousness?” (5:50) </a:t>
            </a:r>
            <a:endParaRPr lang="it-IT" sz="1600" dirty="0" smtClean="0"/>
          </a:p>
          <a:p>
            <a:pPr marL="0">
              <a:buNone/>
            </a:pPr>
            <a:r>
              <a:rPr lang="en-US" sz="1600" u="sng" dirty="0" smtClean="0">
                <a:hlinkClick r:id="rId3"/>
              </a:rPr>
              <a:t>http://www.youtube.com/watch?v=Aw2yaozi0Gg</a:t>
            </a:r>
            <a:endParaRPr lang="en-US" sz="1600" u="sng" dirty="0" smtClean="0"/>
          </a:p>
          <a:p>
            <a:pPr marL="367200">
              <a:buNone/>
            </a:pPr>
            <a:r>
              <a:rPr lang="en-US" sz="1600" dirty="0" smtClean="0"/>
              <a:t>10 Famous Psychological Experiments That Could Never Happen Today</a:t>
            </a:r>
            <a:br>
              <a:rPr lang="en-US" sz="1600" dirty="0" smtClean="0"/>
            </a:br>
            <a:r>
              <a:rPr lang="it-IT" sz="1600" dirty="0" smtClean="0">
                <a:hlinkClick r:id="rId4"/>
              </a:rPr>
              <a:t>http://mentalfloss.com/article/52787/10-famous-psychological-experiments-could-never-happen-today</a:t>
            </a:r>
            <a:endParaRPr lang="it-IT" sz="1600" b="1" dirty="0"/>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5"/>
          </p:cNvPr>
          <p:cNvPicPr>
            <a:picLocks noChangeAspect="1"/>
          </p:cNvPicPr>
          <p:nvPr/>
        </p:nvPicPr>
        <p:blipFill>
          <a:blip r:embed="rId6" cstate="print"/>
          <a:stretch>
            <a:fillRect/>
          </a:stretch>
        </p:blipFill>
        <p:spPr>
          <a:xfrm>
            <a:off x="6944788" y="332656"/>
            <a:ext cx="1700037" cy="79208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GB" sz="2000" b="1" cap="all" dirty="0" smtClean="0">
                <a:latin typeface="Arial" pitchFamily="34" charset="0"/>
                <a:cs typeface="Arial" pitchFamily="34" charset="0"/>
              </a:rPr>
              <a:t> The neural basis of financial risk-taking</a:t>
            </a:r>
            <a:endParaRPr lang="it-IT" sz="2000" cap="all" dirty="0" smtClean="0">
              <a:latin typeface="Arial" pitchFamily="34" charset="0"/>
              <a:cs typeface="Arial" pitchFamily="34" charset="0"/>
            </a:endParaRPr>
          </a:p>
          <a:p>
            <a:pPr marL="365760" indent="-256032" algn="ctr" eaLnBrk="1" fontAlgn="auto" hangingPunct="1">
              <a:lnSpc>
                <a:spcPct val="90000"/>
              </a:lnSpc>
              <a:spcAft>
                <a:spcPts val="0"/>
              </a:spcAft>
              <a:buFont typeface="Wingdings 3"/>
              <a:buNone/>
              <a:defRPr/>
            </a:pPr>
            <a:r>
              <a:rPr lang="en-US" sz="1600" b="1" dirty="0" err="1" smtClean="0">
                <a:cs typeface="Arial" pitchFamily="34" charset="0"/>
              </a:rPr>
              <a:t>Kuhnen</a:t>
            </a:r>
            <a:r>
              <a:rPr lang="en-US" sz="1600" b="1" dirty="0" smtClean="0">
                <a:cs typeface="Arial" pitchFamily="34" charset="0"/>
              </a:rPr>
              <a:t> and Knutson (2005)</a:t>
            </a:r>
          </a:p>
          <a:p>
            <a:pPr marL="365760" indent="-256032" algn="ctr" eaLnBrk="1" fontAlgn="auto" hangingPunct="1">
              <a:lnSpc>
                <a:spcPct val="90000"/>
              </a:lnSpc>
              <a:spcAft>
                <a:spcPts val="0"/>
              </a:spcAft>
              <a:buFont typeface="Wingdings 3"/>
              <a:buNone/>
              <a:defRPr/>
            </a:pPr>
            <a:endParaRPr lang="en-US" sz="1600" b="1" dirty="0" smtClean="0">
              <a:cs typeface="Arial" pitchFamily="34" charset="0"/>
            </a:endParaRPr>
          </a:p>
          <a:p>
            <a:pPr marL="365760" indent="-256032" algn="ctr" eaLnBrk="1" fontAlgn="auto" hangingPunct="1">
              <a:lnSpc>
                <a:spcPct val="90000"/>
              </a:lnSpc>
              <a:spcAft>
                <a:spcPts val="0"/>
              </a:spcAft>
              <a:buFont typeface="Wingdings 3"/>
              <a:buNone/>
              <a:defRPr/>
            </a:pPr>
            <a:r>
              <a:rPr lang="en-US" sz="1600" b="1" dirty="0" smtClean="0">
                <a:cs typeface="Arial" pitchFamily="34" charset="0"/>
              </a:rPr>
              <a:t>Slides </a:t>
            </a:r>
            <a:r>
              <a:rPr lang="en-US" sz="1600" b="1" dirty="0" err="1" smtClean="0">
                <a:cs typeface="Arial" pitchFamily="34" charset="0"/>
              </a:rPr>
              <a:t>Kuhnen</a:t>
            </a:r>
            <a:r>
              <a:rPr lang="en-US" sz="1600" b="1" dirty="0" smtClean="0">
                <a:cs typeface="Arial" pitchFamily="34" charset="0"/>
              </a:rPr>
              <a:t> </a:t>
            </a:r>
          </a:p>
          <a:p>
            <a:pPr marL="365760" indent="-256032" eaLnBrk="1" fontAlgn="auto" hangingPunct="1">
              <a:lnSpc>
                <a:spcPct val="90000"/>
              </a:lnSpc>
              <a:spcAft>
                <a:spcPts val="0"/>
              </a:spcAft>
              <a:buFont typeface="Arial" charset="0"/>
              <a:buNone/>
              <a:defRPr/>
            </a:pPr>
            <a:endParaRPr lang="en-US" sz="1600" dirty="0" smtClean="0">
              <a:solidFill>
                <a:schemeClr val="folHlink"/>
              </a:solidFill>
              <a:cs typeface="Arial" pitchFamily="34" charset="0"/>
            </a:endParaRPr>
          </a:p>
          <a:p>
            <a:pPr marL="365760" indent="-256032" eaLnBrk="1" fontAlgn="auto" hangingPunct="1">
              <a:lnSpc>
                <a:spcPct val="90000"/>
              </a:lnSpc>
              <a:spcAft>
                <a:spcPts val="0"/>
              </a:spcAft>
              <a:buFont typeface="Arial" charset="0"/>
              <a:buNone/>
              <a:defRPr/>
            </a:pPr>
            <a:r>
              <a:rPr lang="en-US" sz="1600" dirty="0" smtClean="0">
                <a:cs typeface="Arial" pitchFamily="34" charset="0"/>
              </a:rPr>
              <a:t>Is individual investor deviation from optimal behavior due to emotion?</a:t>
            </a:r>
          </a:p>
          <a:p>
            <a:pPr marL="365760" indent="-256032" eaLnBrk="1" fontAlgn="auto" hangingPunct="1">
              <a:lnSpc>
                <a:spcPct val="90000"/>
              </a:lnSpc>
              <a:spcAft>
                <a:spcPts val="0"/>
              </a:spcAft>
              <a:buFont typeface="Arial" charset="0"/>
              <a:buNone/>
              <a:defRPr/>
            </a:pPr>
            <a:r>
              <a:rPr lang="en-US" sz="1600" dirty="0" smtClean="0">
                <a:cs typeface="Arial" pitchFamily="34" charset="0"/>
              </a:rPr>
              <a:t>Brain imaging evidence that anticipation of gains vs. losses activate different regions</a:t>
            </a:r>
          </a:p>
          <a:p>
            <a:pPr lvl="3" eaLnBrk="1" fontAlgn="auto" hangingPunct="1">
              <a:lnSpc>
                <a:spcPct val="90000"/>
              </a:lnSpc>
              <a:spcAft>
                <a:spcPts val="0"/>
              </a:spcAft>
              <a:buFont typeface="Wingdings 2"/>
              <a:buChar char=""/>
              <a:defRPr/>
            </a:pPr>
            <a:r>
              <a:rPr lang="en-US" sz="1600" dirty="0" smtClean="0">
                <a:cs typeface="Arial" pitchFamily="34" charset="0"/>
              </a:rPr>
              <a:t>Nucleus </a:t>
            </a:r>
            <a:r>
              <a:rPr lang="en-US" sz="1600" dirty="0" err="1" smtClean="0">
                <a:cs typeface="Arial" pitchFamily="34" charset="0"/>
              </a:rPr>
              <a:t>accumbens</a:t>
            </a:r>
            <a:r>
              <a:rPr lang="en-US" sz="1600" dirty="0" smtClean="0">
                <a:cs typeface="Arial" pitchFamily="34" charset="0"/>
              </a:rPr>
              <a:t> (</a:t>
            </a:r>
            <a:r>
              <a:rPr lang="en-US" sz="1600" dirty="0" err="1" smtClean="0">
                <a:cs typeface="Arial" pitchFamily="34" charset="0"/>
              </a:rPr>
              <a:t>NAcc</a:t>
            </a:r>
            <a:r>
              <a:rPr lang="en-US" sz="1600" dirty="0" smtClean="0">
                <a:cs typeface="Arial" pitchFamily="34" charset="0"/>
              </a:rPr>
              <a:t>) of ventral striatum =gains</a:t>
            </a:r>
          </a:p>
          <a:p>
            <a:pPr lvl="3" eaLnBrk="1" fontAlgn="auto" hangingPunct="1">
              <a:lnSpc>
                <a:spcPct val="90000"/>
              </a:lnSpc>
              <a:spcAft>
                <a:spcPts val="0"/>
              </a:spcAft>
              <a:buFont typeface="Wingdings 2"/>
              <a:buChar char=""/>
              <a:defRPr/>
            </a:pPr>
            <a:r>
              <a:rPr lang="en-US" sz="1600" dirty="0" smtClean="0">
                <a:cs typeface="Arial" pitchFamily="34" charset="0"/>
              </a:rPr>
              <a:t>Anterior </a:t>
            </a:r>
            <a:r>
              <a:rPr lang="en-US" sz="1600" dirty="0" err="1" smtClean="0">
                <a:cs typeface="Arial" pitchFamily="34" charset="0"/>
              </a:rPr>
              <a:t>insula</a:t>
            </a:r>
            <a:r>
              <a:rPr lang="en-US" sz="1600" dirty="0" smtClean="0">
                <a:cs typeface="Arial" pitchFamily="34" charset="0"/>
              </a:rPr>
              <a:t> = loss</a:t>
            </a:r>
          </a:p>
          <a:p>
            <a:pPr marL="621792" lvl="1" eaLnBrk="1" fontAlgn="auto" hangingPunct="1">
              <a:lnSpc>
                <a:spcPct val="90000"/>
              </a:lnSpc>
              <a:spcBef>
                <a:spcPts val="324"/>
              </a:spcBef>
              <a:spcAft>
                <a:spcPts val="0"/>
              </a:spcAft>
              <a:buFont typeface="Arial" charset="0"/>
              <a:buNone/>
              <a:defRPr/>
            </a:pPr>
            <a:endParaRPr lang="en-US" sz="1600" dirty="0" smtClean="0">
              <a:cs typeface="Arial" pitchFamily="34" charset="0"/>
            </a:endParaRPr>
          </a:p>
          <a:p>
            <a:pPr marL="621792" lvl="1" eaLnBrk="1" fontAlgn="auto" hangingPunct="1">
              <a:lnSpc>
                <a:spcPct val="90000"/>
              </a:lnSpc>
              <a:spcBef>
                <a:spcPts val="324"/>
              </a:spcBef>
              <a:spcAft>
                <a:spcPts val="0"/>
              </a:spcAft>
              <a:buFont typeface="Verdana"/>
              <a:buNone/>
              <a:defRPr/>
            </a:pPr>
            <a:r>
              <a:rPr lang="en-US" sz="1600" dirty="0" smtClean="0">
                <a:cs typeface="Arial" pitchFamily="34" charset="0"/>
              </a:rPr>
              <a:t>Examined whether anticipatory neural activity could predict optimal and suboptimal choices in financial choices</a:t>
            </a:r>
          </a:p>
          <a:p>
            <a:pPr marL="859536" lvl="2" eaLnBrk="1" fontAlgn="auto" hangingPunct="1">
              <a:lnSpc>
                <a:spcPct val="90000"/>
              </a:lnSpc>
              <a:spcAft>
                <a:spcPts val="0"/>
              </a:spcAft>
              <a:buFont typeface="Wingdings 2"/>
              <a:buChar char=""/>
              <a:defRPr/>
            </a:pPr>
            <a:r>
              <a:rPr lang="en-US" sz="1600" dirty="0" smtClean="0">
                <a:cs typeface="Arial" pitchFamily="34" charset="0"/>
              </a:rPr>
              <a:t>Event related </a:t>
            </a:r>
            <a:r>
              <a:rPr lang="en-US" sz="1600" dirty="0" err="1" smtClean="0">
                <a:cs typeface="Arial" pitchFamily="34" charset="0"/>
              </a:rPr>
              <a:t>fMRI</a:t>
            </a:r>
            <a:r>
              <a:rPr lang="en-US" sz="1600" dirty="0" smtClean="0">
                <a:cs typeface="Arial" pitchFamily="34" charset="0"/>
              </a:rPr>
              <a:t> with 1.5T scanner</a:t>
            </a:r>
          </a:p>
          <a:p>
            <a:pPr marL="859536" lvl="2" eaLnBrk="1" fontAlgn="auto" hangingPunct="1">
              <a:lnSpc>
                <a:spcPct val="90000"/>
              </a:lnSpc>
              <a:spcAft>
                <a:spcPts val="0"/>
              </a:spcAft>
              <a:buFont typeface="Wingdings 2"/>
              <a:buChar char=""/>
              <a:defRPr/>
            </a:pPr>
            <a:r>
              <a:rPr lang="en-US" sz="1600" dirty="0" smtClean="0">
                <a:cs typeface="Arial" pitchFamily="34" charset="0"/>
              </a:rPr>
              <a:t>19 subjects (experts and non-experts)</a:t>
            </a:r>
          </a:p>
          <a:p>
            <a:pPr marL="365760" indent="-256032" eaLnBrk="1" fontAlgn="auto" hangingPunct="1">
              <a:spcAft>
                <a:spcPts val="0"/>
              </a:spcAft>
              <a:buFont typeface="Arial" charset="0"/>
              <a:buNone/>
              <a:defRPr/>
            </a:pPr>
            <a:r>
              <a:rPr lang="en-US" sz="1600" dirty="0" smtClean="0">
                <a:cs typeface="Arial" charset="0"/>
              </a:rPr>
              <a:t>	</a:t>
            </a:r>
          </a:p>
          <a:p>
            <a:pPr marL="365760" indent="-256032" eaLnBrk="1" fontAlgn="auto" hangingPunct="1">
              <a:spcAft>
                <a:spcPts val="0"/>
              </a:spcAft>
              <a:buFont typeface="Arial" charset="0"/>
              <a:buNone/>
              <a:defRPr/>
            </a:pPr>
            <a:r>
              <a:rPr lang="en-US" sz="1600" dirty="0" smtClean="0">
                <a:cs typeface="Arial" charset="0"/>
              </a:rPr>
              <a:t>Behavioral Investment Allocation Task (BIAS) </a:t>
            </a:r>
          </a:p>
          <a:p>
            <a:pPr marL="0" lvl="1" eaLnBrk="1" fontAlgn="auto" hangingPunct="1">
              <a:spcBef>
                <a:spcPts val="324"/>
              </a:spcBef>
              <a:spcAft>
                <a:spcPts val="0"/>
              </a:spcAft>
              <a:buFont typeface="Verdana"/>
              <a:buChar char="◦"/>
              <a:defRPr/>
            </a:pPr>
            <a:r>
              <a:rPr lang="en-US" sz="1600" dirty="0" smtClean="0">
                <a:cs typeface="Arial" charset="0"/>
              </a:rPr>
              <a:t>20 blocks 10 trials each</a:t>
            </a:r>
          </a:p>
          <a:p>
            <a:pPr marL="0" lvl="1" eaLnBrk="1" fontAlgn="auto" hangingPunct="1">
              <a:spcBef>
                <a:spcPts val="324"/>
              </a:spcBef>
              <a:spcAft>
                <a:spcPts val="0"/>
              </a:spcAft>
              <a:buFont typeface="Verdana"/>
              <a:buChar char="◦"/>
              <a:defRPr/>
            </a:pPr>
            <a:r>
              <a:rPr lang="en-US" sz="1600" dirty="0" smtClean="0">
                <a:cs typeface="Arial" charset="0"/>
              </a:rPr>
              <a:t>Randomly assigned one stock to be bad and other good (subjects do not know which)</a:t>
            </a:r>
          </a:p>
          <a:p>
            <a:pPr marL="0" lvl="1" eaLnBrk="1" fontAlgn="auto" hangingPunct="1">
              <a:spcBef>
                <a:spcPts val="324"/>
              </a:spcBef>
              <a:spcAft>
                <a:spcPts val="0"/>
              </a:spcAft>
              <a:buFont typeface="Verdana"/>
              <a:buNone/>
              <a:defRPr/>
            </a:pPr>
            <a:r>
              <a:rPr lang="it-IT" sz="1600" dirty="0" smtClean="0">
                <a:cs typeface="Arial" pitchFamily="34" charset="0"/>
              </a:rPr>
              <a:t>	</a:t>
            </a:r>
            <a:r>
              <a:rPr lang="it-IT" sz="1600" dirty="0" err="1" smtClean="0">
                <a:cs typeface="Arial" pitchFamily="34" charset="0"/>
              </a:rPr>
              <a:t>Good</a:t>
            </a:r>
            <a:r>
              <a:rPr lang="it-IT" sz="1600" dirty="0" smtClean="0">
                <a:cs typeface="Arial" pitchFamily="34" charset="0"/>
              </a:rPr>
              <a:t> stock (50% 10 dollari – 25% 0 dollari – 25% -10$   EV +2,5)</a:t>
            </a:r>
          </a:p>
          <a:p>
            <a:pPr marL="0" lvl="1" eaLnBrk="1" fontAlgn="auto" hangingPunct="1">
              <a:spcBef>
                <a:spcPts val="324"/>
              </a:spcBef>
              <a:spcAft>
                <a:spcPts val="0"/>
              </a:spcAft>
              <a:buFont typeface="Verdana"/>
              <a:buNone/>
              <a:defRPr/>
            </a:pPr>
            <a:r>
              <a:rPr lang="it-IT" sz="1600" dirty="0" smtClean="0">
                <a:cs typeface="Arial" pitchFamily="34" charset="0"/>
              </a:rPr>
              <a:t>	Bad stock   (25% 10 dollari – 25% 0 dollari – 50% -10$     EV -2,5)</a:t>
            </a:r>
            <a:endParaRPr lang="en-US" sz="1600" dirty="0" smtClean="0">
              <a:cs typeface="Arial" charset="0"/>
            </a:endParaRPr>
          </a:p>
          <a:p>
            <a:pPr marL="621792" lvl="1" eaLnBrk="1" fontAlgn="auto" hangingPunct="1">
              <a:spcBef>
                <a:spcPts val="324"/>
              </a:spcBef>
              <a:spcAft>
                <a:spcPts val="0"/>
              </a:spcAft>
              <a:buFont typeface="Verdana"/>
              <a:buChar char="◦"/>
              <a:defRPr/>
            </a:pPr>
            <a:endParaRPr lang="en-US" sz="1600" dirty="0" smtClean="0">
              <a:cs typeface="Arial" charset="0"/>
            </a:endParaRPr>
          </a:p>
          <a:p>
            <a:pPr marL="365760" indent="-256032" eaLnBrk="1" fontAlgn="auto" hangingPunct="1">
              <a:spcAft>
                <a:spcPts val="0"/>
              </a:spcAft>
              <a:buFont typeface="Wingdings 3"/>
              <a:buChar char=""/>
              <a:defRPr/>
            </a:pPr>
            <a:endParaRPr lang="it-IT" sz="1800" dirty="0" smtClean="0">
              <a:latin typeface="Arial" pitchFamily="34" charset="0"/>
              <a:cs typeface="Arial" pitchFamily="34" charset="0"/>
            </a:endParaRPr>
          </a:p>
          <a:p>
            <a:pPr marL="859536" lvl="2" eaLnBrk="1" fontAlgn="auto" hangingPunct="1">
              <a:lnSpc>
                <a:spcPct val="90000"/>
              </a:lnSpc>
              <a:spcAft>
                <a:spcPts val="0"/>
              </a:spcAft>
              <a:buFont typeface="Wingdings 2"/>
              <a:buChar char=""/>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7680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2FEB436-B015-49B3-953A-9DB5C4D60972}" type="slidenum">
              <a:rPr lang="it-IT" smtClean="0"/>
              <a:pPr/>
              <a:t>10</a:t>
            </a:fld>
            <a:endParaRPr lang="it-IT" smtClean="0"/>
          </a:p>
        </p:txBody>
      </p:sp>
      <p:pic>
        <p:nvPicPr>
          <p:cNvPr id="5" name="Picture 4" descr="pdficon.jpg">
            <a:hlinkClick r:id="rId2" action="ppaction://hlinkfile"/>
          </p:cNvPr>
          <p:cNvPicPr>
            <a:picLocks noChangeAspect="1"/>
          </p:cNvPicPr>
          <p:nvPr/>
        </p:nvPicPr>
        <p:blipFill>
          <a:blip r:embed="rId3" cstate="print"/>
          <a:stretch>
            <a:fillRect/>
          </a:stretch>
        </p:blipFill>
        <p:spPr>
          <a:xfrm>
            <a:off x="5436096" y="1124744"/>
            <a:ext cx="504056" cy="50405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Segnaposto contenuto 3" descr="figure1kuhnen-knutson.gif"/>
          <p:cNvPicPr>
            <a:picLocks noGrp="1" noChangeAspect="1"/>
          </p:cNvPicPr>
          <p:nvPr>
            <p:ph sz="half" idx="1"/>
          </p:nvPr>
        </p:nvPicPr>
        <p:blipFill>
          <a:blip r:embed="rId3" cstate="print"/>
          <a:srcRect/>
          <a:stretch>
            <a:fillRect/>
          </a:stretch>
        </p:blipFill>
        <p:spPr>
          <a:xfrm>
            <a:off x="500063" y="500063"/>
            <a:ext cx="8258175" cy="56261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Segnaposto contenuto 5" descr="figurekunhen-knutson.jpg"/>
          <p:cNvPicPr>
            <a:picLocks noGrp="1" noChangeAspect="1"/>
          </p:cNvPicPr>
          <p:nvPr>
            <p:ph idx="1"/>
          </p:nvPr>
        </p:nvPicPr>
        <p:blipFill>
          <a:blip r:embed="rId2" cstate="print"/>
          <a:srcRect/>
          <a:stretch>
            <a:fillRect/>
          </a:stretch>
        </p:blipFill>
        <p:spPr>
          <a:xfrm>
            <a:off x="857250" y="928688"/>
            <a:ext cx="7143750" cy="4929187"/>
          </a:xfrm>
        </p:spPr>
      </p:pic>
      <p:sp>
        <p:nvSpPr>
          <p:cNvPr id="78851" name="Segnaposto numero diapositiva 3"/>
          <p:cNvSpPr>
            <a:spLocks noGrp="1"/>
          </p:cNvSpPr>
          <p:nvPr>
            <p:ph type="sldNum" sz="quarter" idx="12"/>
          </p:nvPr>
        </p:nvSpPr>
        <p:spPr bwMode="auto">
          <a:xfrm>
            <a:off x="0" y="6000750"/>
            <a:ext cx="9001125" cy="720725"/>
          </a:xfrm>
          <a:noFill/>
          <a:ln>
            <a:miter lim="800000"/>
            <a:headEnd/>
            <a:tailEnd/>
          </a:ln>
        </p:spPr>
        <p:txBody>
          <a:bodyPr wrap="square" lIns="91440" tIns="45720" rIns="91440" bIns="45720" numCol="1" anchorCtr="0" compatLnSpc="1">
            <a:prstTxWarp prst="textNoShape">
              <a:avLst/>
            </a:prstTxWarp>
          </a:bodyPr>
          <a:lstStyle/>
          <a:p>
            <a:pPr algn="l"/>
            <a:r>
              <a:rPr lang="en-US" b="1" smtClean="0"/>
              <a:t>The top panels depict the contrast of large gains versus large losses during the Outcome period following stock choice. The bottom panels depict the contrast of chosen versus unchosen outcomes during the Market period following stock choice. n = 19.</a:t>
            </a:r>
            <a:fld id="{9F49B0EB-3E2D-4FB9-9640-2BFCE936B275}" type="slidenum">
              <a:rPr lang="it-IT" b="1" smtClean="0"/>
              <a:pPr algn="l"/>
              <a:t>12</a:t>
            </a:fld>
            <a:endParaRPr lang="it-IT" b="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214313"/>
            <a:ext cx="8229600" cy="5911850"/>
          </a:xfrm>
        </p:spPr>
        <p:txBody>
          <a:bodyPr rtlCol="0">
            <a:noAutofit/>
          </a:bodyPr>
          <a:lstStyle/>
          <a:p>
            <a:pPr marL="621792" lvl="1" algn="ctr" eaLnBrk="1" fontAlgn="auto" hangingPunct="1">
              <a:spcBef>
                <a:spcPts val="324"/>
              </a:spcBef>
              <a:spcAft>
                <a:spcPts val="0"/>
              </a:spcAft>
              <a:buFont typeface="Arial" charset="0"/>
              <a:buNone/>
              <a:defRPr/>
            </a:pPr>
            <a:r>
              <a:rPr lang="en-US" sz="2000" b="1" cap="all" dirty="0" smtClean="0">
                <a:cs typeface="Arial" pitchFamily="34" charset="0"/>
              </a:rPr>
              <a:t>Findings</a:t>
            </a:r>
          </a:p>
          <a:p>
            <a:pPr marL="621792" lvl="1" eaLnBrk="1" fontAlgn="auto" hangingPunct="1">
              <a:spcBef>
                <a:spcPts val="324"/>
              </a:spcBef>
              <a:spcAft>
                <a:spcPts val="0"/>
              </a:spcAft>
              <a:buFont typeface="Arial" charset="0"/>
              <a:buNone/>
              <a:defRPr/>
            </a:pPr>
            <a:endParaRPr lang="it-IT" sz="1800" b="1" dirty="0" smtClean="0">
              <a:cs typeface="Arial" pitchFamily="34" charset="0"/>
            </a:endParaRPr>
          </a:p>
          <a:p>
            <a:pPr marL="621792" lvl="1" eaLnBrk="1" fontAlgn="auto" hangingPunct="1">
              <a:spcBef>
                <a:spcPts val="324"/>
              </a:spcBef>
              <a:spcAft>
                <a:spcPts val="0"/>
              </a:spcAft>
              <a:buFont typeface="Arial" charset="0"/>
              <a:buNone/>
              <a:defRPr/>
            </a:pPr>
            <a:r>
              <a:rPr lang="it-IT" sz="1800" b="1" dirty="0" err="1" smtClean="0">
                <a:cs typeface="Arial" pitchFamily="34" charset="0"/>
              </a:rPr>
              <a:t>Nucleus</a:t>
            </a:r>
            <a:r>
              <a:rPr lang="it-IT" sz="1800" b="1" dirty="0" smtClean="0">
                <a:cs typeface="Arial" pitchFamily="34" charset="0"/>
              </a:rPr>
              <a:t> </a:t>
            </a:r>
            <a:r>
              <a:rPr lang="it-IT" sz="1800" b="1" dirty="0" err="1" smtClean="0">
                <a:cs typeface="Arial" pitchFamily="34" charset="0"/>
              </a:rPr>
              <a:t>accumbens</a:t>
            </a:r>
            <a:r>
              <a:rPr lang="it-IT" sz="1800" b="1" dirty="0" smtClean="0">
                <a:cs typeface="Arial" pitchFamily="34" charset="0"/>
              </a:rPr>
              <a:t> </a:t>
            </a:r>
            <a:r>
              <a:rPr lang="it-IT" sz="1800" dirty="0" err="1" smtClean="0">
                <a:cs typeface="Arial" pitchFamily="34" charset="0"/>
              </a:rPr>
              <a:t>activation</a:t>
            </a:r>
            <a:r>
              <a:rPr lang="it-IT" sz="1800" dirty="0" smtClean="0">
                <a:cs typeface="Arial" pitchFamily="34" charset="0"/>
              </a:rPr>
              <a:t> </a:t>
            </a:r>
          </a:p>
          <a:p>
            <a:pPr marL="621792" lvl="1" eaLnBrk="1" fontAlgn="auto" hangingPunct="1">
              <a:spcBef>
                <a:spcPts val="324"/>
              </a:spcBef>
              <a:spcAft>
                <a:spcPts val="0"/>
              </a:spcAft>
              <a:buFont typeface="Arial" pitchFamily="34" charset="0"/>
              <a:buChar char="•"/>
              <a:defRPr/>
            </a:pPr>
            <a:r>
              <a:rPr lang="it-IT" sz="1800" dirty="0" smtClean="0">
                <a:cs typeface="Arial" pitchFamily="34" charset="0"/>
              </a:rPr>
              <a:t>	</a:t>
            </a:r>
            <a:r>
              <a:rPr lang="it-IT" sz="1800" dirty="0" err="1" smtClean="0">
                <a:cs typeface="Arial" pitchFamily="34" charset="0"/>
              </a:rPr>
              <a:t>before</a:t>
            </a:r>
            <a:r>
              <a:rPr lang="it-IT" sz="1800" dirty="0" smtClean="0">
                <a:cs typeface="Arial" pitchFamily="34" charset="0"/>
              </a:rPr>
              <a:t> </a:t>
            </a:r>
            <a:r>
              <a:rPr lang="it-IT" sz="1800" dirty="0" err="1" smtClean="0">
                <a:cs typeface="Arial" pitchFamily="34" charset="0"/>
              </a:rPr>
              <a:t>choosing</a:t>
            </a:r>
            <a:r>
              <a:rPr lang="it-IT" sz="1800" dirty="0" smtClean="0">
                <a:cs typeface="Arial" pitchFamily="34" charset="0"/>
              </a:rPr>
              <a:t> a stock</a:t>
            </a:r>
          </a:p>
          <a:p>
            <a:pPr marL="621792" lvl="1" eaLnBrk="1" fontAlgn="auto" hangingPunct="1">
              <a:spcBef>
                <a:spcPts val="324"/>
              </a:spcBef>
              <a:spcAft>
                <a:spcPts val="0"/>
              </a:spcAft>
              <a:buFont typeface="Arial" pitchFamily="34" charset="0"/>
              <a:buChar char="•"/>
              <a:defRPr/>
            </a:pPr>
            <a:r>
              <a:rPr lang="it-IT" sz="1800" dirty="0" smtClean="0">
                <a:cs typeface="Arial" pitchFamily="34" charset="0"/>
              </a:rPr>
              <a:t>	</a:t>
            </a:r>
            <a:r>
              <a:rPr lang="it-IT" sz="1800" dirty="0" err="1" smtClean="0">
                <a:cs typeface="Arial" pitchFamily="34" charset="0"/>
              </a:rPr>
              <a:t>after</a:t>
            </a:r>
            <a:r>
              <a:rPr lang="it-IT" sz="1800" dirty="0" smtClean="0">
                <a:cs typeface="Arial" pitchFamily="34" charset="0"/>
              </a:rPr>
              <a:t> a </a:t>
            </a:r>
            <a:r>
              <a:rPr lang="it-IT" sz="1800" dirty="0" err="1" smtClean="0">
                <a:cs typeface="Arial" pitchFamily="34" charset="0"/>
              </a:rPr>
              <a:t>choice</a:t>
            </a:r>
            <a:r>
              <a:rPr lang="it-IT" sz="1800" dirty="0" smtClean="0">
                <a:cs typeface="Arial" pitchFamily="34" charset="0"/>
              </a:rPr>
              <a:t> in </a:t>
            </a:r>
            <a:r>
              <a:rPr lang="it-IT" sz="1800" dirty="0" err="1" smtClean="0">
                <a:cs typeface="Arial" pitchFamily="34" charset="0"/>
              </a:rPr>
              <a:t>which</a:t>
            </a:r>
            <a:r>
              <a:rPr lang="it-IT" sz="1800" dirty="0" smtClean="0">
                <a:cs typeface="Arial" pitchFamily="34" charset="0"/>
              </a:rPr>
              <a:t> the </a:t>
            </a:r>
            <a:r>
              <a:rPr lang="it-IT" sz="1800" dirty="0" err="1" smtClean="0">
                <a:cs typeface="Arial" pitchFamily="34" charset="0"/>
              </a:rPr>
              <a:t>gain</a:t>
            </a:r>
            <a:r>
              <a:rPr lang="it-IT" sz="1800" dirty="0" smtClean="0">
                <a:cs typeface="Arial" pitchFamily="34" charset="0"/>
              </a:rPr>
              <a:t> </a:t>
            </a:r>
            <a:r>
              <a:rPr lang="it-IT" sz="1800" dirty="0" err="1" smtClean="0">
                <a:cs typeface="Arial" pitchFamily="34" charset="0"/>
              </a:rPr>
              <a:t>is</a:t>
            </a:r>
            <a:r>
              <a:rPr lang="it-IT" sz="1800" dirty="0" smtClean="0">
                <a:cs typeface="Arial" pitchFamily="34" charset="0"/>
              </a:rPr>
              <a:t> </a:t>
            </a:r>
            <a:r>
              <a:rPr lang="it-IT" sz="1800" dirty="0" err="1" smtClean="0">
                <a:cs typeface="Arial" pitchFamily="34" charset="0"/>
              </a:rPr>
              <a:t>relatively</a:t>
            </a:r>
            <a:r>
              <a:rPr lang="it-IT" sz="1800" dirty="0" smtClean="0">
                <a:cs typeface="Arial" pitchFamily="34" charset="0"/>
              </a:rPr>
              <a:t> </a:t>
            </a:r>
            <a:r>
              <a:rPr lang="it-IT" sz="1800" dirty="0" err="1" smtClean="0">
                <a:cs typeface="Arial" pitchFamily="34" charset="0"/>
              </a:rPr>
              <a:t>higher</a:t>
            </a:r>
            <a:endParaRPr lang="it-IT" sz="1800" dirty="0" smtClean="0">
              <a:cs typeface="Arial" pitchFamily="34" charset="0"/>
            </a:endParaRPr>
          </a:p>
          <a:p>
            <a:pPr marL="621792" lvl="1" eaLnBrk="1" fontAlgn="auto" hangingPunct="1">
              <a:spcBef>
                <a:spcPts val="324"/>
              </a:spcBef>
              <a:spcAft>
                <a:spcPts val="0"/>
              </a:spcAft>
              <a:buFont typeface="Arial" charset="0"/>
              <a:buNone/>
              <a:defRPr/>
            </a:pPr>
            <a:r>
              <a:rPr lang="it-IT" sz="1800" b="1" dirty="0" err="1" smtClean="0">
                <a:cs typeface="Arial" pitchFamily="34" charset="0"/>
              </a:rPr>
              <a:t>Anterior</a:t>
            </a:r>
            <a:r>
              <a:rPr lang="it-IT" sz="1800" b="1" dirty="0" smtClean="0">
                <a:cs typeface="Arial" pitchFamily="34" charset="0"/>
              </a:rPr>
              <a:t> </a:t>
            </a:r>
            <a:r>
              <a:rPr lang="it-IT" sz="1800" b="1" dirty="0" err="1" smtClean="0">
                <a:cs typeface="Arial" pitchFamily="34" charset="0"/>
              </a:rPr>
              <a:t>Insula</a:t>
            </a:r>
            <a:r>
              <a:rPr lang="it-IT" sz="1800" b="1" dirty="0" smtClean="0">
                <a:cs typeface="Arial" pitchFamily="34" charset="0"/>
              </a:rPr>
              <a:t> </a:t>
            </a:r>
            <a:r>
              <a:rPr lang="it-IT" sz="1800" dirty="0" err="1" smtClean="0">
                <a:cs typeface="Arial" pitchFamily="34" charset="0"/>
              </a:rPr>
              <a:t>activation</a:t>
            </a:r>
            <a:r>
              <a:rPr lang="it-IT" sz="1800" dirty="0" smtClean="0">
                <a:cs typeface="Arial" pitchFamily="34" charset="0"/>
              </a:rPr>
              <a:t> </a:t>
            </a:r>
          </a:p>
          <a:p>
            <a:pPr marL="621792" lvl="1" eaLnBrk="1" fontAlgn="auto" hangingPunct="1">
              <a:spcBef>
                <a:spcPts val="324"/>
              </a:spcBef>
              <a:spcAft>
                <a:spcPts val="0"/>
              </a:spcAft>
              <a:buFont typeface="Arial" pitchFamily="34" charset="0"/>
              <a:buChar char="•"/>
              <a:defRPr/>
            </a:pPr>
            <a:r>
              <a:rPr lang="it-IT" sz="1800" dirty="0" smtClean="0">
                <a:cs typeface="Arial" pitchFamily="34" charset="0"/>
              </a:rPr>
              <a:t>	</a:t>
            </a:r>
            <a:r>
              <a:rPr lang="it-IT" sz="1800" dirty="0" err="1" smtClean="0">
                <a:cs typeface="Arial" pitchFamily="34" charset="0"/>
              </a:rPr>
              <a:t>before</a:t>
            </a:r>
            <a:r>
              <a:rPr lang="it-IT" sz="1800" dirty="0" smtClean="0">
                <a:cs typeface="Arial" pitchFamily="34" charset="0"/>
              </a:rPr>
              <a:t> </a:t>
            </a:r>
            <a:r>
              <a:rPr lang="it-IT" sz="1800" dirty="0" err="1" smtClean="0">
                <a:cs typeface="Arial" pitchFamily="34" charset="0"/>
              </a:rPr>
              <a:t>choosing</a:t>
            </a:r>
            <a:r>
              <a:rPr lang="it-IT" sz="1800" dirty="0" smtClean="0">
                <a:cs typeface="Arial" pitchFamily="34" charset="0"/>
              </a:rPr>
              <a:t> a bond</a:t>
            </a:r>
          </a:p>
          <a:p>
            <a:pPr marL="621792" lvl="1" eaLnBrk="1" fontAlgn="auto" hangingPunct="1">
              <a:spcBef>
                <a:spcPts val="324"/>
              </a:spcBef>
              <a:spcAft>
                <a:spcPts val="0"/>
              </a:spcAft>
              <a:buFont typeface="Arial" pitchFamily="34" charset="0"/>
              <a:buChar char="•"/>
              <a:defRPr/>
            </a:pPr>
            <a:r>
              <a:rPr lang="it-IT" sz="1800" dirty="0" smtClean="0">
                <a:cs typeface="Arial" pitchFamily="34" charset="0"/>
              </a:rPr>
              <a:t>	</a:t>
            </a:r>
            <a:r>
              <a:rPr lang="it-IT" sz="1800" dirty="0" err="1" smtClean="0">
                <a:cs typeface="Arial" pitchFamily="34" charset="0"/>
              </a:rPr>
              <a:t>after</a:t>
            </a:r>
            <a:r>
              <a:rPr lang="it-IT" sz="1800" dirty="0" smtClean="0">
                <a:cs typeface="Arial" pitchFamily="34" charset="0"/>
              </a:rPr>
              <a:t> a </a:t>
            </a:r>
            <a:r>
              <a:rPr lang="it-IT" sz="1800" dirty="0" err="1" smtClean="0">
                <a:cs typeface="Arial" pitchFamily="34" charset="0"/>
              </a:rPr>
              <a:t>choice</a:t>
            </a:r>
            <a:r>
              <a:rPr lang="it-IT" sz="1800" dirty="0" smtClean="0">
                <a:cs typeface="Arial" pitchFamily="34" charset="0"/>
              </a:rPr>
              <a:t> in </a:t>
            </a:r>
            <a:r>
              <a:rPr lang="it-IT" sz="1800" dirty="0" err="1" smtClean="0">
                <a:cs typeface="Arial" pitchFamily="34" charset="0"/>
              </a:rPr>
              <a:t>which</a:t>
            </a:r>
            <a:r>
              <a:rPr lang="it-IT" sz="1800" dirty="0" smtClean="0">
                <a:cs typeface="Arial" pitchFamily="34" charset="0"/>
              </a:rPr>
              <a:t> the </a:t>
            </a:r>
            <a:r>
              <a:rPr lang="it-IT" sz="1800" dirty="0" err="1" smtClean="0">
                <a:cs typeface="Arial" pitchFamily="34" charset="0"/>
              </a:rPr>
              <a:t>gain</a:t>
            </a:r>
            <a:r>
              <a:rPr lang="it-IT" sz="1800" dirty="0" smtClean="0">
                <a:cs typeface="Arial" pitchFamily="34" charset="0"/>
              </a:rPr>
              <a:t> </a:t>
            </a:r>
            <a:r>
              <a:rPr lang="it-IT" sz="1800" dirty="0" err="1" smtClean="0">
                <a:cs typeface="Arial" pitchFamily="34" charset="0"/>
              </a:rPr>
              <a:t>is</a:t>
            </a:r>
            <a:r>
              <a:rPr lang="it-IT" sz="1800" dirty="0" smtClean="0">
                <a:cs typeface="Arial" pitchFamily="34" charset="0"/>
              </a:rPr>
              <a:t> </a:t>
            </a:r>
            <a:r>
              <a:rPr lang="it-IT" sz="1800" dirty="0" err="1" smtClean="0">
                <a:cs typeface="Arial" pitchFamily="34" charset="0"/>
              </a:rPr>
              <a:t>relatively</a:t>
            </a:r>
            <a:r>
              <a:rPr lang="it-IT" sz="1800" dirty="0" smtClean="0">
                <a:cs typeface="Arial" pitchFamily="34" charset="0"/>
              </a:rPr>
              <a:t> </a:t>
            </a:r>
            <a:r>
              <a:rPr lang="it-IT" sz="1800" dirty="0" err="1" smtClean="0">
                <a:cs typeface="Arial" pitchFamily="34" charset="0"/>
              </a:rPr>
              <a:t>lower</a:t>
            </a:r>
            <a:endParaRPr lang="it-IT" sz="1800" dirty="0" smtClean="0">
              <a:cs typeface="Arial" pitchFamily="34" charset="0"/>
            </a:endParaRPr>
          </a:p>
          <a:p>
            <a:pPr marL="621792" lvl="1" eaLnBrk="1" fontAlgn="auto" hangingPunct="1">
              <a:spcBef>
                <a:spcPts val="324"/>
              </a:spcBef>
              <a:spcAft>
                <a:spcPts val="0"/>
              </a:spcAft>
              <a:buFont typeface="Arial" pitchFamily="34" charset="0"/>
              <a:buChar char="•"/>
              <a:defRPr/>
            </a:pPr>
            <a:endParaRPr lang="it-IT" sz="1800" dirty="0" smtClean="0">
              <a:cs typeface="Arial" pitchFamily="34" charset="0"/>
            </a:endParaRPr>
          </a:p>
          <a:p>
            <a:pPr marL="365760" indent="-256032" eaLnBrk="1" fontAlgn="auto" hangingPunct="1">
              <a:spcAft>
                <a:spcPts val="0"/>
              </a:spcAft>
              <a:buFont typeface="Wingdings 3"/>
              <a:buNone/>
              <a:defRPr/>
            </a:pPr>
            <a:r>
              <a:rPr lang="it-IT" sz="1800" dirty="0" err="1" smtClean="0">
                <a:cs typeface="Arial" pitchFamily="34" charset="0"/>
              </a:rPr>
              <a:t>Interpretation</a:t>
            </a:r>
            <a:endParaRPr lang="it-IT" sz="1800" dirty="0" smtClean="0">
              <a:cs typeface="Arial" pitchFamily="34" charset="0"/>
            </a:endParaRPr>
          </a:p>
          <a:p>
            <a:pPr marL="365760" indent="-256032" eaLnBrk="1" fontAlgn="auto" hangingPunct="1">
              <a:spcAft>
                <a:spcPts val="0"/>
              </a:spcAft>
              <a:buFont typeface="Wingdings 3"/>
              <a:buNone/>
              <a:defRPr/>
            </a:pPr>
            <a:endParaRPr lang="it-IT" sz="1800" dirty="0" smtClean="0">
              <a:cs typeface="Arial" pitchFamily="34" charset="0"/>
            </a:endParaRPr>
          </a:p>
          <a:p>
            <a:pPr marL="365760" indent="-256032" eaLnBrk="1" fontAlgn="auto" hangingPunct="1">
              <a:spcAft>
                <a:spcPts val="0"/>
              </a:spcAft>
              <a:buFont typeface="Wingdings 3"/>
              <a:buChar char=""/>
              <a:defRPr/>
            </a:pPr>
            <a:r>
              <a:rPr lang="it-IT" sz="1800" dirty="0" smtClean="0">
                <a:cs typeface="Arial" pitchFamily="34" charset="0"/>
              </a:rPr>
              <a:t>d</a:t>
            </a:r>
            <a:r>
              <a:rPr lang="en-US" sz="1800" dirty="0" err="1" smtClean="0">
                <a:cs typeface="Arial" pitchFamily="34" charset="0"/>
              </a:rPr>
              <a:t>istinct</a:t>
            </a:r>
            <a:r>
              <a:rPr lang="en-US" sz="1800" dirty="0" smtClean="0">
                <a:cs typeface="Arial" pitchFamily="34" charset="0"/>
              </a:rPr>
              <a:t> neural circuits linked to anticipatory affect promote different types of financial choices </a:t>
            </a:r>
          </a:p>
          <a:p>
            <a:pPr marL="365760" indent="-256032" eaLnBrk="1" fontAlgn="auto" hangingPunct="1">
              <a:spcAft>
                <a:spcPts val="0"/>
              </a:spcAft>
              <a:buFont typeface="Wingdings 3"/>
              <a:buChar char=""/>
              <a:defRPr/>
            </a:pPr>
            <a:r>
              <a:rPr lang="en-US" sz="1800" dirty="0" smtClean="0">
                <a:cs typeface="Arial" pitchFamily="34" charset="0"/>
              </a:rPr>
              <a:t>excessive activation of these circuits may lead to investing mistakes</a:t>
            </a:r>
            <a:endParaRPr lang="en-US" sz="1800" dirty="0" smtClean="0">
              <a:cs typeface="Arial" charset="0"/>
            </a:endParaRPr>
          </a:p>
          <a:p>
            <a:pPr marL="365760" indent="-256032" eaLnBrk="1" fontAlgn="auto" hangingPunct="1">
              <a:spcAft>
                <a:spcPts val="0"/>
              </a:spcAft>
              <a:buFont typeface="Wingdings 3"/>
              <a:buChar char=""/>
              <a:defRPr/>
            </a:pPr>
            <a:r>
              <a:rPr lang="en-US" sz="1800" dirty="0" smtClean="0">
                <a:cs typeface="Arial" pitchFamily="34" charset="0"/>
              </a:rPr>
              <a:t>activation in the </a:t>
            </a:r>
            <a:r>
              <a:rPr lang="en-US" sz="1800" dirty="0" err="1" smtClean="0">
                <a:cs typeface="Arial" pitchFamily="34" charset="0"/>
              </a:rPr>
              <a:t>NAcc</a:t>
            </a:r>
            <a:r>
              <a:rPr lang="en-US" sz="1800" dirty="0" smtClean="0">
                <a:cs typeface="Arial" pitchFamily="34" charset="0"/>
              </a:rPr>
              <a:t> and anterior </a:t>
            </a:r>
            <a:r>
              <a:rPr lang="en-US" sz="1800" dirty="0" err="1" smtClean="0">
                <a:cs typeface="Arial" pitchFamily="34" charset="0"/>
              </a:rPr>
              <a:t>insula</a:t>
            </a:r>
            <a:r>
              <a:rPr lang="en-US" sz="1800" dirty="0" smtClean="0">
                <a:cs typeface="Arial" pitchFamily="34" charset="0"/>
              </a:rPr>
              <a:t>, respectively, index positive and negative anticipatory affective states and this can lead to a shift in risk preferences. </a:t>
            </a:r>
          </a:p>
          <a:p>
            <a:pPr marL="859536" lvl="2" eaLnBrk="1" fontAlgn="auto" hangingPunct="1">
              <a:lnSpc>
                <a:spcPct val="90000"/>
              </a:lnSpc>
              <a:spcAft>
                <a:spcPts val="0"/>
              </a:spcAft>
              <a:buFont typeface="Wingdings 2"/>
              <a:buChar char=""/>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7987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AA23E01-9693-4C94-9A4E-C48C928FE995}" type="slidenum">
              <a:rPr lang="it-IT" smtClean="0"/>
              <a:pPr/>
              <a:t>13</a:t>
            </a:fld>
            <a:endParaRPr lang="it-IT"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214313"/>
            <a:ext cx="8229600" cy="5911850"/>
          </a:xfrm>
        </p:spPr>
        <p:txBody>
          <a:bodyPr rtlCol="0">
            <a:noAutofit/>
          </a:bodyPr>
          <a:lstStyle/>
          <a:p>
            <a:pPr marL="365760" indent="-256032" algn="ctr" eaLnBrk="1" fontAlgn="auto" hangingPunct="1">
              <a:spcAft>
                <a:spcPts val="0"/>
              </a:spcAft>
              <a:buFont typeface="Wingdings 3"/>
              <a:buNone/>
              <a:defRPr/>
            </a:pPr>
            <a:r>
              <a:rPr lang="en-US" sz="2000" b="1" cap="all" dirty="0" smtClean="0">
                <a:cs typeface="Arial" pitchFamily="34" charset="0"/>
              </a:rPr>
              <a:t>Applications</a:t>
            </a:r>
          </a:p>
          <a:p>
            <a:endParaRPr lang="en-US" sz="1600" dirty="0" smtClean="0"/>
          </a:p>
          <a:p>
            <a:r>
              <a:rPr lang="en-US" sz="1800" i="1" dirty="0" smtClean="0"/>
              <a:t>Nucleus </a:t>
            </a:r>
            <a:r>
              <a:rPr lang="en-US" sz="1800" i="1" dirty="0" err="1" smtClean="0"/>
              <a:t>accumbens</a:t>
            </a:r>
            <a:r>
              <a:rPr lang="en-US" sz="1800" dirty="0" smtClean="0"/>
              <a:t> is activated two seconds before a person makes a risky and/or wrong choice (</a:t>
            </a:r>
            <a:r>
              <a:rPr lang="en-US" sz="1800" dirty="0" err="1" smtClean="0"/>
              <a:t>i.e</a:t>
            </a:r>
            <a:r>
              <a:rPr lang="en-US" sz="1800" dirty="0" smtClean="0"/>
              <a:t> one that results in an unprofitable outcome) </a:t>
            </a:r>
          </a:p>
          <a:p>
            <a:endParaRPr lang="en-US" sz="1800" dirty="0" smtClean="0"/>
          </a:p>
          <a:p>
            <a:r>
              <a:rPr lang="en-US" sz="1800" dirty="0" smtClean="0"/>
              <a:t>People have neurobiological markers that indicate the rightness or anticipation of a risky decision. </a:t>
            </a:r>
          </a:p>
          <a:p>
            <a:endParaRPr lang="en-US" sz="1800" dirty="0" smtClean="0"/>
          </a:p>
          <a:p>
            <a:r>
              <a:rPr lang="en-US" sz="1800" dirty="0" smtClean="0"/>
              <a:t>The brain knows before we become fully aware of it that we are on the verge of yielding to a misleading decisional impulse. </a:t>
            </a:r>
          </a:p>
          <a:p>
            <a:pPr>
              <a:defRPr/>
            </a:pPr>
            <a:endParaRPr lang="en-US" sz="1800" dirty="0" smtClean="0">
              <a:cs typeface="Arial" pitchFamily="34" charset="0"/>
            </a:endParaRPr>
          </a:p>
          <a:p>
            <a:pPr>
              <a:defRPr/>
            </a:pPr>
            <a:r>
              <a:rPr lang="en-US" sz="1800" dirty="0" smtClean="0">
                <a:cs typeface="Arial" pitchFamily="34" charset="0"/>
              </a:rPr>
              <a:t>This explain why casinos surround their guests with </a:t>
            </a:r>
            <a:r>
              <a:rPr lang="en-US" sz="1800" dirty="0" err="1" smtClean="0">
                <a:cs typeface="Arial" pitchFamily="34" charset="0"/>
              </a:rPr>
              <a:t>rewardcues</a:t>
            </a:r>
            <a:r>
              <a:rPr lang="en-US" sz="1800" dirty="0" smtClean="0">
                <a:cs typeface="Arial" pitchFamily="34" charset="0"/>
              </a:rPr>
              <a:t> (e.g., inexpensive food, free liquor, surprise </a:t>
            </a:r>
            <a:r>
              <a:rPr lang="en-US" sz="1800" dirty="0" err="1" smtClean="0">
                <a:cs typeface="Arial" pitchFamily="34" charset="0"/>
              </a:rPr>
              <a:t>gifts,potential</a:t>
            </a:r>
            <a:r>
              <a:rPr lang="en-US" sz="1800" dirty="0" smtClean="0">
                <a:cs typeface="Arial" pitchFamily="34" charset="0"/>
              </a:rPr>
              <a:t> jackpot prizes)—anticipation of rewards activates the </a:t>
            </a:r>
            <a:r>
              <a:rPr lang="en-US" sz="1800" dirty="0" err="1" smtClean="0">
                <a:cs typeface="Arial" pitchFamily="34" charset="0"/>
              </a:rPr>
              <a:t>NAcc</a:t>
            </a:r>
            <a:r>
              <a:rPr lang="en-US" sz="1800" dirty="0" smtClean="0">
                <a:cs typeface="Arial" pitchFamily="34" charset="0"/>
              </a:rPr>
              <a:t>, </a:t>
            </a:r>
          </a:p>
          <a:p>
            <a:pPr>
              <a:defRPr/>
            </a:pPr>
            <a:endParaRPr lang="en-US" sz="1800" dirty="0" smtClean="0">
              <a:cs typeface="Arial" pitchFamily="34" charset="0"/>
            </a:endParaRPr>
          </a:p>
          <a:p>
            <a:pPr>
              <a:defRPr/>
            </a:pPr>
            <a:r>
              <a:rPr lang="en-US" sz="1800" dirty="0" smtClean="0">
                <a:cs typeface="Arial" pitchFamily="34" charset="0"/>
              </a:rPr>
              <a:t>These offers may lead to an increase in </a:t>
            </a:r>
            <a:r>
              <a:rPr lang="en-US" sz="1800" dirty="0" err="1" smtClean="0">
                <a:cs typeface="Arial" pitchFamily="34" charset="0"/>
              </a:rPr>
              <a:t>thelikelihood</a:t>
            </a:r>
            <a:r>
              <a:rPr lang="en-US" sz="1800" dirty="0" smtClean="0">
                <a:cs typeface="Arial" pitchFamily="34" charset="0"/>
              </a:rPr>
              <a:t> of individuals switching from risk-averse to risk-seeking behavior. </a:t>
            </a:r>
          </a:p>
          <a:p>
            <a:pPr marL="859536" lvl="2" eaLnBrk="1" fontAlgn="auto" hangingPunct="1">
              <a:lnSpc>
                <a:spcPct val="90000"/>
              </a:lnSpc>
              <a:spcAft>
                <a:spcPts val="0"/>
              </a:spcAft>
              <a:buFont typeface="Wingdings 2"/>
              <a:buChar char=""/>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7987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AA23E01-9693-4C94-9A4E-C48C928FE995}" type="slidenum">
              <a:rPr lang="it-IT" smtClean="0"/>
              <a:pPr/>
              <a:t>14</a:t>
            </a:fld>
            <a:endParaRPr lang="it-IT"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214313"/>
            <a:ext cx="8229600" cy="5911850"/>
          </a:xfrm>
        </p:spPr>
        <p:txBody>
          <a:bodyPr rtlCol="0">
            <a:noAutofit/>
          </a:bodyPr>
          <a:lstStyle/>
          <a:p>
            <a:pPr marL="365760" indent="-256032" algn="ctr" eaLnBrk="1" fontAlgn="auto" hangingPunct="1">
              <a:spcAft>
                <a:spcPts val="0"/>
              </a:spcAft>
              <a:buFont typeface="Wingdings 3"/>
              <a:buNone/>
              <a:defRPr/>
            </a:pPr>
            <a:r>
              <a:rPr lang="en-US" sz="2000" b="1" cap="all" dirty="0" smtClean="0">
                <a:cs typeface="Arial" pitchFamily="34" charset="0"/>
              </a:rPr>
              <a:t>Neural basis of CONSUMPTION</a:t>
            </a:r>
          </a:p>
          <a:p>
            <a:endParaRPr lang="en-US" sz="1600" dirty="0" smtClean="0"/>
          </a:p>
          <a:p>
            <a:r>
              <a:rPr lang="en-US" sz="1600" dirty="0" smtClean="0"/>
              <a:t>On the other hand, the </a:t>
            </a:r>
            <a:r>
              <a:rPr lang="en-US" sz="1600" i="1" dirty="0" err="1" smtClean="0"/>
              <a:t>insula</a:t>
            </a:r>
            <a:r>
              <a:rPr lang="en-US" sz="1600" dirty="0" smtClean="0"/>
              <a:t> responded significantly only at the moment preceding a suboptimal and riskless choice</a:t>
            </a:r>
          </a:p>
          <a:p>
            <a:endParaRPr lang="en-US" sz="1600" dirty="0" smtClean="0"/>
          </a:p>
          <a:p>
            <a:r>
              <a:rPr lang="en-US" sz="1600" dirty="0" smtClean="0"/>
              <a:t>when people look at photographs of accidents, catastrophes and mutilated bodies this activates the </a:t>
            </a:r>
            <a:r>
              <a:rPr lang="en-US" sz="1600" i="1" dirty="0" err="1" smtClean="0"/>
              <a:t>insula</a:t>
            </a:r>
            <a:r>
              <a:rPr lang="en-US" sz="1600" i="1" dirty="0" smtClean="0"/>
              <a:t> whose a</a:t>
            </a:r>
            <a:r>
              <a:rPr lang="en-US" sz="1600" dirty="0" smtClean="0"/>
              <a:t>ctivity is correlated with a diminished risk-taking behavior. </a:t>
            </a:r>
            <a:r>
              <a:rPr lang="en-US" sz="1600" dirty="0" smtClean="0">
                <a:cs typeface="Arial" pitchFamily="34" charset="0"/>
              </a:rPr>
              <a:t>This finding may apply to the marketing strategies employed by insurance company </a:t>
            </a:r>
          </a:p>
          <a:p>
            <a:endParaRPr lang="en-US" sz="1600" dirty="0" smtClean="0">
              <a:cs typeface="Arial" pitchFamily="34" charset="0"/>
            </a:endParaRPr>
          </a:p>
          <a:p>
            <a:r>
              <a:rPr lang="en-US" sz="1600" dirty="0" err="1" smtClean="0">
                <a:cs typeface="Arial" pitchFamily="34" charset="0"/>
              </a:rPr>
              <a:t>Kuhnen</a:t>
            </a:r>
            <a:r>
              <a:rPr lang="en-US" sz="1600" dirty="0" smtClean="0">
                <a:cs typeface="Arial" pitchFamily="34" charset="0"/>
              </a:rPr>
              <a:t> et al. 2007 extend this result to consumers behavior</a:t>
            </a:r>
          </a:p>
          <a:p>
            <a:endParaRPr lang="en-US" sz="1600" dirty="0" smtClean="0"/>
          </a:p>
          <a:p>
            <a:r>
              <a:rPr lang="en-US" sz="1600" dirty="0" smtClean="0"/>
              <a:t>Product preference activated the nucleus </a:t>
            </a:r>
            <a:r>
              <a:rPr lang="en-US" sz="1600" dirty="0" err="1" smtClean="0"/>
              <a:t>accumbens</a:t>
            </a:r>
            <a:r>
              <a:rPr lang="en-US" sz="1600" dirty="0" smtClean="0"/>
              <a:t> (</a:t>
            </a:r>
            <a:r>
              <a:rPr lang="en-US" sz="1600" dirty="0" err="1" smtClean="0"/>
              <a:t>NAcc</a:t>
            </a:r>
            <a:r>
              <a:rPr lang="en-US" sz="1600" dirty="0" smtClean="0"/>
              <a:t>), while excessive prices activated the </a:t>
            </a:r>
            <a:r>
              <a:rPr lang="en-US" sz="1600" dirty="0" err="1" smtClean="0"/>
              <a:t>insula</a:t>
            </a:r>
            <a:r>
              <a:rPr lang="en-US" sz="1600" dirty="0" smtClean="0"/>
              <a:t> and deactivated the </a:t>
            </a:r>
            <a:r>
              <a:rPr lang="en-US" sz="1600" dirty="0" err="1" smtClean="0"/>
              <a:t>mesial</a:t>
            </a:r>
            <a:r>
              <a:rPr lang="en-US" sz="1600" dirty="0" smtClean="0"/>
              <a:t> prefrontal cortex (MPFC) prior to the purchase decision</a:t>
            </a:r>
          </a:p>
          <a:p>
            <a:endParaRPr lang="en-US" sz="1600" dirty="0" smtClean="0"/>
          </a:p>
          <a:p>
            <a:r>
              <a:rPr lang="en-US" sz="1600" dirty="0" smtClean="0"/>
              <a:t>Activity from each of these regions independently predicted immediately subsequent purchases above and beyond self-report variables</a:t>
            </a:r>
          </a:p>
          <a:p>
            <a:endParaRPr lang="en-US" sz="1600" dirty="0" smtClean="0"/>
          </a:p>
          <a:p>
            <a:r>
              <a:rPr lang="en-US" sz="1600" dirty="0" smtClean="0"/>
              <a:t>These findings suggest that activation of distinct neural circuits related to anticipatory affect precedes and supports consumers' decisions</a:t>
            </a:r>
            <a:endParaRPr lang="en-US" sz="1600" dirty="0" smtClean="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7987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AA23E01-9693-4C94-9A4E-C48C928FE995}" type="slidenum">
              <a:rPr lang="it-IT" smtClean="0"/>
              <a:pPr/>
              <a:t>15</a:t>
            </a:fld>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a:bodyPr>
          <a:lstStyle/>
          <a:p>
            <a:pPr algn="ctr">
              <a:buNone/>
            </a:pPr>
            <a:r>
              <a:rPr lang="it-IT" sz="2000" b="1" cap="all" dirty="0" err="1" smtClean="0"/>
              <a:t>How</a:t>
            </a:r>
            <a:r>
              <a:rPr lang="it-IT" sz="2000" b="1" cap="all" dirty="0" smtClean="0"/>
              <a:t> </a:t>
            </a:r>
            <a:r>
              <a:rPr lang="it-IT" sz="2000" b="1" cap="all" dirty="0" err="1" smtClean="0"/>
              <a:t>emotions</a:t>
            </a:r>
            <a:r>
              <a:rPr lang="it-IT" sz="2000" b="1" cap="all" dirty="0" smtClean="0"/>
              <a:t> </a:t>
            </a:r>
            <a:r>
              <a:rPr lang="it-IT" sz="2000" b="1" cap="all" dirty="0" err="1" smtClean="0"/>
              <a:t>affect</a:t>
            </a:r>
            <a:r>
              <a:rPr lang="it-IT" sz="2000" b="1" cap="all" dirty="0" smtClean="0"/>
              <a:t> </a:t>
            </a:r>
            <a:r>
              <a:rPr lang="it-IT" sz="2000" b="1" cap="all" dirty="0" err="1" smtClean="0"/>
              <a:t>decision-making</a:t>
            </a:r>
            <a:endParaRPr lang="it-IT" sz="2000" b="1" cap="all" dirty="0" smtClean="0"/>
          </a:p>
          <a:p>
            <a:pPr>
              <a:buNone/>
            </a:pPr>
            <a:endParaRPr lang="it-IT" dirty="0" smtClean="0"/>
          </a:p>
          <a:p>
            <a:r>
              <a:rPr lang="it-IT" sz="1800" dirty="0" err="1" smtClean="0"/>
              <a:t>Spotlight</a:t>
            </a:r>
            <a:r>
              <a:rPr lang="it-IT" sz="1800" dirty="0" smtClean="0"/>
              <a:t> </a:t>
            </a:r>
            <a:r>
              <a:rPr lang="it-IT" sz="1800" dirty="0" err="1" smtClean="0"/>
              <a:t>of</a:t>
            </a:r>
            <a:r>
              <a:rPr lang="it-IT" sz="1800" dirty="0" smtClean="0"/>
              <a:t> information processing - </a:t>
            </a:r>
            <a:r>
              <a:rPr lang="it-IT" sz="1800" dirty="0" err="1" smtClean="0"/>
              <a:t>to</a:t>
            </a:r>
            <a:r>
              <a:rPr lang="it-IT" sz="1800" dirty="0" smtClean="0"/>
              <a:t> focus </a:t>
            </a:r>
            <a:r>
              <a:rPr lang="it-IT" sz="1800" dirty="0" err="1" smtClean="0"/>
              <a:t>attention</a:t>
            </a:r>
            <a:r>
              <a:rPr lang="it-IT" sz="1800" dirty="0" smtClean="0"/>
              <a:t> on </a:t>
            </a:r>
            <a:r>
              <a:rPr lang="it-IT" sz="1800" dirty="0" err="1" smtClean="0"/>
              <a:t>certain</a:t>
            </a:r>
            <a:r>
              <a:rPr lang="it-IT" sz="1800" dirty="0" smtClean="0"/>
              <a:t> </a:t>
            </a:r>
            <a:r>
              <a:rPr lang="it-IT" sz="1800" dirty="0" err="1" smtClean="0"/>
              <a:t>kinds</a:t>
            </a:r>
            <a:r>
              <a:rPr lang="it-IT" sz="1800" dirty="0" smtClean="0"/>
              <a:t> </a:t>
            </a:r>
            <a:r>
              <a:rPr lang="it-IT" sz="1800" dirty="0" err="1" smtClean="0"/>
              <a:t>of</a:t>
            </a:r>
            <a:r>
              <a:rPr lang="it-IT" sz="1800" dirty="0" smtClean="0"/>
              <a:t> information (</a:t>
            </a:r>
            <a:r>
              <a:rPr lang="it-IT" sz="1800" dirty="0" err="1" smtClean="0"/>
              <a:t>Boyer</a:t>
            </a:r>
            <a:r>
              <a:rPr lang="it-IT" sz="1800" dirty="0" smtClean="0"/>
              <a:t> 1991)</a:t>
            </a:r>
          </a:p>
          <a:p>
            <a:endParaRPr lang="it-IT" sz="1800" dirty="0" smtClean="0"/>
          </a:p>
          <a:p>
            <a:r>
              <a:rPr lang="it-IT" sz="1800" dirty="0" err="1" smtClean="0"/>
              <a:t>To</a:t>
            </a:r>
            <a:r>
              <a:rPr lang="it-IT" sz="1800" dirty="0" smtClean="0"/>
              <a:t> </a:t>
            </a:r>
            <a:r>
              <a:rPr lang="it-IT" sz="1800" dirty="0" err="1" smtClean="0"/>
              <a:t>encode</a:t>
            </a:r>
            <a:r>
              <a:rPr lang="it-IT" sz="1800" dirty="0" smtClean="0"/>
              <a:t> and </a:t>
            </a:r>
            <a:r>
              <a:rPr lang="it-IT" sz="1800" dirty="0" err="1" smtClean="0"/>
              <a:t>recall</a:t>
            </a:r>
            <a:r>
              <a:rPr lang="it-IT" sz="1800" dirty="0" smtClean="0"/>
              <a:t> information – </a:t>
            </a:r>
            <a:r>
              <a:rPr lang="it-IT" sz="1800" dirty="0" err="1" smtClean="0"/>
              <a:t>affect-as-information</a:t>
            </a:r>
            <a:r>
              <a:rPr lang="it-IT" sz="1800" dirty="0" smtClean="0"/>
              <a:t> </a:t>
            </a:r>
            <a:r>
              <a:rPr lang="it-IT" sz="1800" dirty="0" err="1" smtClean="0"/>
              <a:t>mechanism</a:t>
            </a:r>
            <a:r>
              <a:rPr lang="it-IT" sz="1800" dirty="0" smtClean="0"/>
              <a:t> (</a:t>
            </a:r>
            <a:r>
              <a:rPr lang="it-IT" sz="1800" dirty="0" err="1" smtClean="0"/>
              <a:t>Slovic</a:t>
            </a:r>
            <a:r>
              <a:rPr lang="it-IT" sz="1800" dirty="0" smtClean="0"/>
              <a:t> </a:t>
            </a:r>
            <a:r>
              <a:rPr lang="it-IT" sz="1800" dirty="0" err="1" smtClean="0"/>
              <a:t>et</a:t>
            </a:r>
            <a:r>
              <a:rPr lang="it-IT" sz="1800" dirty="0" smtClean="0"/>
              <a:t> al. 2002)</a:t>
            </a:r>
          </a:p>
          <a:p>
            <a:endParaRPr lang="it-IT" sz="1800" dirty="0" smtClean="0"/>
          </a:p>
          <a:p>
            <a:r>
              <a:rPr lang="it-IT" sz="1800" dirty="0" err="1" smtClean="0"/>
              <a:t>Motivator</a:t>
            </a:r>
            <a:r>
              <a:rPr lang="it-IT" sz="1800" dirty="0" smtClean="0"/>
              <a:t> </a:t>
            </a:r>
            <a:r>
              <a:rPr lang="it-IT" sz="1800" dirty="0" err="1" smtClean="0"/>
              <a:t>by</a:t>
            </a:r>
            <a:r>
              <a:rPr lang="it-IT" sz="1800" dirty="0" smtClean="0"/>
              <a:t> </a:t>
            </a:r>
            <a:r>
              <a:rPr lang="it-IT" sz="1800" dirty="0" err="1" smtClean="0"/>
              <a:t>influencing</a:t>
            </a:r>
            <a:r>
              <a:rPr lang="it-IT" sz="1800" dirty="0" smtClean="0"/>
              <a:t> </a:t>
            </a:r>
            <a:r>
              <a:rPr lang="it-IT" sz="1800" dirty="0" err="1" smtClean="0"/>
              <a:t>approach-avoidance</a:t>
            </a:r>
            <a:r>
              <a:rPr lang="it-IT" sz="1800" dirty="0" smtClean="0"/>
              <a:t> </a:t>
            </a:r>
            <a:r>
              <a:rPr lang="it-IT" sz="1800" dirty="0" err="1" smtClean="0"/>
              <a:t>tendencies</a:t>
            </a:r>
            <a:r>
              <a:rPr lang="it-IT" sz="1800" dirty="0" smtClean="0"/>
              <a:t> and </a:t>
            </a:r>
            <a:r>
              <a:rPr lang="it-IT" sz="1800" dirty="0" err="1" smtClean="0"/>
              <a:t>effort</a:t>
            </a:r>
            <a:r>
              <a:rPr lang="it-IT" sz="1800" dirty="0" smtClean="0"/>
              <a:t> </a:t>
            </a:r>
            <a:r>
              <a:rPr lang="it-IT" sz="1800" dirty="0" err="1" smtClean="0"/>
              <a:t>to</a:t>
            </a:r>
            <a:r>
              <a:rPr lang="it-IT" sz="1800" dirty="0" smtClean="0"/>
              <a:t> </a:t>
            </a:r>
            <a:r>
              <a:rPr lang="it-IT" sz="1800" dirty="0" err="1" smtClean="0"/>
              <a:t>process</a:t>
            </a:r>
            <a:r>
              <a:rPr lang="it-IT" sz="1800" dirty="0" smtClean="0"/>
              <a:t> information (</a:t>
            </a:r>
            <a:r>
              <a:rPr lang="it-IT" sz="1800" dirty="0" err="1" smtClean="0"/>
              <a:t>Zeelenberg-Pieters</a:t>
            </a:r>
            <a:r>
              <a:rPr lang="it-IT" sz="1800" dirty="0" smtClean="0"/>
              <a:t> 2006)</a:t>
            </a:r>
          </a:p>
          <a:p>
            <a:endParaRPr lang="it-IT" sz="1800" dirty="0" smtClean="0"/>
          </a:p>
          <a:p>
            <a:r>
              <a:rPr lang="it-IT" sz="1800" dirty="0" err="1" smtClean="0"/>
              <a:t>To</a:t>
            </a:r>
            <a:r>
              <a:rPr lang="it-IT" sz="1800" dirty="0" smtClean="0"/>
              <a:t> </a:t>
            </a:r>
            <a:r>
              <a:rPr lang="it-IT" sz="1800" dirty="0" err="1" smtClean="0"/>
              <a:t>provide</a:t>
            </a:r>
            <a:r>
              <a:rPr lang="it-IT" sz="1800" dirty="0" smtClean="0"/>
              <a:t> a common </a:t>
            </a:r>
            <a:r>
              <a:rPr lang="it-IT" sz="1800" dirty="0" err="1" smtClean="0"/>
              <a:t>currency</a:t>
            </a:r>
            <a:r>
              <a:rPr lang="it-IT" sz="1800" dirty="0" smtClean="0"/>
              <a:t> </a:t>
            </a:r>
            <a:r>
              <a:rPr lang="it-IT" sz="1800" dirty="0" err="1" smtClean="0"/>
              <a:t>for</a:t>
            </a:r>
            <a:r>
              <a:rPr lang="it-IT" sz="1800" dirty="0" smtClean="0"/>
              <a:t> </a:t>
            </a:r>
            <a:r>
              <a:rPr lang="it-IT" sz="1800" dirty="0" err="1" smtClean="0"/>
              <a:t>experiences</a:t>
            </a:r>
            <a:r>
              <a:rPr lang="it-IT" sz="1800" dirty="0" smtClean="0"/>
              <a:t> in </a:t>
            </a:r>
            <a:r>
              <a:rPr lang="it-IT" sz="1800" dirty="0" err="1" smtClean="0"/>
              <a:t>judgment</a:t>
            </a:r>
            <a:r>
              <a:rPr lang="it-IT" sz="1800" dirty="0" smtClean="0"/>
              <a:t> and </a:t>
            </a:r>
            <a:r>
              <a:rPr lang="it-IT" sz="1800" dirty="0" err="1" smtClean="0"/>
              <a:t>decisions</a:t>
            </a:r>
            <a:r>
              <a:rPr lang="it-IT" sz="1800" dirty="0" smtClean="0"/>
              <a:t>, just </a:t>
            </a:r>
            <a:r>
              <a:rPr lang="it-IT" sz="1800" dirty="0" err="1" smtClean="0"/>
              <a:t>as</a:t>
            </a:r>
            <a:r>
              <a:rPr lang="it-IT" sz="1800" dirty="0" smtClean="0"/>
              <a:t> </a:t>
            </a:r>
            <a:r>
              <a:rPr lang="it-IT" sz="1800" dirty="0" err="1" smtClean="0"/>
              <a:t>money</a:t>
            </a:r>
            <a:r>
              <a:rPr lang="it-IT" sz="1800" dirty="0" smtClean="0"/>
              <a:t> </a:t>
            </a:r>
            <a:r>
              <a:rPr lang="it-IT" sz="1800" dirty="0" err="1" smtClean="0"/>
              <a:t>for</a:t>
            </a:r>
            <a:r>
              <a:rPr lang="it-IT" sz="1800" dirty="0" smtClean="0"/>
              <a:t> </a:t>
            </a:r>
            <a:r>
              <a:rPr lang="it-IT" sz="1800" dirty="0" err="1" smtClean="0"/>
              <a:t>goods</a:t>
            </a:r>
            <a:r>
              <a:rPr lang="it-IT" sz="1800" dirty="0" smtClean="0"/>
              <a:t> (</a:t>
            </a:r>
            <a:r>
              <a:rPr lang="it-IT" sz="1800" dirty="0" err="1" smtClean="0"/>
              <a:t>Cabanac</a:t>
            </a:r>
            <a:r>
              <a:rPr lang="it-IT" sz="1800" dirty="0" smtClean="0"/>
              <a:t> 1992)</a:t>
            </a:r>
          </a:p>
          <a:p>
            <a:endParaRPr lang="it-IT" sz="1800" dirty="0" smtClean="0"/>
          </a:p>
          <a:p>
            <a:r>
              <a:rPr lang="it-IT" sz="1800" dirty="0" err="1" smtClean="0"/>
              <a:t>Driving</a:t>
            </a:r>
            <a:r>
              <a:rPr lang="it-IT" sz="1800" dirty="0" smtClean="0"/>
              <a:t> </a:t>
            </a:r>
            <a:r>
              <a:rPr lang="it-IT" sz="1800" dirty="0" err="1" smtClean="0"/>
              <a:t>decision-making</a:t>
            </a:r>
            <a:r>
              <a:rPr lang="it-IT" sz="1800" dirty="0" smtClean="0"/>
              <a:t> in </a:t>
            </a:r>
            <a:r>
              <a:rPr lang="en-US" sz="1800" dirty="0" smtClean="0"/>
              <a:t>complex and conflicting choices markers can help decide - </a:t>
            </a:r>
            <a:r>
              <a:rPr lang="en-US" sz="1800" b="1" dirty="0" smtClean="0"/>
              <a:t>somatic marker </a:t>
            </a:r>
            <a:r>
              <a:rPr lang="en-US" sz="1800" dirty="0" smtClean="0"/>
              <a:t>(</a:t>
            </a:r>
            <a:r>
              <a:rPr lang="en-US" sz="1800" dirty="0" err="1" smtClean="0"/>
              <a:t>Damasio</a:t>
            </a:r>
            <a:r>
              <a:rPr lang="en-US" sz="1800" dirty="0" smtClean="0"/>
              <a:t> 1994)</a:t>
            </a:r>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2</a:t>
            </a:fld>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a:bodyPr>
          <a:lstStyle/>
          <a:p>
            <a:pPr algn="ctr">
              <a:buNone/>
            </a:pPr>
            <a:r>
              <a:rPr lang="it-IT" sz="2000" b="1" cap="all" dirty="0" smtClean="0"/>
              <a:t>SOMATIC MARKER</a:t>
            </a:r>
          </a:p>
          <a:p>
            <a:pPr>
              <a:buNone/>
            </a:pPr>
            <a:endParaRPr lang="it-IT"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3</a:t>
            </a:fld>
            <a:endParaRPr lang="it-IT" dirty="0"/>
          </a:p>
        </p:txBody>
      </p:sp>
      <p:sp>
        <p:nvSpPr>
          <p:cNvPr id="4" name="Rectangle 3"/>
          <p:cNvSpPr/>
          <p:nvPr/>
        </p:nvSpPr>
        <p:spPr>
          <a:xfrm>
            <a:off x="467544" y="4581128"/>
            <a:ext cx="8208912" cy="1569660"/>
          </a:xfrm>
          <a:prstGeom prst="rect">
            <a:avLst/>
          </a:prstGeom>
        </p:spPr>
        <p:txBody>
          <a:bodyPr wrap="square">
            <a:spAutoFit/>
          </a:bodyPr>
          <a:lstStyle/>
          <a:p>
            <a:r>
              <a:rPr lang="en-US" sz="1600" dirty="0" smtClean="0">
                <a:latin typeface="+mn-lt"/>
              </a:rPr>
              <a:t>This state biases our decision of how to act, or unconsciously, via the brainstem and ventral striatum, or consciously, engaging higher cortical cognitive processing. </a:t>
            </a:r>
          </a:p>
          <a:p>
            <a:endParaRPr lang="en-US" sz="1600" dirty="0" smtClean="0">
              <a:latin typeface="+mn-lt"/>
            </a:endParaRPr>
          </a:p>
          <a:p>
            <a:pPr indent="-457200"/>
            <a:r>
              <a:rPr lang="en-US" sz="1600" dirty="0" err="1" smtClean="0">
                <a:latin typeface="+mn-lt"/>
              </a:rPr>
              <a:t>Damasio</a:t>
            </a:r>
            <a:r>
              <a:rPr lang="en-US" sz="1600" dirty="0" smtClean="0">
                <a:latin typeface="+mn-lt"/>
              </a:rPr>
              <a:t> proposes that somatic markers direct attention towards more advantageous options, simplifying the decision process.</a:t>
            </a:r>
            <a:endParaRPr lang="it-IT" sz="1600" dirty="0">
              <a:latin typeface="+mn-lt"/>
            </a:endParaRPr>
          </a:p>
        </p:txBody>
      </p:sp>
      <p:sp>
        <p:nvSpPr>
          <p:cNvPr id="5" name="Rectangle 4"/>
          <p:cNvSpPr/>
          <p:nvPr/>
        </p:nvSpPr>
        <p:spPr>
          <a:xfrm>
            <a:off x="395536" y="764705"/>
            <a:ext cx="8136904" cy="3785652"/>
          </a:xfrm>
          <a:prstGeom prst="rect">
            <a:avLst/>
          </a:prstGeom>
        </p:spPr>
        <p:txBody>
          <a:bodyPr wrap="square">
            <a:spAutoFit/>
          </a:bodyPr>
          <a:lstStyle/>
          <a:p>
            <a:r>
              <a:rPr lang="en-US" sz="1600" dirty="0" smtClean="0">
                <a:latin typeface="+mn-lt"/>
              </a:rPr>
              <a:t>Somatic markers are associations between reinforcing stimuli that induce an associated </a:t>
            </a:r>
            <a:r>
              <a:rPr lang="en-US" sz="1600" b="1" dirty="0" smtClean="0">
                <a:latin typeface="+mn-lt"/>
              </a:rPr>
              <a:t>physiological affective state</a:t>
            </a:r>
            <a:r>
              <a:rPr lang="en-US" sz="1600" dirty="0" smtClean="0">
                <a:latin typeface="+mn-lt"/>
              </a:rPr>
              <a:t>,  that produce a </a:t>
            </a:r>
            <a:r>
              <a:rPr lang="en-US" sz="1600" b="1" dirty="0" smtClean="0">
                <a:latin typeface="+mn-lt"/>
              </a:rPr>
              <a:t>net somatic state</a:t>
            </a:r>
            <a:r>
              <a:rPr lang="en-US" sz="1600" dirty="0" smtClean="0">
                <a:latin typeface="+mn-lt"/>
              </a:rPr>
              <a:t>. </a:t>
            </a:r>
          </a:p>
          <a:p>
            <a:endParaRPr lang="en-US" sz="1600" dirty="0" smtClean="0">
              <a:latin typeface="+mn-lt"/>
            </a:endParaRPr>
          </a:p>
          <a:p>
            <a:r>
              <a:rPr lang="en-US" sz="1600" dirty="0" smtClean="0">
                <a:latin typeface="+mn-lt"/>
              </a:rPr>
              <a:t>Somatic states can be induced from </a:t>
            </a:r>
          </a:p>
          <a:p>
            <a:pPr>
              <a:buNone/>
            </a:pPr>
            <a:r>
              <a:rPr lang="en-US" sz="1600" dirty="0" smtClean="0">
                <a:latin typeface="+mn-lt"/>
              </a:rPr>
              <a:t>(1) primary inducers</a:t>
            </a:r>
          </a:p>
          <a:p>
            <a:pPr>
              <a:buNone/>
            </a:pPr>
            <a:r>
              <a:rPr lang="en-US" sz="1600" dirty="0" smtClean="0">
                <a:latin typeface="+mn-lt"/>
              </a:rPr>
              <a:t>(2) secondary inducers. </a:t>
            </a:r>
          </a:p>
          <a:p>
            <a:pPr>
              <a:buNone/>
            </a:pPr>
            <a:endParaRPr lang="en-US" sz="1600" i="1" dirty="0" smtClean="0">
              <a:latin typeface="+mn-lt"/>
            </a:endParaRPr>
          </a:p>
          <a:p>
            <a:pPr>
              <a:buNone/>
            </a:pPr>
            <a:r>
              <a:rPr lang="en-US" sz="1600" i="1" dirty="0" smtClean="0">
                <a:latin typeface="+mn-lt"/>
              </a:rPr>
              <a:t>Primary inducers</a:t>
            </a:r>
            <a:r>
              <a:rPr lang="en-US" sz="1600" dirty="0" smtClean="0">
                <a:latin typeface="+mn-lt"/>
              </a:rPr>
              <a:t> are innate or learned stimuli that induce pleasurable or aversive states. Once present in the immediate environment, they automatically and obligatorily elicit a somatic response.</a:t>
            </a:r>
          </a:p>
          <a:p>
            <a:pPr>
              <a:buNone/>
            </a:pPr>
            <a:endParaRPr lang="en-US" sz="1600" dirty="0" smtClean="0">
              <a:latin typeface="+mn-lt"/>
            </a:endParaRPr>
          </a:p>
          <a:p>
            <a:pPr>
              <a:buNone/>
            </a:pPr>
            <a:r>
              <a:rPr lang="en-US" sz="1600" i="1" dirty="0" smtClean="0">
                <a:latin typeface="+mn-lt"/>
              </a:rPr>
              <a:t>Secondary inducers</a:t>
            </a:r>
            <a:r>
              <a:rPr lang="en-US" sz="1600" dirty="0" smtClean="0">
                <a:latin typeface="+mn-lt"/>
              </a:rPr>
              <a:t> are entities generated by the recall of a personal or hypothetical emotional event, i.e., “thoughts” and “memories” of the primary inducer, which elicit a somatic response. </a:t>
            </a:r>
            <a:endParaRPr lang="it-IT" sz="1600" dirty="0" smtClean="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Autofit/>
          </a:bodyPr>
          <a:lstStyle/>
          <a:p>
            <a:pPr algn="ctr">
              <a:buNone/>
            </a:pPr>
            <a:r>
              <a:rPr lang="en-US" sz="2000" b="1" dirty="0" smtClean="0"/>
              <a:t>BRAIN PROCESSES </a:t>
            </a:r>
          </a:p>
          <a:p>
            <a:endParaRPr lang="en-US" sz="1800" dirty="0" smtClean="0"/>
          </a:p>
          <a:p>
            <a:r>
              <a:rPr lang="en-US" sz="1800" dirty="0" smtClean="0"/>
              <a:t>According to </a:t>
            </a:r>
            <a:r>
              <a:rPr lang="en-US" sz="1800" dirty="0" err="1" smtClean="0"/>
              <a:t>Damasio</a:t>
            </a:r>
            <a:r>
              <a:rPr lang="en-US" sz="1800" dirty="0" smtClean="0"/>
              <a:t>, two distinct pathways reactivate somatic marker responses.</a:t>
            </a:r>
          </a:p>
          <a:p>
            <a:endParaRPr lang="en-US" sz="1800" dirty="0" smtClean="0"/>
          </a:p>
          <a:p>
            <a:r>
              <a:rPr lang="en-US" sz="1800" dirty="0" smtClean="0"/>
              <a:t>In the first pathway, emotion can be evoked by the changes in the body that are projected to the brain—called the “body loop” (to see a snake)</a:t>
            </a:r>
          </a:p>
          <a:p>
            <a:endParaRPr lang="en-US" sz="1800" dirty="0" smtClean="0"/>
          </a:p>
          <a:p>
            <a:r>
              <a:rPr lang="en-US" sz="1800" dirty="0" smtClean="0"/>
              <a:t>In the second pathway, cognitive representations of the emotions can be activated in the brain without being directly elicited by a physiological response—called the “as-if body loop”. (imagine and encounter with a snake</a:t>
            </a:r>
          </a:p>
          <a:p>
            <a:endParaRPr lang="en-US" sz="1800" dirty="0" smtClean="0"/>
          </a:p>
          <a:p>
            <a:r>
              <a:rPr lang="en-US" sz="1800" dirty="0" smtClean="0"/>
              <a:t>The brain can anticipate expected bodily changes, which allows the individual to respond faster to external stimuli without waiting for an event to actually occur.</a:t>
            </a:r>
            <a:endParaRPr lang="it-IT" sz="18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4</a:t>
            </a:fld>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548680"/>
            <a:ext cx="8229600" cy="5832648"/>
          </a:xfrm>
        </p:spPr>
        <p:txBody>
          <a:bodyPr>
            <a:normAutofit fontScale="70000" lnSpcReduction="20000"/>
          </a:bodyPr>
          <a:lstStyle/>
          <a:p>
            <a:pPr algn="ctr">
              <a:buNone/>
            </a:pPr>
            <a:r>
              <a:rPr lang="it-IT" sz="2900" b="1" cap="all" dirty="0" smtClean="0"/>
              <a:t>SOMATIC MARKER  and </a:t>
            </a:r>
            <a:r>
              <a:rPr lang="it-IT" sz="2900" b="1" cap="all" dirty="0" err="1" smtClean="0"/>
              <a:t>decision-MAkiN</a:t>
            </a:r>
            <a:r>
              <a:rPr lang="it-IT" sz="2200" b="1" cap="all" dirty="0" err="1" smtClean="0"/>
              <a:t>G</a:t>
            </a:r>
            <a:endParaRPr lang="it-IT" sz="2200" b="1" cap="all" dirty="0" smtClean="0"/>
          </a:p>
          <a:p>
            <a:pPr>
              <a:buNone/>
            </a:pPr>
            <a:endParaRPr lang="it-IT" dirty="0" smtClean="0"/>
          </a:p>
          <a:p>
            <a:pPr>
              <a:buNone/>
            </a:pPr>
            <a:r>
              <a:rPr lang="en-US" sz="2600" dirty="0" smtClean="0"/>
              <a:t>Somatic marker hypothesis explains because a defect in emotion causes an impaired ability to make “good” decision making</a:t>
            </a:r>
          </a:p>
          <a:p>
            <a:pPr>
              <a:buNone/>
            </a:pPr>
            <a:endParaRPr lang="en-US" sz="2600" dirty="0" smtClean="0"/>
          </a:p>
          <a:p>
            <a:pPr>
              <a:buNone/>
            </a:pPr>
            <a:r>
              <a:rPr lang="en-US" sz="2600" dirty="0" smtClean="0"/>
              <a:t>To assess the value of the available choices available in complex and conflicting tasks, cognitive processes may become overloaded and unable to help us decide. </a:t>
            </a:r>
          </a:p>
          <a:p>
            <a:pPr>
              <a:buNone/>
            </a:pPr>
            <a:endParaRPr lang="en-US" sz="2600" dirty="0" smtClean="0"/>
          </a:p>
          <a:p>
            <a:pPr>
              <a:buNone/>
            </a:pPr>
            <a:r>
              <a:rPr lang="en-US" sz="2600" dirty="0" smtClean="0"/>
              <a:t>In dual system theory System 1’s impressions  cannot be modified or confirmed by System 2 </a:t>
            </a:r>
          </a:p>
          <a:p>
            <a:pPr>
              <a:buNone/>
            </a:pPr>
            <a:endParaRPr lang="en-US" sz="2600" dirty="0" smtClean="0"/>
          </a:p>
          <a:p>
            <a:pPr>
              <a:buNone/>
            </a:pPr>
            <a:r>
              <a:rPr lang="en-US" sz="2600" dirty="0" smtClean="0"/>
              <a:t>In terms of affect heuristic (</a:t>
            </a:r>
            <a:r>
              <a:rPr lang="en-US" sz="2600" dirty="0" err="1" smtClean="0"/>
              <a:t>Slovic</a:t>
            </a:r>
            <a:r>
              <a:rPr lang="en-US" sz="2600" dirty="0" smtClean="0"/>
              <a:t> et al. 1982) “the answer to an easy question (How do I feel about it?) serves as an answer to a much harder question (What do I think about it?)” (</a:t>
            </a:r>
            <a:r>
              <a:rPr lang="en-US" sz="2600" dirty="0" err="1" smtClean="0"/>
              <a:t>Kahneman</a:t>
            </a:r>
            <a:r>
              <a:rPr lang="en-US" sz="2600" dirty="0" smtClean="0"/>
              <a:t>, </a:t>
            </a:r>
            <a:r>
              <a:rPr lang="en-US" sz="2600" i="1" dirty="0" smtClean="0"/>
              <a:t>Thinking fast and slow</a:t>
            </a:r>
            <a:r>
              <a:rPr lang="en-US" sz="2600" dirty="0" smtClean="0"/>
              <a:t> p. 139)</a:t>
            </a:r>
          </a:p>
          <a:p>
            <a:pPr>
              <a:buNone/>
            </a:pPr>
            <a:endParaRPr lang="en-US" sz="2600" dirty="0" smtClean="0"/>
          </a:p>
          <a:p>
            <a:pPr>
              <a:buNone/>
            </a:pPr>
            <a:r>
              <a:rPr lang="en-US" sz="2600" dirty="0" smtClean="0"/>
              <a:t>In this way, people’s emotional evaluation of outcome, and the bodily states and the approach and avoidance tendencies associated with them, play a central role in guiding decision-making</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5</a:t>
            </a:fld>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lnSpcReduction="10000"/>
          </a:bodyPr>
          <a:lstStyle/>
          <a:p>
            <a:pPr algn="ctr">
              <a:buNone/>
            </a:pPr>
            <a:r>
              <a:rPr lang="it-IT" sz="2000" b="1" cap="all" dirty="0" err="1" smtClean="0"/>
              <a:t>Reinforcement</a:t>
            </a:r>
            <a:r>
              <a:rPr lang="it-IT" sz="2000" b="1" cap="all" dirty="0" smtClean="0"/>
              <a:t> </a:t>
            </a:r>
            <a:r>
              <a:rPr lang="it-IT" sz="2000" b="1" cap="all" dirty="0" err="1" smtClean="0"/>
              <a:t>mechanism</a:t>
            </a:r>
            <a:endParaRPr lang="it-IT" sz="2000" b="1" cap="all" dirty="0" smtClean="0"/>
          </a:p>
          <a:p>
            <a:pPr>
              <a:buNone/>
            </a:pPr>
            <a:endParaRPr lang="it-IT" dirty="0" smtClean="0"/>
          </a:p>
          <a:p>
            <a:r>
              <a:rPr lang="en-US" sz="1900" dirty="0" smtClean="0"/>
              <a:t>When making decisions in the future, these physiological signals (or ‘somatic markers’) and its evoked emotion are consciously or unconsciously associated with their past outcomes and bias decision-making towards certain behaviors while avoiding others. </a:t>
            </a:r>
          </a:p>
          <a:p>
            <a:endParaRPr lang="en-US" sz="1900" dirty="0" smtClean="0"/>
          </a:p>
          <a:p>
            <a:r>
              <a:rPr lang="en-US" sz="1900" dirty="0" smtClean="0"/>
              <a:t>For instance, when a somatic marker associated with a positive outcome is perceived, the person may feel happy and motivate the individual to pursue that behavior. </a:t>
            </a:r>
          </a:p>
          <a:p>
            <a:endParaRPr lang="en-US" sz="1900" dirty="0" smtClean="0"/>
          </a:p>
          <a:p>
            <a:r>
              <a:rPr lang="en-US" sz="1900" dirty="0" smtClean="0"/>
              <a:t>When a somatic marker associated with the negative outcome is perceived, the person may feel sad and act as an internal alarm to warn the individual to avoid a course of action. </a:t>
            </a:r>
          </a:p>
          <a:p>
            <a:endParaRPr lang="en-US" sz="1900" dirty="0" smtClean="0"/>
          </a:p>
          <a:p>
            <a:r>
              <a:rPr lang="en-US" sz="1900" dirty="0" smtClean="0"/>
              <a:t>These situation-specific somatic states based on, and reinforced by, past experiences help to guide behavior in favor of more advantageous choices and therefore are adaptive</a:t>
            </a:r>
            <a:r>
              <a:rPr lang="en-US" sz="2000" dirty="0" smtClean="0"/>
              <a:t>.</a:t>
            </a:r>
            <a:endParaRPr lang="it-IT" sz="26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6</a:t>
            </a:fld>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a:bodyPr>
          <a:lstStyle/>
          <a:p>
            <a:pPr algn="ctr">
              <a:buNone/>
            </a:pPr>
            <a:r>
              <a:rPr lang="it-IT" sz="2000" b="1" cap="all" dirty="0" err="1" smtClean="0"/>
              <a:t>How</a:t>
            </a:r>
            <a:r>
              <a:rPr lang="it-IT" sz="2000" b="1" cap="all" dirty="0" smtClean="0"/>
              <a:t> </a:t>
            </a:r>
            <a:r>
              <a:rPr lang="it-IT" sz="2000" b="1" cap="all" dirty="0" err="1" smtClean="0"/>
              <a:t>emotions</a:t>
            </a:r>
            <a:r>
              <a:rPr lang="it-IT" sz="2000" b="1" cap="all" dirty="0" smtClean="0"/>
              <a:t> </a:t>
            </a:r>
            <a:r>
              <a:rPr lang="it-IT" sz="2000" b="1" cap="all" dirty="0" err="1" smtClean="0"/>
              <a:t>affect</a:t>
            </a:r>
            <a:r>
              <a:rPr lang="it-IT" sz="2000" b="1" cap="all" dirty="0" smtClean="0"/>
              <a:t> </a:t>
            </a:r>
            <a:r>
              <a:rPr lang="it-IT" sz="2000" b="1" cap="all" dirty="0" err="1" smtClean="0"/>
              <a:t>decision-making</a:t>
            </a:r>
            <a:endParaRPr lang="it-IT" sz="2000" b="1" cap="all" dirty="0" smtClean="0"/>
          </a:p>
          <a:p>
            <a:pPr>
              <a:buNone/>
            </a:pPr>
            <a:endParaRPr lang="it-IT"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7</a:t>
            </a:fld>
            <a:endParaRPr lang="it-IT" dirty="0"/>
          </a:p>
        </p:txBody>
      </p:sp>
      <p:pic>
        <p:nvPicPr>
          <p:cNvPr id="4" name="Picture 3" descr="387px-Ventromedial_prefrontal_cortex.png"/>
          <p:cNvPicPr>
            <a:picLocks noChangeAspect="1"/>
          </p:cNvPicPr>
          <p:nvPr/>
        </p:nvPicPr>
        <p:blipFill>
          <a:blip r:embed="rId2" cstate="print"/>
          <a:stretch>
            <a:fillRect/>
          </a:stretch>
        </p:blipFill>
        <p:spPr>
          <a:xfrm>
            <a:off x="3059832" y="908720"/>
            <a:ext cx="3139232" cy="4867026"/>
          </a:xfrm>
          <a:prstGeom prst="rect">
            <a:avLst/>
          </a:prstGeom>
        </p:spPr>
      </p:pic>
      <p:sp>
        <p:nvSpPr>
          <p:cNvPr id="5" name="Rectangle 4"/>
          <p:cNvSpPr/>
          <p:nvPr/>
        </p:nvSpPr>
        <p:spPr>
          <a:xfrm>
            <a:off x="1043608" y="5805264"/>
            <a:ext cx="7776864" cy="369332"/>
          </a:xfrm>
          <a:prstGeom prst="rect">
            <a:avLst/>
          </a:prstGeom>
        </p:spPr>
        <p:txBody>
          <a:bodyPr wrap="square">
            <a:spAutoFit/>
          </a:bodyPr>
          <a:lstStyle/>
          <a:p>
            <a:r>
              <a:rPr lang="en-US" dirty="0" smtClean="0"/>
              <a:t>Somatic markers are probably stored in the </a:t>
            </a:r>
            <a:r>
              <a:rPr lang="en-US" dirty="0" err="1" smtClean="0"/>
              <a:t>ventromedial</a:t>
            </a:r>
            <a:r>
              <a:rPr lang="en-US" dirty="0" smtClean="0"/>
              <a:t> prefrontal cortex</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5818651"/>
          </a:xfrm>
        </p:spPr>
        <p:txBody>
          <a:bodyPr>
            <a:normAutofit/>
          </a:bodyPr>
          <a:lstStyle/>
          <a:p>
            <a:pPr algn="ctr">
              <a:buNone/>
            </a:pPr>
            <a:r>
              <a:rPr lang="it-IT" sz="2000" b="1" cap="all" dirty="0" smtClean="0"/>
              <a:t>TESTING SOMATIC MARKER</a:t>
            </a:r>
          </a:p>
          <a:p>
            <a:pPr algn="ctr">
              <a:buNone/>
            </a:pPr>
            <a:endParaRPr lang="it-IT" sz="2000" b="1" cap="all" dirty="0" smtClean="0"/>
          </a:p>
          <a:p>
            <a:pPr algn="ctr">
              <a:buNone/>
            </a:pPr>
            <a:r>
              <a:rPr lang="it-IT" sz="1800" b="1" cap="all" dirty="0" smtClean="0"/>
              <a:t>IOWA GAMBLING TASK</a:t>
            </a:r>
          </a:p>
          <a:p>
            <a:pPr algn="ctr">
              <a:buNone/>
            </a:pPr>
            <a:r>
              <a:rPr lang="it-IT" sz="1800" dirty="0" err="1" smtClean="0"/>
              <a:t>Bechara</a:t>
            </a:r>
            <a:r>
              <a:rPr lang="it-IT" sz="1800" dirty="0" smtClean="0"/>
              <a:t> </a:t>
            </a:r>
            <a:r>
              <a:rPr lang="it-IT" sz="1800" dirty="0" err="1" smtClean="0"/>
              <a:t>et</a:t>
            </a:r>
            <a:r>
              <a:rPr lang="it-IT" sz="1800" dirty="0" smtClean="0"/>
              <a:t> al (1994) - </a:t>
            </a:r>
            <a:r>
              <a:rPr lang="it-IT" sz="1800" dirty="0" err="1" smtClean="0"/>
              <a:t>Damasio</a:t>
            </a:r>
            <a:r>
              <a:rPr lang="it-IT" sz="1800" dirty="0" smtClean="0"/>
              <a:t> (1994)</a:t>
            </a:r>
          </a:p>
          <a:p>
            <a:pPr>
              <a:buNone/>
            </a:pPr>
            <a:r>
              <a:rPr lang="en-US" sz="1800" dirty="0" smtClean="0"/>
              <a:t> </a:t>
            </a:r>
          </a:p>
          <a:p>
            <a:pPr algn="ctr">
              <a:buNone/>
            </a:pPr>
            <a:r>
              <a:rPr lang="it-IT" sz="1800" dirty="0" smtClean="0">
                <a:hlinkClick r:id="rId3"/>
              </a:rPr>
              <a:t>http://www.millisecond.com/download/</a:t>
            </a:r>
            <a:r>
              <a:rPr lang="it-IT" sz="1800" dirty="0" err="1" smtClean="0">
                <a:hlinkClick r:id="rId3"/>
              </a:rPr>
              <a:t>library</a:t>
            </a:r>
            <a:r>
              <a:rPr lang="it-IT" sz="1800" dirty="0" smtClean="0">
                <a:hlinkClick r:id="rId3"/>
              </a:rPr>
              <a:t>/v3/</a:t>
            </a:r>
            <a:r>
              <a:rPr lang="it-IT" sz="1800" dirty="0" err="1" smtClean="0">
                <a:hlinkClick r:id="rId3"/>
              </a:rPr>
              <a:t>IowaGamblingTask</a:t>
            </a:r>
            <a:r>
              <a:rPr lang="it-IT" sz="1800" dirty="0" smtClean="0">
                <a:hlinkClick r:id="rId3"/>
              </a:rPr>
              <a:t>/</a:t>
            </a:r>
            <a:r>
              <a:rPr lang="it-IT" sz="1800" dirty="0" err="1" smtClean="0">
                <a:hlinkClick r:id="rId3"/>
              </a:rPr>
              <a:t>IowaGamblingTask.web</a:t>
            </a:r>
            <a:endParaRPr lang="it-IT" sz="1800" dirty="0" smtClean="0"/>
          </a:p>
          <a:p>
            <a:pPr algn="ctr">
              <a:buNone/>
            </a:pPr>
            <a:endParaRPr lang="it-IT" sz="1800" b="1" dirty="0" smtClean="0"/>
          </a:p>
          <a:p>
            <a:pPr algn="ctr">
              <a:buNone/>
            </a:pPr>
            <a:endParaRPr lang="en-US" sz="1800" b="1" dirty="0" smtClean="0"/>
          </a:p>
          <a:p>
            <a:pPr algn="ctr">
              <a:buNone/>
            </a:pPr>
            <a:r>
              <a:rPr lang="en-US" sz="1800" b="1" dirty="0" smtClean="0"/>
              <a:t>Experiment</a:t>
            </a:r>
            <a:r>
              <a:rPr lang="en-US" sz="1800" dirty="0" smtClean="0"/>
              <a:t>: Iowa Gambling task</a:t>
            </a:r>
          </a:p>
          <a:p>
            <a:endParaRPr lang="it-IT" sz="1900" dirty="0" smtClean="0"/>
          </a:p>
          <a:p>
            <a:pPr>
              <a:buNone/>
            </a:pPr>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8</a:t>
            </a:fld>
            <a:endParaRPr lang="it-IT" dirty="0"/>
          </a:p>
        </p:txBody>
      </p:sp>
      <p:grpSp>
        <p:nvGrpSpPr>
          <p:cNvPr id="4" name="Group 6"/>
          <p:cNvGrpSpPr/>
          <p:nvPr/>
        </p:nvGrpSpPr>
        <p:grpSpPr>
          <a:xfrm>
            <a:off x="1938567" y="3439300"/>
            <a:ext cx="1179689" cy="723900"/>
            <a:chOff x="3429000" y="1905000"/>
            <a:chExt cx="1179689" cy="723900"/>
          </a:xfrm>
        </p:grpSpPr>
        <p:pic>
          <p:nvPicPr>
            <p:cNvPr id="5"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29000" y="1905000"/>
              <a:ext cx="1179689" cy="723900"/>
            </a:xfrm>
            <a:prstGeom prst="rect">
              <a:avLst/>
            </a:prstGeom>
            <a:noFill/>
            <a:ln w="9525">
              <a:noFill/>
              <a:miter lim="800000"/>
              <a:headEnd/>
              <a:tailEnd/>
            </a:ln>
          </p:spPr>
        </p:pic>
        <p:sp>
          <p:nvSpPr>
            <p:cNvPr id="6" name="TextBox 5"/>
            <p:cNvSpPr txBox="1"/>
            <p:nvPr/>
          </p:nvSpPr>
          <p:spPr>
            <a:xfrm>
              <a:off x="3886200" y="1981200"/>
              <a:ext cx="324128" cy="369332"/>
            </a:xfrm>
            <a:prstGeom prst="rect">
              <a:avLst/>
            </a:prstGeom>
            <a:noFill/>
          </p:spPr>
          <p:txBody>
            <a:bodyPr wrap="none" rtlCol="0">
              <a:spAutoFit/>
            </a:bodyPr>
            <a:lstStyle/>
            <a:p>
              <a:r>
                <a:rPr lang="en-US" b="1" dirty="0" smtClean="0">
                  <a:solidFill>
                    <a:schemeClr val="bg1"/>
                  </a:solidFill>
                </a:rPr>
                <a:t>A</a:t>
              </a:r>
              <a:endParaRPr lang="en-US" b="1" dirty="0">
                <a:solidFill>
                  <a:schemeClr val="bg1"/>
                </a:solidFill>
              </a:endParaRPr>
            </a:p>
          </p:txBody>
        </p:sp>
      </p:grpSp>
      <p:grpSp>
        <p:nvGrpSpPr>
          <p:cNvPr id="7" name="Group 7"/>
          <p:cNvGrpSpPr/>
          <p:nvPr/>
        </p:nvGrpSpPr>
        <p:grpSpPr>
          <a:xfrm>
            <a:off x="3081567" y="3439300"/>
            <a:ext cx="1179689" cy="723900"/>
            <a:chOff x="3429000" y="1905000"/>
            <a:chExt cx="1179689" cy="723900"/>
          </a:xfrm>
        </p:grpSpPr>
        <p:pic>
          <p:nvPicPr>
            <p:cNvPr id="8"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29000" y="1905000"/>
              <a:ext cx="1179689" cy="723900"/>
            </a:xfrm>
            <a:prstGeom prst="rect">
              <a:avLst/>
            </a:prstGeom>
            <a:noFill/>
            <a:ln w="9525">
              <a:noFill/>
              <a:miter lim="800000"/>
              <a:headEnd/>
              <a:tailEnd/>
            </a:ln>
          </p:spPr>
        </p:pic>
        <p:sp>
          <p:nvSpPr>
            <p:cNvPr id="9" name="TextBox 8"/>
            <p:cNvSpPr txBox="1"/>
            <p:nvPr/>
          </p:nvSpPr>
          <p:spPr>
            <a:xfrm>
              <a:off x="3886200" y="1981200"/>
              <a:ext cx="314510" cy="369332"/>
            </a:xfrm>
            <a:prstGeom prst="rect">
              <a:avLst/>
            </a:prstGeom>
            <a:noFill/>
          </p:spPr>
          <p:txBody>
            <a:bodyPr wrap="none" rtlCol="0">
              <a:spAutoFit/>
            </a:bodyPr>
            <a:lstStyle/>
            <a:p>
              <a:r>
                <a:rPr lang="en-US" b="1" dirty="0">
                  <a:solidFill>
                    <a:schemeClr val="bg1"/>
                  </a:solidFill>
                </a:rPr>
                <a:t>B</a:t>
              </a:r>
            </a:p>
          </p:txBody>
        </p:sp>
      </p:grpSp>
      <p:grpSp>
        <p:nvGrpSpPr>
          <p:cNvPr id="10" name="Group 10"/>
          <p:cNvGrpSpPr/>
          <p:nvPr/>
        </p:nvGrpSpPr>
        <p:grpSpPr>
          <a:xfrm>
            <a:off x="4300767" y="3439300"/>
            <a:ext cx="1179689" cy="723900"/>
            <a:chOff x="3429000" y="1905000"/>
            <a:chExt cx="1179689" cy="723900"/>
          </a:xfrm>
        </p:grpSpPr>
        <p:pic>
          <p:nvPicPr>
            <p:cNvPr id="11"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29000" y="1905000"/>
              <a:ext cx="1179689" cy="723900"/>
            </a:xfrm>
            <a:prstGeom prst="rect">
              <a:avLst/>
            </a:prstGeom>
            <a:noFill/>
            <a:ln w="9525">
              <a:noFill/>
              <a:miter lim="800000"/>
              <a:headEnd/>
              <a:tailEnd/>
            </a:ln>
          </p:spPr>
        </p:pic>
        <p:sp>
          <p:nvSpPr>
            <p:cNvPr id="12" name="TextBox 11"/>
            <p:cNvSpPr txBox="1"/>
            <p:nvPr/>
          </p:nvSpPr>
          <p:spPr>
            <a:xfrm>
              <a:off x="3886200" y="1981200"/>
              <a:ext cx="306494" cy="369332"/>
            </a:xfrm>
            <a:prstGeom prst="rect">
              <a:avLst/>
            </a:prstGeom>
            <a:noFill/>
          </p:spPr>
          <p:txBody>
            <a:bodyPr wrap="none" rtlCol="0">
              <a:spAutoFit/>
            </a:bodyPr>
            <a:lstStyle/>
            <a:p>
              <a:r>
                <a:rPr lang="en-US" b="1" dirty="0">
                  <a:solidFill>
                    <a:schemeClr val="bg1"/>
                  </a:solidFill>
                </a:rPr>
                <a:t>C</a:t>
              </a:r>
            </a:p>
          </p:txBody>
        </p:sp>
      </p:grpSp>
      <p:grpSp>
        <p:nvGrpSpPr>
          <p:cNvPr id="13" name="Group 13"/>
          <p:cNvGrpSpPr/>
          <p:nvPr/>
        </p:nvGrpSpPr>
        <p:grpSpPr>
          <a:xfrm>
            <a:off x="5443767" y="3439300"/>
            <a:ext cx="1179689" cy="723900"/>
            <a:chOff x="3429000" y="1905000"/>
            <a:chExt cx="1179689" cy="723900"/>
          </a:xfrm>
        </p:grpSpPr>
        <p:pic>
          <p:nvPicPr>
            <p:cNvPr id="14"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29000" y="1905000"/>
              <a:ext cx="1179689" cy="723900"/>
            </a:xfrm>
            <a:prstGeom prst="rect">
              <a:avLst/>
            </a:prstGeom>
            <a:noFill/>
            <a:ln w="9525">
              <a:noFill/>
              <a:miter lim="800000"/>
              <a:headEnd/>
              <a:tailEnd/>
            </a:ln>
          </p:spPr>
        </p:pic>
        <p:sp>
          <p:nvSpPr>
            <p:cNvPr id="15" name="TextBox 14"/>
            <p:cNvSpPr txBox="1"/>
            <p:nvPr/>
          </p:nvSpPr>
          <p:spPr>
            <a:xfrm>
              <a:off x="3886200" y="1981200"/>
              <a:ext cx="330540" cy="369332"/>
            </a:xfrm>
            <a:prstGeom prst="rect">
              <a:avLst/>
            </a:prstGeom>
            <a:noFill/>
          </p:spPr>
          <p:txBody>
            <a:bodyPr wrap="none" rtlCol="0">
              <a:spAutoFit/>
            </a:bodyPr>
            <a:lstStyle/>
            <a:p>
              <a:r>
                <a:rPr lang="en-US" b="1" dirty="0" smtClean="0">
                  <a:solidFill>
                    <a:schemeClr val="bg1"/>
                  </a:solidFill>
                </a:rPr>
                <a:t>D</a:t>
              </a:r>
              <a:endParaRPr lang="en-US" b="1" dirty="0">
                <a:solidFill>
                  <a:schemeClr val="bg1"/>
                </a:solidFill>
              </a:endParaRPr>
            </a:p>
          </p:txBody>
        </p:sp>
      </p:grpSp>
      <p:sp>
        <p:nvSpPr>
          <p:cNvPr id="16" name="Right Brace 15"/>
          <p:cNvSpPr/>
          <p:nvPr/>
        </p:nvSpPr>
        <p:spPr>
          <a:xfrm rot="5400000">
            <a:off x="2813456" y="3172600"/>
            <a:ext cx="304800" cy="22860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7" name="Right Brace 16"/>
          <p:cNvSpPr/>
          <p:nvPr/>
        </p:nvSpPr>
        <p:spPr>
          <a:xfrm rot="5400000">
            <a:off x="5251856" y="3172600"/>
            <a:ext cx="304800" cy="2286000"/>
          </a:xfrm>
          <a:prstGeom prst="righ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18" name="TextBox 17"/>
          <p:cNvSpPr txBox="1"/>
          <p:nvPr/>
        </p:nvSpPr>
        <p:spPr>
          <a:xfrm>
            <a:off x="1670456" y="4583669"/>
            <a:ext cx="2772297" cy="1138773"/>
          </a:xfrm>
          <a:prstGeom prst="rect">
            <a:avLst/>
          </a:prstGeom>
          <a:noFill/>
        </p:spPr>
        <p:txBody>
          <a:bodyPr wrap="none" rtlCol="0">
            <a:spAutoFit/>
          </a:bodyPr>
          <a:lstStyle/>
          <a:p>
            <a:r>
              <a:rPr lang="en-US" b="1" dirty="0" smtClean="0"/>
              <a:t>Disadvantageous</a:t>
            </a:r>
            <a:r>
              <a:rPr lang="en-US" dirty="0" smtClean="0"/>
              <a:t> decks</a:t>
            </a:r>
          </a:p>
          <a:p>
            <a:r>
              <a:rPr lang="en-US" dirty="0" smtClean="0"/>
              <a:t>Lead to overall loss</a:t>
            </a:r>
          </a:p>
          <a:p>
            <a:endParaRPr lang="en-US" sz="1200" dirty="0"/>
          </a:p>
          <a:p>
            <a:r>
              <a:rPr lang="en-US" dirty="0" smtClean="0"/>
              <a:t>Risky option (high variance)</a:t>
            </a:r>
            <a:endParaRPr lang="en-US" dirty="0"/>
          </a:p>
        </p:txBody>
      </p:sp>
      <p:sp>
        <p:nvSpPr>
          <p:cNvPr id="19" name="TextBox 18"/>
          <p:cNvSpPr txBox="1"/>
          <p:nvPr/>
        </p:nvSpPr>
        <p:spPr>
          <a:xfrm>
            <a:off x="4642256" y="4544200"/>
            <a:ext cx="3276600" cy="1138773"/>
          </a:xfrm>
          <a:prstGeom prst="rect">
            <a:avLst/>
          </a:prstGeom>
          <a:noFill/>
        </p:spPr>
        <p:txBody>
          <a:bodyPr wrap="square" rtlCol="0">
            <a:spAutoFit/>
          </a:bodyPr>
          <a:lstStyle/>
          <a:p>
            <a:r>
              <a:rPr lang="en-US" b="1" dirty="0" smtClean="0"/>
              <a:t>Advantageous </a:t>
            </a:r>
            <a:r>
              <a:rPr lang="en-US" dirty="0" smtClean="0"/>
              <a:t>decks</a:t>
            </a:r>
          </a:p>
          <a:p>
            <a:r>
              <a:rPr lang="en-US" dirty="0" smtClean="0"/>
              <a:t>Lead to overall gain</a:t>
            </a:r>
          </a:p>
          <a:p>
            <a:endParaRPr lang="en-US" sz="1400" dirty="0"/>
          </a:p>
          <a:p>
            <a:r>
              <a:rPr lang="en-US" dirty="0" smtClean="0"/>
              <a:t>Safe option (low variance)</a:t>
            </a:r>
            <a:endParaRPr lang="en-US" dirty="0"/>
          </a:p>
        </p:txBody>
      </p:sp>
      <p:sp>
        <p:nvSpPr>
          <p:cNvPr id="20" name="Curved Up Arrow 19"/>
          <p:cNvSpPr/>
          <p:nvPr/>
        </p:nvSpPr>
        <p:spPr>
          <a:xfrm rot="16200000">
            <a:off x="6852056" y="3591700"/>
            <a:ext cx="838200" cy="533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TextBox 20"/>
          <p:cNvSpPr txBox="1"/>
          <p:nvPr/>
        </p:nvSpPr>
        <p:spPr>
          <a:xfrm>
            <a:off x="7690256" y="3667900"/>
            <a:ext cx="1225144" cy="369332"/>
          </a:xfrm>
          <a:prstGeom prst="rect">
            <a:avLst/>
          </a:prstGeom>
          <a:noFill/>
        </p:spPr>
        <p:txBody>
          <a:bodyPr wrap="none" rtlCol="0">
            <a:spAutoFit/>
          </a:bodyPr>
          <a:lstStyle/>
          <a:p>
            <a:r>
              <a:rPr lang="en-US" dirty="0" smtClean="0"/>
              <a:t>x 100 Trials</a:t>
            </a:r>
            <a:endParaRPr lang="en-US" dirty="0"/>
          </a:p>
        </p:txBody>
      </p:sp>
      <p:pic>
        <p:nvPicPr>
          <p:cNvPr id="22" name="Picture 3"/>
          <p:cNvPicPr>
            <a:picLocks noChangeAspect="1" noChangeArrowheads="1"/>
          </p:cNvPicPr>
          <p:nvPr/>
        </p:nvPicPr>
        <p:blipFill>
          <a:blip r:embed="rId5" cstate="print">
            <a:clrChange>
              <a:clrFrom>
                <a:srgbClr val="F7F7F7"/>
              </a:clrFrom>
              <a:clrTo>
                <a:srgbClr val="F7F7F7">
                  <a:alpha val="0"/>
                </a:srgbClr>
              </a:clrTo>
            </a:clrChange>
          </a:blip>
          <a:srcRect/>
          <a:stretch>
            <a:fillRect/>
          </a:stretch>
        </p:blipFill>
        <p:spPr bwMode="auto">
          <a:xfrm>
            <a:off x="298856" y="3439300"/>
            <a:ext cx="1143000" cy="857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525344"/>
          </a:xfrm>
        </p:spPr>
        <p:txBody>
          <a:bodyPr>
            <a:normAutofit fontScale="70000" lnSpcReduction="20000"/>
          </a:bodyPr>
          <a:lstStyle/>
          <a:p>
            <a:pPr algn="ctr">
              <a:buNone/>
            </a:pPr>
            <a:r>
              <a:rPr lang="en-US" sz="2900" b="1" dirty="0" smtClean="0"/>
              <a:t>FINDINGS </a:t>
            </a:r>
          </a:p>
          <a:p>
            <a:endParaRPr lang="en-US" b="1" i="1" dirty="0" smtClean="0"/>
          </a:p>
          <a:p>
            <a:r>
              <a:rPr lang="en-US" dirty="0" smtClean="0"/>
              <a:t>Patients with frontal lobe damage could generate a skin conductance response to “startle” as could “normal” patients. However, frontal damage patients did not generate any skin conductance response to “disturbing” pictures. </a:t>
            </a:r>
          </a:p>
          <a:p>
            <a:endParaRPr lang="en-US" dirty="0" smtClean="0"/>
          </a:p>
          <a:p>
            <a:r>
              <a:rPr lang="en-US" dirty="0" smtClean="0"/>
              <a:t>In gambling experiments, the frontal lobe damaged patients continued to choose the high gain / high risk option and continued to loose as a result while </a:t>
            </a:r>
            <a:r>
              <a:rPr lang="en-US" dirty="0" err="1" smtClean="0"/>
              <a:t>normals</a:t>
            </a:r>
            <a:r>
              <a:rPr lang="en-US" dirty="0" smtClean="0"/>
              <a:t> tended towards the low risk / low gain option to receive a net gain. </a:t>
            </a:r>
          </a:p>
          <a:p>
            <a:endParaRPr lang="en-US" dirty="0" smtClean="0"/>
          </a:p>
          <a:p>
            <a:r>
              <a:rPr lang="en-US" dirty="0" smtClean="0"/>
              <a:t>Both normal and frontal lobe damage patients generated a skin conductance response as each punishment and reward was issued. The normal subjects developed (acquired) an increasing skin conductance response immediately prior to selecting from the high risk option while frontal lobe damage patients showed no acquired anticipatory response whatsoever.</a:t>
            </a:r>
          </a:p>
          <a:p>
            <a:pPr>
              <a:buNone/>
            </a:pPr>
            <a:endParaRPr lang="en-US" dirty="0" smtClean="0"/>
          </a:p>
          <a:p>
            <a:r>
              <a:rPr lang="en-US" dirty="0" smtClean="0"/>
              <a:t>This demonstrated that frontal lobe damage patients were not merely insensitive to punishment but had developed myopia for the future.</a:t>
            </a:r>
            <a:br>
              <a:rPr lang="en-US" dirty="0" smtClean="0"/>
            </a:br>
            <a:endParaRPr lang="en-US"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9</a:t>
            </a:fld>
            <a:endParaRPr lang="it-IT"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085df32aaf7728e56dbff53cb50131ad1f2af"/>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1732</TotalTime>
  <Words>867</Words>
  <Application>Microsoft Office PowerPoint</Application>
  <PresentationFormat>On-screen Show (4:3)</PresentationFormat>
  <Paragraphs>204</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Pc3</cp:lastModifiedBy>
  <cp:revision>246</cp:revision>
  <dcterms:created xsi:type="dcterms:W3CDTF">2008-11-13T17:18:53Z</dcterms:created>
  <dcterms:modified xsi:type="dcterms:W3CDTF">2014-09-24T14:29:22Z</dcterms:modified>
</cp:coreProperties>
</file>