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6" r:id="rId15"/>
    <p:sldId id="274" r:id="rId16"/>
    <p:sldId id="275" r:id="rId17"/>
    <p:sldId id="278" r:id="rId18"/>
    <p:sldId id="279" r:id="rId19"/>
    <p:sldId id="277" r:id="rId20"/>
    <p:sldId id="280" r:id="rId2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aG68FLYd9s" TargetMode="External"/><Relationship Id="rId2" Type="http://schemas.openxmlformats.org/officeDocument/2006/relationships/hyperlink" Target="http://www.labsi.org/innocent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labsi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My_6Pgiokk" TargetMode="External"/><Relationship Id="rId2" Type="http://schemas.openxmlformats.org/officeDocument/2006/relationships/hyperlink" Target="http://www.youtube.com/watch?v=IGQmdoK_Zf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ealthresearchblog.blogspot.it/2011/11/working-memory-with-r-code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Course Behavioral Economics          </a:t>
            </a:r>
            <a:r>
              <a:rPr lang="en-US" sz="1300" b="1" noProof="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Alessandro Innocenti 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 year 2013-2014</a:t>
            </a:r>
            <a:endParaRPr lang="en-US" sz="1300" b="1" noProof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300" noProof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Lecture 6 Dual System</a:t>
            </a:r>
          </a:p>
          <a:p>
            <a:pPr algn="ctr">
              <a:buNone/>
            </a:pPr>
            <a:endParaRPr lang="en-US" sz="1600" b="1" cap="all" noProof="0" dirty="0" smtClean="0"/>
          </a:p>
          <a:p>
            <a:pPr algn="ctr">
              <a:buNone/>
            </a:pPr>
            <a:r>
              <a:rPr lang="en-US" sz="2000" b="1" cap="all" noProof="0" dirty="0" smtClean="0"/>
              <a:t>Lecture 6 DUAL SYSTEM</a:t>
            </a:r>
          </a:p>
          <a:p>
            <a:pPr algn="ctr">
              <a:buNone/>
            </a:pPr>
            <a:endParaRPr lang="en-US" sz="1600" noProof="0" dirty="0" smtClean="0"/>
          </a:p>
          <a:p>
            <a:pPr>
              <a:buNone/>
            </a:pPr>
            <a:r>
              <a:rPr lang="en-US" sz="1600" b="1" noProof="0" dirty="0" smtClean="0"/>
              <a:t>Aim</a:t>
            </a:r>
            <a:r>
              <a:rPr lang="en-US" sz="1600" noProof="0" dirty="0" smtClean="0"/>
              <a:t>: To introduce dual theories of mind and their implication for decision theory.</a:t>
            </a:r>
          </a:p>
          <a:p>
            <a:pPr>
              <a:buNone/>
            </a:pPr>
            <a:r>
              <a:rPr lang="en-US" sz="1600" b="1" noProof="0" dirty="0" smtClean="0"/>
              <a:t>Outline</a:t>
            </a:r>
            <a:r>
              <a:rPr lang="en-US" sz="1600" noProof="0" dirty="0" smtClean="0"/>
              <a:t>: Kahneman’s Nobel prize lecture. Dual systems. Attention and effort. The lazy controller. </a:t>
            </a:r>
          </a:p>
          <a:p>
            <a:pPr>
              <a:buNone/>
            </a:pPr>
            <a:r>
              <a:rPr lang="en-US" sz="1600" b="1" noProof="0" dirty="0" smtClean="0"/>
              <a:t>Readings</a:t>
            </a:r>
            <a:r>
              <a:rPr lang="en-US" sz="1600" noProof="0" dirty="0" smtClean="0"/>
              <a:t>:</a:t>
            </a:r>
          </a:p>
          <a:p>
            <a:pPr>
              <a:buNone/>
            </a:pPr>
            <a:r>
              <a:rPr lang="en-US" sz="1600" dirty="0" err="1" smtClean="0"/>
              <a:t>Kahneman</a:t>
            </a:r>
            <a:r>
              <a:rPr lang="en-US" sz="1600" dirty="0" smtClean="0"/>
              <a:t>, D. (2003) "Maps of bounded rationality: psychology for behavioral economics", </a:t>
            </a:r>
            <a:r>
              <a:rPr lang="en-US" sz="1600" i="1" dirty="0" smtClean="0"/>
              <a:t>The American Economic Review</a:t>
            </a:r>
            <a:r>
              <a:rPr lang="en-US" sz="1600" dirty="0" smtClean="0"/>
              <a:t>, 93, 1449–1475. </a:t>
            </a:r>
            <a:endParaRPr lang="it-IT" sz="1600" dirty="0" smtClean="0"/>
          </a:p>
          <a:p>
            <a:pPr>
              <a:buNone/>
            </a:pPr>
            <a:r>
              <a:rPr lang="en-US" sz="1600" dirty="0" err="1" smtClean="0"/>
              <a:t>Kahneman</a:t>
            </a:r>
            <a:r>
              <a:rPr lang="en-US" sz="1600" dirty="0" smtClean="0"/>
              <a:t>, D. (2011) </a:t>
            </a:r>
            <a:r>
              <a:rPr lang="en-US" sz="1600" i="1" dirty="0" smtClean="0"/>
              <a:t>Thinking, Fast and Slow, </a:t>
            </a:r>
            <a:r>
              <a:rPr lang="en-US" sz="1600" dirty="0" smtClean="0"/>
              <a:t>Farrar, Straus and Giroux</a:t>
            </a:r>
            <a:r>
              <a:rPr lang="en-US" sz="1600" dirty="0" smtClean="0"/>
              <a:t>, New York, </a:t>
            </a:r>
            <a:r>
              <a:rPr lang="en-US" sz="1600" dirty="0" err="1" smtClean="0"/>
              <a:t>chapt</a:t>
            </a:r>
            <a:r>
              <a:rPr lang="en-US" sz="1600" dirty="0" smtClean="0"/>
              <a:t>. </a:t>
            </a:r>
            <a:r>
              <a:rPr lang="en-US" sz="1600" smtClean="0"/>
              <a:t>1-2-3.</a:t>
            </a:r>
            <a:endParaRPr lang="it-IT" sz="1600" dirty="0" smtClean="0"/>
          </a:p>
          <a:p>
            <a:pPr>
              <a:buNone/>
            </a:pPr>
            <a:r>
              <a:rPr lang="en-US" sz="1600" b="1" noProof="0" dirty="0" smtClean="0"/>
              <a:t>Blogs, Videos and Websites:</a:t>
            </a:r>
            <a:endParaRPr lang="en-US" sz="1600" noProof="0" dirty="0" smtClean="0"/>
          </a:p>
          <a:p>
            <a:pPr>
              <a:buNone/>
            </a:pPr>
            <a:r>
              <a:rPr lang="en-US" sz="1600" noProof="0" dirty="0" smtClean="0"/>
              <a:t>Prize Lecture by Daniel Kahneman (37:28)</a:t>
            </a:r>
          </a:p>
          <a:p>
            <a:pPr>
              <a:buNone/>
            </a:pPr>
            <a:r>
              <a:rPr lang="en-US" sz="1600" u="sng" noProof="0" dirty="0" smtClean="0">
                <a:hlinkClick r:id="rId3"/>
              </a:rPr>
              <a:t>http://www.youtube.com/watch?v=5aG68FLYd9s</a:t>
            </a:r>
            <a:endParaRPr lang="en-US" sz="1600" noProof="0" dirty="0" smtClean="0"/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dirty="0" smtClean="0"/>
          </a:p>
        </p:txBody>
      </p:sp>
      <p:pic>
        <p:nvPicPr>
          <p:cNvPr id="4" name="Picture 3" descr="labsilogo.pn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3400" b="1" noProof="0" dirty="0" smtClean="0"/>
              <a:t>BERNOULLI’S ERROR</a:t>
            </a:r>
          </a:p>
          <a:p>
            <a:pPr algn="ctr">
              <a:buNone/>
            </a:pPr>
            <a:endParaRPr lang="en-US" sz="3400" b="1" noProof="0" dirty="0" smtClean="0"/>
          </a:p>
          <a:p>
            <a:pPr>
              <a:lnSpc>
                <a:spcPct val="120000"/>
              </a:lnSpc>
            </a:pPr>
            <a:r>
              <a:rPr lang="en-US" sz="2600" b="1" noProof="0" dirty="0" smtClean="0"/>
              <a:t>Perception</a:t>
            </a:r>
            <a:r>
              <a:rPr lang="en-US" sz="2600" noProof="0" dirty="0" smtClean="0"/>
              <a:t> is </a:t>
            </a:r>
            <a:r>
              <a:rPr lang="en-US" sz="2600" b="1" noProof="0" dirty="0" smtClean="0"/>
              <a:t>reference-dependent</a:t>
            </a:r>
            <a:r>
              <a:rPr lang="en-US" sz="2600" noProof="0" dirty="0" smtClean="0"/>
              <a:t>: the perceived attributes of a focal stimulus redirect the contrast between that stimulus and a context of prior and concurrent stimuli.</a:t>
            </a:r>
          </a:p>
          <a:p>
            <a:pPr>
              <a:lnSpc>
                <a:spcPct val="120000"/>
              </a:lnSpc>
            </a:pPr>
            <a:endParaRPr lang="en-US" sz="2600" noProof="0" dirty="0" smtClean="0"/>
          </a:p>
          <a:p>
            <a:pPr>
              <a:lnSpc>
                <a:spcPct val="120000"/>
              </a:lnSpc>
            </a:pPr>
            <a:r>
              <a:rPr lang="en-US" sz="2600" noProof="0" dirty="0" smtClean="0"/>
              <a:t>Immersing the hand in water at 20°C will feel pleasantly warm after prolonged immersion in much colder water, and pleasantly cool after immersion in much warmer water.</a:t>
            </a:r>
          </a:p>
          <a:p>
            <a:pPr>
              <a:lnSpc>
                <a:spcPct val="120000"/>
              </a:lnSpc>
            </a:pPr>
            <a:endParaRPr lang="en-US" sz="2600" noProof="0" dirty="0" smtClean="0"/>
          </a:p>
          <a:p>
            <a:pPr>
              <a:lnSpc>
                <a:spcPct val="120000"/>
              </a:lnSpc>
            </a:pPr>
            <a:r>
              <a:rPr lang="en-US" sz="2600" noProof="0" dirty="0" smtClean="0"/>
              <a:t>In contrast, </a:t>
            </a:r>
            <a:r>
              <a:rPr lang="en-US" sz="2600" b="1" noProof="0" dirty="0" smtClean="0"/>
              <a:t>standard economics</a:t>
            </a:r>
            <a:r>
              <a:rPr lang="en-US" sz="2600" noProof="0" dirty="0" smtClean="0"/>
              <a:t> assumes that the utility of decision outcomes is determined entirely by the final state of endowment, and is therefore </a:t>
            </a:r>
            <a:r>
              <a:rPr lang="en-US" sz="2600" b="1" noProof="0" dirty="0" smtClean="0"/>
              <a:t>reference-independent</a:t>
            </a:r>
            <a:r>
              <a:rPr lang="en-US" sz="2600" noProof="0" dirty="0" smtClean="0"/>
              <a:t>.</a:t>
            </a:r>
          </a:p>
          <a:p>
            <a:pPr>
              <a:lnSpc>
                <a:spcPct val="120000"/>
              </a:lnSpc>
            </a:pPr>
            <a:endParaRPr lang="en-US" sz="2600" noProof="0" dirty="0" smtClean="0"/>
          </a:p>
          <a:p>
            <a:pPr>
              <a:lnSpc>
                <a:spcPct val="120000"/>
              </a:lnSpc>
            </a:pPr>
            <a:r>
              <a:rPr lang="en-US" sz="2600" noProof="0" dirty="0" smtClean="0"/>
              <a:t>Kahneman defines </a:t>
            </a:r>
            <a:r>
              <a:rPr lang="en-US" sz="2600" b="1" noProof="0" dirty="0" smtClean="0"/>
              <a:t>Bernoulli’s error</a:t>
            </a:r>
            <a:r>
              <a:rPr lang="en-US" sz="2600" noProof="0" dirty="0" smtClean="0"/>
              <a:t> the proposition that decision makers evaluate outcomes by the utility of final asset positions which has been retained in economics for almost 300 years. </a:t>
            </a:r>
          </a:p>
          <a:p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pPr algn="ctr">
              <a:buNone/>
            </a:pPr>
            <a:r>
              <a:rPr lang="en-US" sz="2400" b="1" noProof="0" dirty="0" smtClean="0"/>
              <a:t>ILLUSIONS</a:t>
            </a:r>
            <a:endParaRPr lang="en-US" sz="2400" b="1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11</a:t>
            </a:fld>
            <a:endParaRPr lang="it-IT" dirty="0"/>
          </a:p>
        </p:txBody>
      </p:sp>
      <p:pic>
        <p:nvPicPr>
          <p:cNvPr id="5" name="Picture 4" descr="arrow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pPr algn="ctr">
              <a:buNone/>
            </a:pPr>
            <a:r>
              <a:rPr lang="en-US" sz="2400" b="1" cap="all" noProof="0" dirty="0" smtClean="0"/>
              <a:t>MÜller-lyer </a:t>
            </a:r>
            <a:r>
              <a:rPr lang="en-US" sz="2400" b="1" noProof="0" dirty="0" smtClean="0"/>
              <a:t>ILLUSIONS</a:t>
            </a:r>
            <a:endParaRPr lang="en-US" sz="2400" b="1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12</a:t>
            </a:fld>
            <a:endParaRPr lang="it-IT" dirty="0"/>
          </a:p>
        </p:txBody>
      </p:sp>
      <p:pic>
        <p:nvPicPr>
          <p:cNvPr id="6" name="Picture 5" descr="200px-Müller-Lyer_illusion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1052736"/>
            <a:ext cx="4464496" cy="497827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noProof="0" dirty="0" smtClean="0"/>
              <a:t>COGNITIVE AND VISUAL ILLUSIONS</a:t>
            </a:r>
          </a:p>
          <a:p>
            <a:r>
              <a:rPr lang="en-US" sz="1800" noProof="0" dirty="0" smtClean="0"/>
              <a:t>System 1 sees that the bottom line is longer than the top line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System 2 realizes from measurement in the second slide that the lines are equally long 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But if you look again at the first slide the bottom line appears longer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There is no way to prevent System 1 from generating a wrong impression</a:t>
            </a:r>
            <a:r>
              <a:rPr lang="en-US" sz="1800" b="1" noProof="0" dirty="0" smtClean="0"/>
              <a:t> </a:t>
            </a:r>
            <a:r>
              <a:rPr lang="en-US" sz="1800" noProof="0" dirty="0" smtClean="0"/>
              <a:t>because it operates automatically and </a:t>
            </a:r>
            <a:r>
              <a:rPr lang="en-US" sz="1800" b="1" noProof="0" dirty="0" smtClean="0"/>
              <a:t>cannot be turned off at will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Biases cannot be avoided because System 2 have no clue to the error and is to slow and inefficient to serve as a substitute for System 1 in making routine decisions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Solution: learn to recognize situations in which mistakes are likely and to monitor them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sz="3100" b="1" cap="all" noProof="0" dirty="0" smtClean="0"/>
              <a:t>Attention and effort</a:t>
            </a:r>
          </a:p>
          <a:p>
            <a:pPr algn="ctr">
              <a:buNone/>
            </a:pPr>
            <a:r>
              <a:rPr lang="en-US" sz="2100" noProof="0" dirty="0" smtClean="0">
                <a:hlinkClick r:id="rId2"/>
              </a:rPr>
              <a:t>http://www.youtube.com/watch?v=IGQmdoK_ZfY</a:t>
            </a:r>
            <a:endParaRPr lang="en-US" sz="2100" b="1" cap="all" noProof="0" dirty="0" smtClean="0"/>
          </a:p>
          <a:p>
            <a:pPr algn="ctr">
              <a:buNone/>
            </a:pPr>
            <a:endParaRPr lang="en-US" sz="2100" b="1" cap="all" noProof="0" dirty="0" smtClean="0"/>
          </a:p>
          <a:p>
            <a:pPr algn="ctr">
              <a:buNone/>
            </a:pPr>
            <a:r>
              <a:rPr lang="en-US" sz="2300" b="1" cap="all" noProof="0" dirty="0" smtClean="0"/>
              <a:t>Add-3 task</a:t>
            </a:r>
          </a:p>
          <a:p>
            <a:r>
              <a:rPr lang="en-US" sz="2300" noProof="0" dirty="0" smtClean="0"/>
              <a:t>To start, make up several strings of 4 digits, all different, and write each string on an index card.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Place a blank card on top of the deck.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Start beating a steady rhythm.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Remove the blank card and read the four digits aloud.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Wait for two beats, then report a string in which each of the original digits is incremented by 3.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If the digits on the card are 5294, the correct response is 8627. </a:t>
            </a:r>
          </a:p>
          <a:p>
            <a:endParaRPr lang="en-US" sz="2300" noProof="0" dirty="0" smtClean="0"/>
          </a:p>
          <a:p>
            <a:r>
              <a:rPr lang="en-US" sz="2300" noProof="0" dirty="0" smtClean="0"/>
              <a:t>Keeping the rhythm is important.</a:t>
            </a:r>
          </a:p>
          <a:p>
            <a:pPr>
              <a:buNone/>
            </a:pPr>
            <a:endParaRPr lang="en-US" sz="2100" noProof="0" dirty="0" smtClean="0">
              <a:hlinkClick r:id="rId3"/>
            </a:endParaRPr>
          </a:p>
          <a:p>
            <a:pPr algn="ctr">
              <a:buNone/>
            </a:pPr>
            <a:r>
              <a:rPr lang="en-US" sz="2100" noProof="0" dirty="0" smtClean="0">
                <a:hlinkClick r:id="rId3"/>
              </a:rPr>
              <a:t>http://www.youtube.com/watch?v=qMy_6Pgiokk#t=47</a:t>
            </a:r>
            <a:endParaRPr lang="en-US" sz="2100" noProof="0" dirty="0" smtClean="0"/>
          </a:p>
          <a:p>
            <a:pPr algn="ctr">
              <a:buNone/>
            </a:pPr>
            <a:endParaRPr lang="en-US" sz="2100" noProof="0" dirty="0" smtClean="0"/>
          </a:p>
          <a:p>
            <a:pPr algn="ctr">
              <a:buNone/>
            </a:pPr>
            <a:r>
              <a:rPr lang="en-US" sz="2100" noProof="0" dirty="0" smtClean="0">
                <a:hlinkClick r:id="rId4"/>
              </a:rPr>
              <a:t>http://healthresearchblog.blogspot.it/2011/11/working-memory-with-r-code.html</a:t>
            </a:r>
            <a:endParaRPr lang="en-US" sz="2100" b="1" cap="all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cap="all" noProof="0" dirty="0" smtClean="0"/>
              <a:t>PUPIL SIZE</a:t>
            </a:r>
          </a:p>
          <a:p>
            <a:endParaRPr lang="en-US" sz="1900" noProof="0" dirty="0" smtClean="0"/>
          </a:p>
          <a:p>
            <a:r>
              <a:rPr lang="en-US" sz="1800" noProof="0" dirty="0" smtClean="0"/>
              <a:t>The changing size of your pupils is a faithful record of how hard you worked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Pupils’ sizes are sensitive indicators of mental effort 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More the effort is hard more they dilate but with an inverted V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Add-1 causes a larger dilation then the task of holding seven digits for immediate recall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Add-3 in the first 5 seconds the pupil dilates by about 50% of its original area and heart rate increases by about 7 beats per minute. This is as hard as people can work and they give up. When exposed to more digits their pupils stopped dilating or actually shrank</a:t>
            </a:r>
          </a:p>
          <a:p>
            <a:endParaRPr lang="en-US" sz="1900" noProof="0" dirty="0" smtClean="0"/>
          </a:p>
          <a:p>
            <a:endParaRPr lang="en-US" sz="1900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noProof="0" dirty="0" smtClean="0"/>
              <a:t>SYSTEM 1’S QUICK RESPONSES </a:t>
            </a:r>
          </a:p>
          <a:p>
            <a:pPr algn="ctr">
              <a:buNone/>
            </a:pPr>
            <a:endParaRPr lang="en-US" sz="2800" b="1" noProof="0" dirty="0" smtClean="0"/>
          </a:p>
          <a:p>
            <a:r>
              <a:rPr lang="en-US" sz="1800" noProof="0" dirty="0" smtClean="0"/>
              <a:t>Pupils offer an index of the current rate at which mental energy is used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System 2 have limited capacity and this capacity is allocated second by second to other tasks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You cannot allocate attention to others (the invisible gorilla)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But orienting and responding quickly to threats or promising opportunities improves the chance of survival 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System 1 takes over in emergencies and assign total priority to self-protective actions</a:t>
            </a:r>
            <a:endParaRPr lang="en-US" sz="1800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400" b="1" noProof="0" dirty="0" smtClean="0"/>
              <a:t>SELF-CONTROL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System 1 has more influence on behavior when System 2 is busy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People who are cognitively busy are also more likely to make selfish choices, use sexist language and make superficial judgments in social situations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Add-3 loosens the hold on System 2 on behavior as few drinks or a sleepless night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Too much concern about how well one is doing in a task sometimes disrupts performance by loading short-term memory with pointless anxious thoughts (fast and frugal)</a:t>
            </a:r>
          </a:p>
          <a:p>
            <a:endParaRPr lang="en-US" noProof="0" dirty="0" smtClean="0"/>
          </a:p>
          <a:p>
            <a:r>
              <a:rPr lang="en-US" noProof="0" dirty="0" smtClean="0"/>
              <a:t>Self-control requires attention and effort and is a task of System 2 who monitor and control thoughts suggested by System 1</a:t>
            </a:r>
          </a:p>
          <a:p>
            <a:endParaRPr lang="en-US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17</a:t>
            </a:fld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endParaRPr lang="en-US" noProof="0" dirty="0" smtClean="0"/>
          </a:p>
          <a:p>
            <a:pPr algn="ctr" fontAlgn="base">
              <a:buNone/>
            </a:pPr>
            <a:r>
              <a:rPr lang="en-US" sz="2400" b="1" noProof="0" dirty="0" smtClean="0"/>
              <a:t>Question 1</a:t>
            </a:r>
          </a:p>
          <a:p>
            <a:pPr fontAlgn="base">
              <a:buNone/>
            </a:pPr>
            <a:r>
              <a:rPr lang="en-US" i="1" noProof="0" dirty="0" smtClean="0"/>
              <a:t>A bat and ball cost $1.10.</a:t>
            </a:r>
            <a:endParaRPr lang="en-US" noProof="0" dirty="0" smtClean="0"/>
          </a:p>
          <a:p>
            <a:pPr fontAlgn="base">
              <a:buNone/>
            </a:pPr>
            <a:r>
              <a:rPr lang="en-US" i="1" noProof="0" dirty="0" smtClean="0"/>
              <a:t>The bat costs one dollar more than the ball.</a:t>
            </a:r>
            <a:endParaRPr lang="en-US" noProof="0" dirty="0" smtClean="0"/>
          </a:p>
          <a:p>
            <a:pPr fontAlgn="base">
              <a:buNone/>
            </a:pPr>
            <a:r>
              <a:rPr lang="en-US" i="1" noProof="0" dirty="0" smtClean="0"/>
              <a:t>How much does the ball cost?</a:t>
            </a:r>
          </a:p>
          <a:p>
            <a:pPr fontAlgn="base">
              <a:buNone/>
            </a:pPr>
            <a:endParaRPr lang="en-US" noProof="0" dirty="0" smtClean="0"/>
          </a:p>
          <a:p>
            <a:pPr algn="ctr" fontAlgn="base">
              <a:buNone/>
            </a:pPr>
            <a:r>
              <a:rPr lang="en-US" sz="2400" b="1" noProof="0" dirty="0" smtClean="0"/>
              <a:t>Question 2</a:t>
            </a:r>
          </a:p>
          <a:p>
            <a:pPr fontAlgn="base">
              <a:buNone/>
            </a:pPr>
            <a:r>
              <a:rPr lang="en-US" i="1" noProof="0" dirty="0" smtClean="0"/>
              <a:t>Is the following argument logically valid?</a:t>
            </a:r>
            <a:endParaRPr lang="en-US" noProof="0" dirty="0" smtClean="0"/>
          </a:p>
          <a:p>
            <a:pPr fontAlgn="base">
              <a:buNone/>
            </a:pPr>
            <a:r>
              <a:rPr lang="en-US" i="1" noProof="0" dirty="0" smtClean="0"/>
              <a:t>All roses are flowers.</a:t>
            </a:r>
            <a:endParaRPr lang="en-US" noProof="0" dirty="0" smtClean="0"/>
          </a:p>
          <a:p>
            <a:pPr fontAlgn="base">
              <a:buNone/>
            </a:pPr>
            <a:r>
              <a:rPr lang="en-US" i="1" noProof="0" dirty="0" smtClean="0"/>
              <a:t>Some flowers fade quickly.</a:t>
            </a:r>
            <a:endParaRPr lang="en-US" noProof="0" dirty="0" smtClean="0"/>
          </a:p>
          <a:p>
            <a:pPr fontAlgn="base">
              <a:buNone/>
            </a:pPr>
            <a:r>
              <a:rPr lang="en-US" i="1" noProof="0" dirty="0" smtClean="0"/>
              <a:t>Therefore some roses fade quickly.</a:t>
            </a:r>
            <a:endParaRPr lang="en-US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18</a:t>
            </a:fld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2400" b="1" noProof="0" dirty="0" smtClean="0"/>
          </a:p>
          <a:p>
            <a:pPr algn="ctr">
              <a:buNone/>
            </a:pPr>
            <a:r>
              <a:rPr lang="en-US" sz="2400" b="1" cap="all" noProof="0" dirty="0" smtClean="0"/>
              <a:t>Bad Intuitive judgments</a:t>
            </a:r>
          </a:p>
          <a:p>
            <a:pPr algn="ctr">
              <a:buNone/>
            </a:pPr>
            <a:endParaRPr lang="en-US" sz="2400" cap="all" noProof="0" dirty="0" smtClean="0"/>
          </a:p>
          <a:p>
            <a:pPr>
              <a:buNone/>
            </a:pPr>
            <a:r>
              <a:rPr lang="en-US" sz="1800" noProof="0" dirty="0" smtClean="0"/>
              <a:t>Answer to Q.1 : 10 cents (50-56% among University students - 80% among lay people)</a:t>
            </a:r>
          </a:p>
          <a:p>
            <a:pPr>
              <a:buNone/>
            </a:pPr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Answer to Q.2 : Yes. Flawed because it is possible that there are no roses among the flowers that fade quickly </a:t>
            </a:r>
          </a:p>
          <a:p>
            <a:pPr>
              <a:buNone/>
            </a:pPr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Humans are not accustomed to thinking hard and are often content to trust a plausible judgment that quickly comes to mind</a:t>
            </a:r>
          </a:p>
          <a:p>
            <a:pPr>
              <a:buNone/>
            </a:pPr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The rate of errors in these experiment is good predictor of high discount rate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92500" lnSpcReduction="20000"/>
          </a:bodyPr>
          <a:lstStyle/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cap="all" noProof="0" dirty="0" smtClean="0"/>
              <a:t>Kahneman’s project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900" noProof="0" dirty="0" smtClean="0"/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noProof="0" dirty="0" smtClean="0"/>
              <a:t>To explore the systematic biases that separate the beliefs that people have and the choices they make from the optimal beliefs and choices assumed in rational-agent economic models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US" sz="1900" noProof="0" dirty="0" smtClean="0"/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noProof="0" dirty="0" smtClean="0"/>
              <a:t>intuitive judgment and choice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noProof="0" dirty="0" smtClean="0"/>
              <a:t>vs.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noProof="0" dirty="0" smtClean="0"/>
              <a:t>preferences and attitudes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noProof="0" dirty="0" smtClean="0"/>
              <a:t> 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b="1" noProof="0" dirty="0" smtClean="0"/>
              <a:t>Model of judgment heuristics 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900" b="1" noProof="0" dirty="0" smtClean="0"/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900" b="1" noProof="0" dirty="0" smtClean="0"/>
              <a:t>Key principles</a:t>
            </a:r>
          </a:p>
          <a:p>
            <a:pPr marL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1900" b="1" noProof="0" dirty="0" smtClean="0"/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1900" noProof="0" dirty="0" smtClean="0"/>
              <a:t>reasoning is done deliberately and effortful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1900" noProof="0" dirty="0" smtClean="0"/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1900" noProof="0" dirty="0" smtClean="0"/>
              <a:t>intuitive thoughts come spontaneously to mind without search, computation or effort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1900" noProof="0" dirty="0" smtClean="0"/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1900" noProof="0" dirty="0" smtClean="0"/>
              <a:t>most judgments and most choices are made intuitively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sz="1900" noProof="0" dirty="0" smtClean="0"/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1900" noProof="0" dirty="0" smtClean="0"/>
              <a:t>rules that govern intuition are generally similar to the rules of perception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endParaRPr lang="en-US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2</a:t>
            </a:fld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noProof="0" dirty="0" smtClean="0"/>
          </a:p>
          <a:p>
            <a:pPr algn="ctr">
              <a:buNone/>
            </a:pPr>
            <a:r>
              <a:rPr lang="en-US" sz="2400" b="1" noProof="0" dirty="0" smtClean="0"/>
              <a:t>THE ORIGIN OF BIASES</a:t>
            </a:r>
          </a:p>
          <a:p>
            <a:pPr>
              <a:buNone/>
            </a:pPr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System 1 detects simple relations (i.e. “they are all like”) and integrate information about one thing at a time but it does not deal with multiple distinct topics at once</a:t>
            </a:r>
          </a:p>
          <a:p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System 2 follow rules, compare objects on several attributes and make deliberate choices between options, adopt “task sets”, i.e. program memory to obey an instruction that overrides habitual responses </a:t>
            </a:r>
          </a:p>
          <a:p>
            <a:endParaRPr lang="en-US" sz="1800" noProof="0" dirty="0" smtClean="0"/>
          </a:p>
          <a:p>
            <a:pPr>
              <a:buNone/>
            </a:pPr>
            <a:r>
              <a:rPr lang="en-US" sz="1800" noProof="0" dirty="0" smtClean="0"/>
              <a:t>But people are overconfident and prone to place too much faith in their intuitions because they find cognitive effort mildly unpleasant and avoid it as much as possible</a:t>
            </a:r>
          </a:p>
          <a:p>
            <a:endParaRPr lang="en-US" sz="1800" noProof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20</a:t>
            </a:fld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hreecognitivesyste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967322"/>
            <a:ext cx="8229600" cy="4851918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3</a:t>
            </a:fld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noProof="0" dirty="0" smtClean="0"/>
              <a:t>SYSTEM 1 AND SYSTEM 2</a:t>
            </a:r>
          </a:p>
          <a:p>
            <a:pPr algn="ctr">
              <a:buNone/>
            </a:pPr>
            <a:endParaRPr lang="en-US" sz="1800" noProof="0" dirty="0" smtClean="0"/>
          </a:p>
          <a:p>
            <a:r>
              <a:rPr lang="en-US" sz="1800" noProof="0" dirty="0" smtClean="0"/>
              <a:t>The perceptual system and the intuitive operations of System 1 generate </a:t>
            </a:r>
            <a:r>
              <a:rPr lang="en-US" sz="1800" b="1" noProof="0" dirty="0" smtClean="0"/>
              <a:t>impressions </a:t>
            </a:r>
            <a:r>
              <a:rPr lang="en-US" sz="1800" noProof="0" dirty="0" smtClean="0"/>
              <a:t>of the attributes of objects of perception and thought. These impressions are not voluntary and need not be verbally explicit. 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In contrast, </a:t>
            </a:r>
            <a:r>
              <a:rPr lang="en-US" sz="1800" b="1" noProof="0" dirty="0" smtClean="0"/>
              <a:t>judgments </a:t>
            </a:r>
            <a:r>
              <a:rPr lang="en-US" sz="1800" noProof="0" dirty="0" smtClean="0"/>
              <a:t>are always explicit and intentional, whether or not they are overtly expressed. Thus, System 2 is involved in all judgments, whether they originate in impressions or in deliberate reasoning.</a:t>
            </a:r>
          </a:p>
          <a:p>
            <a:endParaRPr lang="en-US" sz="1800" noProof="0" dirty="0" smtClean="0"/>
          </a:p>
          <a:p>
            <a:r>
              <a:rPr lang="en-US" sz="1800" b="1" noProof="0" dirty="0" smtClean="0"/>
              <a:t>Difference in effort </a:t>
            </a:r>
            <a:r>
              <a:rPr lang="en-US" sz="1800" noProof="0" dirty="0" smtClean="0"/>
              <a:t>provides the most useful indications of whether a given mental process should be assigned to System 1 or System 2.</a:t>
            </a:r>
          </a:p>
          <a:p>
            <a:endParaRPr lang="en-US" sz="1800" noProof="0" dirty="0" smtClean="0"/>
          </a:p>
          <a:p>
            <a:r>
              <a:rPr lang="en-US" sz="1800" b="1" noProof="0" dirty="0" smtClean="0"/>
              <a:t>Intuitive judgments</a:t>
            </a:r>
            <a:r>
              <a:rPr lang="en-US" sz="1800" b="1" i="1" noProof="0" dirty="0" smtClean="0"/>
              <a:t> </a:t>
            </a:r>
            <a:r>
              <a:rPr lang="en-US" sz="1800" noProof="0" dirty="0" smtClean="0"/>
              <a:t>occupy a position—perhaps corresponding to evolutionary history—between the automatic operations of perception and the deliberate operations of reasoning.</a:t>
            </a:r>
          </a:p>
          <a:p>
            <a:endParaRPr lang="en-US" sz="1800" noProof="0" dirty="0" smtClean="0"/>
          </a:p>
          <a:p>
            <a:pPr>
              <a:buNone/>
            </a:pPr>
            <a:endParaRPr lang="en-US" sz="1800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noProof="0" dirty="0" smtClean="0"/>
              <a:t>SYSTEMS 1 </a:t>
            </a:r>
            <a:r>
              <a:rPr lang="en-US" sz="2800" b="1" cap="all" noProof="0" dirty="0" smtClean="0"/>
              <a:t>and 2 activities</a:t>
            </a:r>
          </a:p>
          <a:p>
            <a:pPr algn="ctr">
              <a:buNone/>
            </a:pPr>
            <a:endParaRPr lang="en-US" sz="1800" noProof="0" dirty="0" smtClean="0"/>
          </a:p>
          <a:p>
            <a:pPr algn="ctr">
              <a:buNone/>
            </a:pPr>
            <a:endParaRPr lang="en-US" sz="1800" noProof="0" dirty="0" smtClean="0"/>
          </a:p>
          <a:p>
            <a:endParaRPr lang="en-US" sz="1800" noProof="0" dirty="0" smtClean="0"/>
          </a:p>
          <a:p>
            <a:pPr>
              <a:buNone/>
            </a:pPr>
            <a:endParaRPr lang="en-US" sz="1800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5</a:t>
            </a:fld>
            <a:endParaRPr lang="it-IT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7504" y="828969"/>
          <a:ext cx="8784976" cy="5780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45579"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noProof="0" dirty="0" smtClean="0"/>
                        <a:t>System 1</a:t>
                      </a:r>
                      <a:endParaRPr lang="en-US" cap="all" baseline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cap="all" baseline="0" noProof="0" dirty="0" smtClean="0"/>
                        <a:t>System 2</a:t>
                      </a:r>
                      <a:endParaRPr lang="en-US" cap="all" baseline="0" noProof="0" dirty="0"/>
                    </a:p>
                  </a:txBody>
                  <a:tcPr/>
                </a:tc>
              </a:tr>
              <a:tr h="863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Detect</a:t>
                      </a:r>
                      <a:r>
                        <a:rPr lang="en-US" baseline="0" noProof="0" dirty="0" smtClean="0"/>
                        <a:t> that </a:t>
                      </a:r>
                      <a:r>
                        <a:rPr lang="en-US" noProof="0" dirty="0" smtClean="0"/>
                        <a:t>one object is more distant than another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Focus attention on the clowns in the circus</a:t>
                      </a:r>
                      <a:endParaRPr lang="en-US" noProof="0" dirty="0"/>
                    </a:p>
                  </a:txBody>
                  <a:tcPr/>
                </a:tc>
              </a:tr>
              <a:tr h="863947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Complete the phrase</a:t>
                      </a:r>
                      <a:r>
                        <a:rPr lang="en-US" baseline="0" noProof="0" dirty="0" smtClean="0"/>
                        <a:t> “bread and…”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Focus on the voice of a particular person in crowded</a:t>
                      </a:r>
                      <a:r>
                        <a:rPr lang="en-US" baseline="0" noProof="0" dirty="0" smtClean="0"/>
                        <a:t> and noisy rooms</a:t>
                      </a:r>
                      <a:endParaRPr lang="en-US" noProof="0" dirty="0"/>
                    </a:p>
                  </a:txBody>
                  <a:tcPr/>
                </a:tc>
              </a:tr>
              <a:tr h="635597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Make a “disgust face” when</a:t>
                      </a:r>
                      <a:r>
                        <a:rPr lang="en-US" baseline="0" noProof="0" dirty="0" smtClean="0"/>
                        <a:t> shown a horrible picture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Maintain a faster walking speed than is natural for you</a:t>
                      </a:r>
                      <a:endParaRPr lang="en-US" noProof="0" dirty="0"/>
                    </a:p>
                  </a:txBody>
                  <a:tcPr/>
                </a:tc>
              </a:tr>
              <a:tr h="826276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Detect</a:t>
                      </a:r>
                      <a:r>
                        <a:rPr lang="en-US" baseline="0" noProof="0" dirty="0" smtClean="0"/>
                        <a:t> hostility in a voice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Monitor</a:t>
                      </a:r>
                      <a:r>
                        <a:rPr lang="en-US" baseline="0" noProof="0" dirty="0" smtClean="0"/>
                        <a:t> the appropriateness of your behavior in a social situation</a:t>
                      </a:r>
                      <a:endParaRPr lang="en-US" noProof="0" dirty="0" smtClean="0"/>
                    </a:p>
                  </a:txBody>
                  <a:tcPr/>
                </a:tc>
              </a:tr>
              <a:tr h="44491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Answer to 2+2=?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Tell someone your phone number</a:t>
                      </a:r>
                      <a:endParaRPr lang="en-US" noProof="0" dirty="0"/>
                    </a:p>
                  </a:txBody>
                  <a:tcPr/>
                </a:tc>
              </a:tr>
              <a:tr h="444918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Drive a car on an empty road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Park in a narrow space</a:t>
                      </a:r>
                      <a:endParaRPr lang="en-US" noProof="0" dirty="0"/>
                    </a:p>
                  </a:txBody>
                  <a:tcPr/>
                </a:tc>
              </a:tr>
              <a:tr h="635597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Find a strong move in chess (if you are a chess master)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Compare two washing machines for overall value</a:t>
                      </a:r>
                      <a:endParaRPr lang="en-US" noProof="0" dirty="0"/>
                    </a:p>
                  </a:txBody>
                  <a:tcPr/>
                </a:tc>
              </a:tr>
              <a:tr h="635597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Understand</a:t>
                      </a:r>
                      <a:r>
                        <a:rPr lang="en-US" baseline="0" noProof="0" dirty="0" smtClean="0"/>
                        <a:t> simple sentences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Check the validity of a complete logical argument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400" b="1" cap="all" noProof="0" dirty="0" smtClean="0"/>
              <a:t>SYSTEM 1 vs. system 2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The capabilities of System 1 include human skills that we share with other animals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People are born prepared to perceive the world around us, recognize objects, orient attention, avoid losses, and fear spiders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Other activities are learnt by System 1 by making associations between ideas (such as the master chess player)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Many activities of System 1 are completely involuntary while others, such as chewing, are susceptible of voluntary control but normally run on automatic pilot (</a:t>
            </a:r>
            <a:r>
              <a:rPr lang="en-US" sz="1800" b="1" noProof="0" dirty="0" smtClean="0"/>
              <a:t>accessibility</a:t>
            </a:r>
            <a:r>
              <a:rPr lang="en-US" sz="1800" noProof="0" dirty="0" smtClean="0"/>
              <a:t>)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System 2 is tuned to </a:t>
            </a:r>
            <a:r>
              <a:rPr lang="en-US" sz="1800" b="1" noProof="0" dirty="0" smtClean="0"/>
              <a:t>pay attention </a:t>
            </a:r>
            <a:r>
              <a:rPr lang="en-US" sz="1800" noProof="0" dirty="0" smtClean="0"/>
              <a:t>and has some ability to change the way system works by programming the normally automatic functions of attention and memory</a:t>
            </a:r>
          </a:p>
          <a:p>
            <a:endParaRPr lang="en-US" sz="1800" noProof="0" dirty="0" smtClean="0"/>
          </a:p>
          <a:p>
            <a:r>
              <a:rPr lang="en-US" sz="1800" noProof="0" dirty="0" smtClean="0"/>
              <a:t>When you rent a car in UK you should pay attention to drive on the left side of the road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6</a:t>
            </a:fld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7</a:t>
            </a:fld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>HIGH AND LOW ACCESSIBILITY</a:t>
            </a:r>
            <a:br>
              <a:rPr lang="en-US" sz="2400" noProof="0" dirty="0" smtClean="0"/>
            </a:br>
            <a:r>
              <a:rPr lang="en-US" sz="2000" b="0" noProof="0" dirty="0" smtClean="0">
                <a:effectLst/>
              </a:rPr>
              <a:t>the ease with which mental contents come to mind is </a:t>
            </a:r>
            <a:r>
              <a:rPr lang="en-US" sz="2000" b="0" i="1" noProof="0" dirty="0" smtClean="0">
                <a:effectLst/>
              </a:rPr>
              <a:t>accessibility</a:t>
            </a:r>
            <a:br>
              <a:rPr lang="en-US" sz="2000" b="0" i="1" noProof="0" dirty="0" smtClean="0">
                <a:effectLst/>
              </a:rPr>
            </a:br>
            <a:endParaRPr lang="en-US" sz="2400" b="0" noProof="0" dirty="0">
              <a:effectLst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337" y="1481138"/>
            <a:ext cx="738932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8</a:t>
            </a:fld>
            <a:endParaRPr lang="it-I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noProof="0" dirty="0" smtClean="0"/>
              <a:t/>
            </a:r>
            <a:br>
              <a:rPr lang="en-US" sz="2400" noProof="0" dirty="0" smtClean="0"/>
            </a:br>
            <a:r>
              <a:rPr lang="en-US" sz="2400" noProof="0" dirty="0" smtClean="0"/>
              <a:t>ACCESSIBILITY AND CONTEXT</a:t>
            </a:r>
            <a:endParaRPr lang="en-US" sz="2400" noProof="0" dirty="0"/>
          </a:p>
        </p:txBody>
      </p:sp>
      <p:pic>
        <p:nvPicPr>
          <p:cNvPr id="6" name="Content Placeholder 5" descr="ABC1213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628800"/>
            <a:ext cx="6888015" cy="433689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400" b="1" noProof="0" dirty="0" smtClean="0"/>
              <a:t>ACCESSIBILITY AND EXPECTATIONS</a:t>
            </a:r>
          </a:p>
          <a:p>
            <a:endParaRPr lang="en-US" sz="1900" noProof="0" dirty="0" smtClean="0"/>
          </a:p>
          <a:p>
            <a:r>
              <a:rPr lang="en-US" sz="1900" b="1" noProof="0" dirty="0" smtClean="0"/>
              <a:t>Expectations</a:t>
            </a:r>
            <a:r>
              <a:rPr lang="en-US" sz="1900" noProof="0" dirty="0" smtClean="0"/>
              <a:t> (conscious or not) are a powerful determinant of accessibility.</a:t>
            </a:r>
          </a:p>
          <a:p>
            <a:endParaRPr lang="en-US" sz="1900" noProof="0" dirty="0" smtClean="0"/>
          </a:p>
          <a:p>
            <a:r>
              <a:rPr lang="en-US" sz="1900" noProof="0" dirty="0" smtClean="0"/>
              <a:t>Ambiguity and uncertainty are suppressed in intuitive judgment as well as in perception</a:t>
            </a:r>
          </a:p>
          <a:p>
            <a:endParaRPr lang="en-US" sz="1900" noProof="0" dirty="0" smtClean="0"/>
          </a:p>
          <a:p>
            <a:r>
              <a:rPr lang="en-US" sz="1900" noProof="0" dirty="0" smtClean="0"/>
              <a:t>It is different to see the two versions in close proximity or separately because observers will not spontaneously become aware of the alternative interpretation.</a:t>
            </a:r>
          </a:p>
          <a:p>
            <a:endParaRPr lang="en-US" sz="1900" noProof="0" dirty="0" smtClean="0"/>
          </a:p>
          <a:p>
            <a:r>
              <a:rPr lang="en-US" sz="1900" noProof="0" dirty="0" smtClean="0"/>
              <a:t>Doubt is a phenomenon of System 2, an awareness of one’s ability to think incompatible thoughts about the same thing.</a:t>
            </a:r>
          </a:p>
          <a:p>
            <a:endParaRPr lang="en-US" sz="1900" noProof="0" dirty="0" smtClean="0"/>
          </a:p>
          <a:p>
            <a:pPr>
              <a:buNone/>
            </a:pPr>
            <a:r>
              <a:rPr lang="en-US" sz="1900" noProof="0" dirty="0" smtClean="0"/>
              <a:t>	Klein (1998) experienced decision makers working under pressure (e.g., firefighting company captains) rarely need to choose between options because, in most cases, only a single option comes to mind. </a:t>
            </a:r>
          </a:p>
          <a:p>
            <a:endParaRPr lang="en-US" noProof="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9</a:t>
            </a:fld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1094</TotalTime>
  <Words>1503</Words>
  <Application>Microsoft Office PowerPoint</Application>
  <PresentationFormat>On-screen Show (4:3)</PresentationFormat>
  <Paragraphs>215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 HIGH AND LOW ACCESSIBILITY the ease with which mental contents come to mind is accessibility </vt:lpstr>
      <vt:lpstr> ACCESSIBILITY AND CONTEXT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Pc4</cp:lastModifiedBy>
  <cp:revision>166</cp:revision>
  <dcterms:created xsi:type="dcterms:W3CDTF">2008-11-13T17:18:53Z</dcterms:created>
  <dcterms:modified xsi:type="dcterms:W3CDTF">2013-08-30T10:35:31Z</dcterms:modified>
</cp:coreProperties>
</file>