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6" r:id="rId2"/>
    <p:sldId id="259" r:id="rId3"/>
    <p:sldId id="260" r:id="rId4"/>
    <p:sldId id="262" r:id="rId5"/>
    <p:sldId id="261" r:id="rId6"/>
    <p:sldId id="263" r:id="rId7"/>
    <p:sldId id="265" r:id="rId8"/>
    <p:sldId id="266" r:id="rId9"/>
    <p:sldId id="264" r:id="rId10"/>
    <p:sldId id="267" r:id="rId11"/>
    <p:sldId id="268" r:id="rId12"/>
    <p:sldId id="269" r:id="rId13"/>
    <p:sldId id="270" r:id="rId14"/>
    <p:sldId id="271" r:id="rId15"/>
    <p:sldId id="280" r:id="rId16"/>
    <p:sldId id="273" r:id="rId17"/>
    <p:sldId id="272"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8" r:id="rId3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713" autoAdjust="0"/>
  </p:normalViewPr>
  <p:slideViewPr>
    <p:cSldViewPr>
      <p:cViewPr varScale="1">
        <p:scale>
          <a:sx n="110" d="100"/>
          <a:sy n="110" d="100"/>
        </p:scale>
        <p:origin x="-17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835852-C098-4FC8-9ED1-712FB9DD6322}" type="datetimeFigureOut">
              <a:rPr lang="it-IT"/>
              <a:pPr>
                <a:defRPr/>
              </a:pPr>
              <a:t>30/08/2013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A3145B-9401-47E9-8815-6769CF55A68C}"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Voltag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en.wikipedia.org/wiki/Temporal_resolu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1F794A-6CD6-4578-8EEC-66AEC29DE898}" type="slidenum">
              <a:rPr lang="en-US" smtClean="0"/>
              <a:pPr/>
              <a:t>7</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r>
              <a:rPr lang="en-US" b="1" smtClean="0"/>
              <a:t>Electroencephalography</a:t>
            </a:r>
            <a:r>
              <a:rPr lang="en-US" smtClean="0"/>
              <a:t>: Electrical currents are not measured, but rather </a:t>
            </a:r>
            <a:r>
              <a:rPr lang="en-US" smtClean="0">
                <a:hlinkClick r:id="rId3" tooltip="Voltage"/>
              </a:rPr>
              <a:t>voltage</a:t>
            </a:r>
            <a:r>
              <a:rPr lang="en-US" smtClean="0"/>
              <a:t> differences between different parts of the brain; high </a:t>
            </a:r>
            <a:r>
              <a:rPr lang="en-US" smtClean="0">
                <a:hlinkClick r:id="rId4" tooltip="Temporal resolution"/>
              </a:rPr>
              <a:t>temporal resolution</a:t>
            </a:r>
            <a:r>
              <a:rPr lang="en-US" smtClean="0"/>
              <a:t>; similar to MEG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0AA230E-C66F-42E8-8271-822FAD03E81B}" type="slidenum">
              <a:rPr lang="en-US" smtClean="0"/>
              <a:pPr/>
              <a:t>8</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r>
              <a:rPr lang="en-US" b="1" smtClean="0"/>
              <a:t>Positron emission tomography: </a:t>
            </a:r>
            <a:r>
              <a:rPr lang="en-US" smtClean="0"/>
              <a:t>injected with radioactive isotope; as decays releases 2 simultaneous gamma rays which are measured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C570B8-ACAA-4982-B7C7-5576DA9C07B1}" type="slidenum">
              <a:rPr lang="en-US" smtClean="0"/>
              <a:pPr/>
              <a:t>10</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1.5T MR System: A Philips MR Imaging system dedicated to research with 27 mT/m whole-body gradients with 72 mT/m/sec slew rate is available for the proposed studies. The system has multi and single shot EPI imaging capability as well as the necessary software and hardware for proton spectroscopy. The system that is housed at the Center for Functional Onco-Imaging is used for human and animal research studies. </a:t>
            </a:r>
          </a:p>
          <a:p>
            <a:r>
              <a:rPr lang="en-US" smtClean="0"/>
              <a:t>Tesla: unit of magnetic field; earth’s gravity = 0.00005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602DF9-54BB-43A4-B105-15DC6FC4CCBD}" type="slidenum">
              <a:rPr lang="en-US" smtClean="0"/>
              <a:pPr/>
              <a:t>11</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400" smtClean="0"/>
              <a:t>Galvanic skin response, behavioral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C55E23-8E72-460D-9BCB-C283DF3DFDE4}" type="slidenum">
              <a:rPr lang="en-US" smtClean="0"/>
              <a:pPr/>
              <a:t>18</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pPr>
            <a:r>
              <a:rPr lang="en-US" sz="1000" b="1" smtClean="0"/>
              <a:t>Medial surface/Sagittal View</a:t>
            </a:r>
          </a:p>
          <a:p>
            <a:pPr>
              <a:lnSpc>
                <a:spcPct val="90000"/>
              </a:lnSpc>
            </a:pPr>
            <a:r>
              <a:rPr lang="en-US" sz="1000" b="1" smtClean="0"/>
              <a:t>Amygdala</a:t>
            </a:r>
            <a:r>
              <a:rPr lang="en-US" sz="1000" smtClean="0"/>
              <a:t>: Lies in front of hippocampus in the anterior pole of the temporal lobe and is important in the control of emotional behavior.</a:t>
            </a:r>
            <a:endParaRPr lang="en-US" sz="1000" b="1" smtClean="0"/>
          </a:p>
          <a:p>
            <a:pPr>
              <a:lnSpc>
                <a:spcPct val="90000"/>
              </a:lnSpc>
            </a:pPr>
            <a:r>
              <a:rPr lang="en-US" sz="1000" b="1" smtClean="0"/>
              <a:t>Cerebellum</a:t>
            </a:r>
            <a:r>
              <a:rPr lang="en-US" sz="1000" smtClean="0"/>
              <a:t>: Prominent hindbrain structure that governs motor coordination, posture and balance. </a:t>
            </a:r>
            <a:endParaRPr lang="en-US" sz="1000" b="1" smtClean="0"/>
          </a:p>
          <a:p>
            <a:pPr>
              <a:lnSpc>
                <a:spcPct val="90000"/>
              </a:lnSpc>
            </a:pPr>
            <a:r>
              <a:rPr lang="en-US" sz="1000" b="1" smtClean="0"/>
              <a:t>Cingulate Gyrus</a:t>
            </a:r>
            <a:r>
              <a:rPr lang="en-US" sz="1000" smtClean="0"/>
              <a:t>: Lies just superior to corpus callosum and forms part of the limbic system; important in emotional functions.</a:t>
            </a:r>
            <a:endParaRPr lang="en-US" sz="1000" b="1" smtClean="0"/>
          </a:p>
          <a:p>
            <a:pPr>
              <a:lnSpc>
                <a:spcPct val="90000"/>
              </a:lnSpc>
            </a:pPr>
            <a:r>
              <a:rPr lang="en-US" sz="1000" b="1" smtClean="0"/>
              <a:t>Corpus Callosum</a:t>
            </a:r>
            <a:r>
              <a:rPr lang="en-US" sz="1000" smtClean="0"/>
              <a:t>: Large midline fiber structure that contains axons that connect the cortex on the two sides of the brain.</a:t>
            </a:r>
            <a:endParaRPr lang="en-US" sz="1000" b="1" smtClean="0"/>
          </a:p>
          <a:p>
            <a:pPr>
              <a:lnSpc>
                <a:spcPct val="90000"/>
              </a:lnSpc>
            </a:pPr>
            <a:r>
              <a:rPr lang="en-US" sz="1000" b="1" smtClean="0"/>
              <a:t>Hippocampal Formation</a:t>
            </a:r>
            <a:r>
              <a:rPr lang="en-US" sz="1000" smtClean="0"/>
              <a:t>: A cortical structure in the temporal lobe; important to a variety of functions including short term declarative memory.</a:t>
            </a:r>
            <a:endParaRPr lang="en-US" sz="1000" b="1" smtClean="0"/>
          </a:p>
          <a:p>
            <a:pPr>
              <a:lnSpc>
                <a:spcPct val="90000"/>
              </a:lnSpc>
            </a:pPr>
            <a:r>
              <a:rPr lang="en-US" sz="1000" b="1" smtClean="0"/>
              <a:t>Hypothalamus</a:t>
            </a:r>
            <a:r>
              <a:rPr lang="en-US" sz="1000" smtClean="0"/>
              <a:t>: Part of the diencephalon which integrates functions from the autonomic nervous system and controls endocrine hormone release of the pituitary gland; governs reproductive, homeostatic and circadian functions.</a:t>
            </a:r>
            <a:endParaRPr lang="en-US" sz="1000" b="1" smtClean="0"/>
          </a:p>
          <a:p>
            <a:pPr>
              <a:lnSpc>
                <a:spcPct val="90000"/>
              </a:lnSpc>
            </a:pPr>
            <a:r>
              <a:rPr lang="en-US" sz="1000" b="1" smtClean="0"/>
              <a:t>Insular Cortex</a:t>
            </a:r>
            <a:r>
              <a:rPr lang="en-US" sz="1000" smtClean="0"/>
              <a:t> (not shown): Part of the cerebral cortex found in the depths of the lateral fissure; important in taste, internal body senses and some aspects of pain.</a:t>
            </a:r>
            <a:endParaRPr lang="en-US" sz="1000" b="1" smtClean="0"/>
          </a:p>
          <a:p>
            <a:pPr>
              <a:lnSpc>
                <a:spcPct val="90000"/>
              </a:lnSpc>
            </a:pPr>
            <a:r>
              <a:rPr lang="en-US" sz="1000" b="1" smtClean="0"/>
              <a:t>Pons</a:t>
            </a:r>
            <a:r>
              <a:rPr lang="en-US" sz="1000" smtClean="0"/>
              <a:t>: Component of the brain stem which plays key role in eye movement</a:t>
            </a:r>
            <a:endParaRPr lang="en-US" sz="1000" b="1" smtClean="0"/>
          </a:p>
          <a:p>
            <a:pPr>
              <a:lnSpc>
                <a:spcPct val="90000"/>
              </a:lnSpc>
            </a:pPr>
            <a:r>
              <a:rPr lang="en-US" sz="1000" b="1" smtClean="0"/>
              <a:t>Spinal Cord</a:t>
            </a:r>
            <a:r>
              <a:rPr lang="en-US" sz="1000" smtClean="0"/>
              <a:t>: Portion of the central nervous system that extends from the lower end of the brainstem.</a:t>
            </a:r>
            <a:endParaRPr lang="en-US" sz="1000" b="1" smtClean="0"/>
          </a:p>
          <a:p>
            <a:pPr>
              <a:lnSpc>
                <a:spcPct val="90000"/>
              </a:lnSpc>
            </a:pPr>
            <a:r>
              <a:rPr lang="en-US" sz="1000" b="1" smtClean="0"/>
              <a:t>Striatum</a:t>
            </a:r>
            <a:r>
              <a:rPr lang="en-US" sz="1000" smtClean="0"/>
              <a:t>: Made up of the caudate and putamen and is part of the basal ganglia; involved in planning and modulation of movement but also involved in other cognitive processes including executive function and processing of reward, aversion, novel or unexpected stimuli.</a:t>
            </a:r>
            <a:endParaRPr lang="en-US" sz="1000" b="1" smtClean="0"/>
          </a:p>
          <a:p>
            <a:pPr>
              <a:lnSpc>
                <a:spcPct val="90000"/>
              </a:lnSpc>
            </a:pPr>
            <a:r>
              <a:rPr lang="en-US" sz="1000" b="1" smtClean="0"/>
              <a:t>Thalamus</a:t>
            </a:r>
            <a:r>
              <a:rPr lang="en-US" sz="1000" smtClean="0"/>
              <a:t>: A part of the diencephalons which is a key structure for transmitting sensory information to the cerebral hemispheres from the lower centers.</a:t>
            </a:r>
          </a:p>
          <a:p>
            <a:pPr>
              <a:lnSpc>
                <a:spcPct val="90000"/>
              </a:lnSpc>
            </a:pPr>
            <a:r>
              <a:rPr lang="en-US" sz="1000" smtClean="0"/>
              <a:t>(Martin 2003; Purves et al. 1997) </a:t>
            </a:r>
          </a:p>
          <a:p>
            <a:pPr>
              <a:lnSpc>
                <a:spcPct val="90000"/>
              </a:lnSpc>
            </a:pPr>
            <a:r>
              <a:rPr lang="en-US" sz="1000" smtClean="0"/>
              <a:t>Larry Cahill: emotions influence on memory</a:t>
            </a:r>
          </a:p>
          <a:p>
            <a:pPr>
              <a:lnSpc>
                <a:spcPct val="90000"/>
              </a:lnSpc>
            </a:pPr>
            <a:r>
              <a:rPr lang="en-US" sz="1000" smtClean="0"/>
              <a:t>James McGaugh: learning and memory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ABD20B46-BEDD-4916-BCFC-5655BBFA96E0}" type="datetime1">
              <a:rPr lang="it-IT" smtClean="0"/>
              <a:pPr>
                <a:defRPr/>
              </a:pPr>
              <a:t>30/08/2013</a:t>
            </a:fld>
            <a:endParaRPr lang="it-IT"/>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6" name="Footer Placeholder 5"/>
          <p:cNvSpPr>
            <a:spLocks noGrp="1"/>
          </p:cNvSpPr>
          <p:nvPr>
            <p:ph type="ftr" sz="quarter" idx="11"/>
          </p:nvPr>
        </p:nvSpPr>
        <p:spPr/>
        <p:txBody>
          <a:bodyPr/>
          <a:lstStyle>
            <a:extLst/>
          </a:lstStyle>
          <a:p>
            <a:pPr>
              <a:defRPr/>
            </a:pPr>
            <a:endParaRPr lang="it-IT"/>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8" name="Footer Placeholder 7"/>
          <p:cNvSpPr>
            <a:spLocks noGrp="1"/>
          </p:cNvSpPr>
          <p:nvPr>
            <p:ph type="ftr" sz="quarter" idx="11"/>
          </p:nvPr>
        </p:nvSpPr>
        <p:spPr/>
        <p:txBody>
          <a:bodyPr/>
          <a:lstStyle>
            <a:extLst/>
          </a:lstStyle>
          <a:p>
            <a:pPr>
              <a:defRPr/>
            </a:pPr>
            <a:endParaRPr lang="it-IT"/>
          </a:p>
        </p:txBody>
      </p:sp>
      <p:sp>
        <p:nvSpPr>
          <p:cNvPr id="9" name="Slide Number Placeholder 8"/>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4" name="Footer Placeholder 3"/>
          <p:cNvSpPr>
            <a:spLocks noGrp="1"/>
          </p:cNvSpPr>
          <p:nvPr>
            <p:ph type="ftr" sz="quarter" idx="11"/>
          </p:nvPr>
        </p:nvSpPr>
        <p:spPr/>
        <p:txBody>
          <a:bodyPr/>
          <a:lstStyle>
            <a:extLst/>
          </a:lstStyle>
          <a:p>
            <a:pPr>
              <a:defRPr/>
            </a:pPr>
            <a:endParaRPr lang="it-IT"/>
          </a:p>
        </p:txBody>
      </p:sp>
      <p:sp>
        <p:nvSpPr>
          <p:cNvPr id="5" name="Slide Number Placeholder 4"/>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3" name="Footer Placeholder 2"/>
          <p:cNvSpPr>
            <a:spLocks noGrp="1"/>
          </p:cNvSpPr>
          <p:nvPr>
            <p:ph type="ftr" sz="quarter" idx="11"/>
          </p:nvPr>
        </p:nvSpPr>
        <p:spPr/>
        <p:txBody>
          <a:bodyPr/>
          <a:lstStyle>
            <a:extLst/>
          </a:lstStyle>
          <a:p>
            <a:pPr>
              <a:defRPr/>
            </a:pPr>
            <a:endParaRPr lang="it-IT"/>
          </a:p>
        </p:txBody>
      </p:sp>
      <p:sp>
        <p:nvSpPr>
          <p:cNvPr id="4" name="Slide Number Placeholder 3"/>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ABD20B46-BEDD-4916-BCFC-5655BBFA96E0}" type="datetime1">
              <a:rPr lang="it-IT" smtClean="0"/>
              <a:pPr>
                <a:defRPr/>
              </a:pPr>
              <a:t>30/08/2013</a:t>
            </a:fld>
            <a:endParaRPr lang="it-IT"/>
          </a:p>
        </p:txBody>
      </p:sp>
      <p:sp>
        <p:nvSpPr>
          <p:cNvPr id="6" name="Footer Placeholder 5"/>
          <p:cNvSpPr>
            <a:spLocks noGrp="1"/>
          </p:cNvSpPr>
          <p:nvPr>
            <p:ph type="ftr" sz="quarter" idx="11"/>
          </p:nvPr>
        </p:nvSpPr>
        <p:spPr/>
        <p:txBody>
          <a:bodyPr/>
          <a:lstStyle>
            <a:extLst/>
          </a:lstStyle>
          <a:p>
            <a:pPr>
              <a:defRPr/>
            </a:pPr>
            <a:endParaRPr lang="it-IT"/>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BD20B46-BEDD-4916-BCFC-5655BBFA96E0}" type="datetime1">
              <a:rPr lang="it-IT" smtClean="0"/>
              <a:pPr>
                <a:defRPr/>
              </a:pPr>
              <a:t>30/08/2013</a:t>
            </a:fld>
            <a:endParaRPr lang="it-IT"/>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it-IT"/>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95242F2-F333-40EB-841F-4C0C699DBAC5}" type="slidenum">
              <a:rPr lang="it-IT" smtClean="0"/>
              <a:pPr>
                <a:defRPr/>
              </a:pPr>
              <a:t>‹#›</a:t>
            </a:fld>
            <a:endParaRPr lang="it-IT"/>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BD20B46-BEDD-4916-BCFC-5655BBFA96E0}" type="datetime1">
              <a:rPr lang="it-IT" smtClean="0"/>
              <a:pPr>
                <a:defRPr/>
              </a:pPr>
              <a:t>30/08/2013</a:t>
            </a:fld>
            <a:endParaRPr lang="it-IT"/>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it-IT"/>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95242F2-F333-40EB-841F-4C0C699DBAC5}" type="slidenum">
              <a:rPr lang="it-IT" smtClean="0"/>
              <a:pPr>
                <a:defRPr/>
              </a:pPr>
              <a:t>‹#›</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ehaviouraldesignlab.org/latestarticles/predicting-consumer-choices-with-neuroeconomics/" TargetMode="External"/><Relationship Id="rId2" Type="http://schemas.openxmlformats.org/officeDocument/2006/relationships/hyperlink" Target="http://www.labsi.org/innocenti/"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labsi.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435280" cy="5952132"/>
          </a:xfrm>
        </p:spPr>
        <p:txBody>
          <a:bodyPr rtlCol="0">
            <a:normAutofit fontScale="92500" lnSpcReduction="10000"/>
          </a:bodyPr>
          <a:lstStyle/>
          <a:p>
            <a:pPr marL="0" indent="0">
              <a:lnSpc>
                <a:spcPct val="120000"/>
              </a:lnSpc>
              <a:spcBef>
                <a:spcPts val="0"/>
              </a:spcBef>
              <a:buNone/>
              <a:defRPr/>
            </a:pPr>
            <a:r>
              <a:rPr lang="it-IT" sz="1300" dirty="0" err="1" smtClean="0">
                <a:latin typeface="Verdana" pitchFamily="34" charset="0"/>
                <a:ea typeface="Verdana" pitchFamily="34" charset="0"/>
                <a:cs typeface="Verdana" pitchFamily="34" charset="0"/>
              </a:rPr>
              <a:t>Course</a:t>
            </a:r>
            <a:r>
              <a:rPr lang="it-IT" sz="1300" dirty="0" smtClean="0">
                <a:latin typeface="Verdana" pitchFamily="34" charset="0"/>
                <a:ea typeface="Verdana" pitchFamily="34" charset="0"/>
                <a:cs typeface="Verdana" pitchFamily="34" charset="0"/>
              </a:rPr>
              <a:t> </a:t>
            </a:r>
            <a:r>
              <a:rPr lang="it-IT" sz="1300" dirty="0" err="1" smtClean="0">
                <a:latin typeface="Verdana" pitchFamily="34" charset="0"/>
                <a:ea typeface="Verdana" pitchFamily="34" charset="0"/>
                <a:cs typeface="Verdana" pitchFamily="34" charset="0"/>
              </a:rPr>
              <a:t>Behavioral</a:t>
            </a:r>
            <a:r>
              <a:rPr lang="it-IT" sz="1300" dirty="0" smtClean="0">
                <a:latin typeface="Verdana" pitchFamily="34" charset="0"/>
                <a:ea typeface="Verdana" pitchFamily="34" charset="0"/>
                <a:cs typeface="Verdana" pitchFamily="34" charset="0"/>
              </a:rPr>
              <a:t> </a:t>
            </a:r>
            <a:r>
              <a:rPr lang="it-IT" sz="1300" dirty="0" err="1" smtClean="0">
                <a:latin typeface="Verdana" pitchFamily="34" charset="0"/>
                <a:ea typeface="Verdana" pitchFamily="34" charset="0"/>
                <a:cs typeface="Verdana" pitchFamily="34" charset="0"/>
              </a:rPr>
              <a:t>Economics</a:t>
            </a:r>
            <a:r>
              <a:rPr lang="it-IT" sz="1300" dirty="0" smtClean="0">
                <a:latin typeface="Verdana" pitchFamily="34" charset="0"/>
                <a:ea typeface="Verdana" pitchFamily="34" charset="0"/>
                <a:cs typeface="Verdana" pitchFamily="34" charset="0"/>
              </a:rPr>
              <a:t>           </a:t>
            </a:r>
            <a:r>
              <a:rPr lang="it-IT" sz="1300" b="1" dirty="0" smtClean="0">
                <a:latin typeface="Verdana" pitchFamily="34" charset="0"/>
                <a:ea typeface="Verdana" pitchFamily="34" charset="0"/>
                <a:cs typeface="Verdana" pitchFamily="34" charset="0"/>
                <a:hlinkClick r:id="rId2"/>
              </a:rPr>
              <a:t>Alessandro Innocenti </a:t>
            </a:r>
            <a:endParaRPr lang="it-IT" sz="1300" b="1" dirty="0" smtClean="0">
              <a:latin typeface="Verdana" pitchFamily="34" charset="0"/>
              <a:ea typeface="Verdana" pitchFamily="34" charset="0"/>
              <a:cs typeface="Verdana" pitchFamily="34" charset="0"/>
            </a:endParaRPr>
          </a:p>
          <a:p>
            <a:pPr marL="0" indent="0" eaLnBrk="1" fontAlgn="auto" hangingPunct="1">
              <a:lnSpc>
                <a:spcPct val="120000"/>
              </a:lnSpc>
              <a:spcBef>
                <a:spcPts val="0"/>
              </a:spcBef>
              <a:spcAft>
                <a:spcPts val="0"/>
              </a:spcAft>
              <a:buNone/>
              <a:defRPr/>
            </a:pPr>
            <a:r>
              <a:rPr lang="it-IT" sz="1300" dirty="0" err="1" smtClean="0">
                <a:latin typeface="Verdana" pitchFamily="34" charset="0"/>
                <a:ea typeface="Verdana" pitchFamily="34" charset="0"/>
                <a:cs typeface="Verdana" pitchFamily="34" charset="0"/>
              </a:rPr>
              <a:t>Academic</a:t>
            </a:r>
            <a:r>
              <a:rPr lang="it-IT" sz="1300" dirty="0" smtClean="0">
                <a:latin typeface="Verdana" pitchFamily="34" charset="0"/>
                <a:ea typeface="Verdana" pitchFamily="34" charset="0"/>
                <a:cs typeface="Verdana" pitchFamily="34" charset="0"/>
              </a:rPr>
              <a:t> </a:t>
            </a:r>
            <a:r>
              <a:rPr lang="it-IT" sz="1300" dirty="0" err="1" smtClean="0">
                <a:latin typeface="Verdana" pitchFamily="34" charset="0"/>
                <a:ea typeface="Verdana" pitchFamily="34" charset="0"/>
                <a:cs typeface="Verdana" pitchFamily="34" charset="0"/>
              </a:rPr>
              <a:t>year</a:t>
            </a:r>
            <a:r>
              <a:rPr lang="it-IT" sz="1300" dirty="0" smtClean="0">
                <a:latin typeface="Verdana" pitchFamily="34" charset="0"/>
                <a:ea typeface="Verdana" pitchFamily="34" charset="0"/>
                <a:cs typeface="Verdana" pitchFamily="34" charset="0"/>
              </a:rPr>
              <a:t> 2013-2014</a:t>
            </a:r>
            <a:endParaRPr lang="it-IT" sz="1300" b="1" dirty="0" smtClean="0">
              <a:latin typeface="Verdana" pitchFamily="34" charset="0"/>
              <a:ea typeface="Verdana" pitchFamily="34" charset="0"/>
              <a:cs typeface="Verdana" pitchFamily="34" charset="0"/>
            </a:endParaRPr>
          </a:p>
          <a:p>
            <a:pPr marL="0" indent="0" eaLnBrk="1" fontAlgn="auto" hangingPunct="1">
              <a:lnSpc>
                <a:spcPct val="120000"/>
              </a:lnSpc>
              <a:spcBef>
                <a:spcPts val="0"/>
              </a:spcBef>
              <a:spcAft>
                <a:spcPts val="0"/>
              </a:spcAft>
              <a:buNone/>
              <a:defRPr/>
            </a:pPr>
            <a:r>
              <a:rPr lang="it-IT" sz="1300" dirty="0" err="1" smtClean="0">
                <a:latin typeface="Verdana" pitchFamily="34" charset="0"/>
                <a:ea typeface="Verdana" pitchFamily="34" charset="0"/>
                <a:cs typeface="Verdana" pitchFamily="34" charset="0"/>
              </a:rPr>
              <a:t>Lecture</a:t>
            </a:r>
            <a:r>
              <a:rPr lang="it-IT" sz="1300" dirty="0" smtClean="0">
                <a:latin typeface="Verdana" pitchFamily="34" charset="0"/>
                <a:ea typeface="Verdana" pitchFamily="34" charset="0"/>
                <a:cs typeface="Verdana" pitchFamily="34" charset="0"/>
              </a:rPr>
              <a:t> 5 Cognitive </a:t>
            </a:r>
            <a:r>
              <a:rPr lang="it-IT" sz="1300" dirty="0" err="1" smtClean="0">
                <a:latin typeface="Verdana" pitchFamily="34" charset="0"/>
                <a:ea typeface="Verdana" pitchFamily="34" charset="0"/>
                <a:cs typeface="Verdana" pitchFamily="34" charset="0"/>
              </a:rPr>
              <a:t>economics</a:t>
            </a:r>
            <a:r>
              <a:rPr lang="it-IT" sz="1300" dirty="0" smtClean="0">
                <a:latin typeface="Verdana" pitchFamily="34" charset="0"/>
                <a:ea typeface="Verdana" pitchFamily="34" charset="0"/>
                <a:cs typeface="Verdana" pitchFamily="34" charset="0"/>
              </a:rPr>
              <a:t> and </a:t>
            </a:r>
            <a:r>
              <a:rPr lang="it-IT" sz="1300" dirty="0" err="1" smtClean="0">
                <a:latin typeface="Verdana" pitchFamily="34" charset="0"/>
                <a:ea typeface="Verdana" pitchFamily="34" charset="0"/>
                <a:cs typeface="Verdana" pitchFamily="34" charset="0"/>
              </a:rPr>
              <a:t>neuroeconomics</a:t>
            </a:r>
            <a:endParaRPr lang="it-IT" sz="1300" dirty="0" smtClean="0">
              <a:latin typeface="Verdana" pitchFamily="34" charset="0"/>
              <a:ea typeface="Verdana" pitchFamily="34" charset="0"/>
              <a:cs typeface="Verdana" pitchFamily="34" charset="0"/>
            </a:endParaRPr>
          </a:p>
          <a:p>
            <a:pPr algn="ctr">
              <a:buNone/>
            </a:pPr>
            <a:endParaRPr lang="en-US" sz="1600" b="1" cap="all" dirty="0" smtClean="0"/>
          </a:p>
          <a:p>
            <a:pPr marL="0" algn="ctr">
              <a:buNone/>
            </a:pPr>
            <a:r>
              <a:rPr lang="en-US" sz="2200" b="1" cap="all" dirty="0" smtClean="0"/>
              <a:t>Lecture </a:t>
            </a:r>
            <a:r>
              <a:rPr lang="en-US" sz="2200" b="1" cap="all" dirty="0" smtClean="0"/>
              <a:t>5 Cognitive economics and </a:t>
            </a:r>
            <a:r>
              <a:rPr lang="en-US" sz="2200" b="1" cap="all" dirty="0" err="1" smtClean="0"/>
              <a:t>Neuroeconomics</a:t>
            </a:r>
            <a:endParaRPr lang="en-US" sz="2200" b="1" cap="all" dirty="0" smtClean="0"/>
          </a:p>
          <a:p>
            <a:pPr algn="ctr">
              <a:buNone/>
            </a:pPr>
            <a:endParaRPr lang="it-IT" sz="1600" dirty="0" smtClean="0"/>
          </a:p>
          <a:p>
            <a:pPr>
              <a:buNone/>
            </a:pPr>
            <a:r>
              <a:rPr lang="en-US" sz="1700" b="1" dirty="0" smtClean="0"/>
              <a:t>Aim</a:t>
            </a:r>
            <a:r>
              <a:rPr lang="en-US" sz="1700" dirty="0" smtClean="0"/>
              <a:t>: To provide an introduction to cognitive economics and </a:t>
            </a:r>
            <a:r>
              <a:rPr lang="en-US" sz="1700" dirty="0" err="1" smtClean="0"/>
              <a:t>neuroeconomics</a:t>
            </a:r>
            <a:r>
              <a:rPr lang="en-US" sz="1700" dirty="0" smtClean="0"/>
              <a:t>.</a:t>
            </a:r>
            <a:endParaRPr lang="it-IT" sz="1700" dirty="0" smtClean="0"/>
          </a:p>
          <a:p>
            <a:pPr>
              <a:buNone/>
            </a:pPr>
            <a:r>
              <a:rPr lang="en-US" sz="1700" b="1" dirty="0" smtClean="0"/>
              <a:t>Outline</a:t>
            </a:r>
            <a:r>
              <a:rPr lang="en-US" sz="1700" dirty="0" smtClean="0"/>
              <a:t>: Cognitive economics and </a:t>
            </a:r>
            <a:r>
              <a:rPr lang="en-US" sz="1700" dirty="0" err="1" smtClean="0"/>
              <a:t>neuroeconomics</a:t>
            </a:r>
            <a:r>
              <a:rPr lang="en-US" sz="1700" dirty="0" smtClean="0"/>
              <a:t>: key principles. Tools. Basic facts about the brain. Cognitive processes. Automatic processes. Affective processes. Main findings. Implication for economics. A critique of </a:t>
            </a:r>
            <a:r>
              <a:rPr lang="en-US" sz="1700" dirty="0" err="1" smtClean="0"/>
              <a:t>neuroeconomics</a:t>
            </a:r>
            <a:r>
              <a:rPr lang="en-US" sz="1700" dirty="0" smtClean="0"/>
              <a:t>.</a:t>
            </a:r>
            <a:endParaRPr lang="it-IT" sz="1700" dirty="0" smtClean="0"/>
          </a:p>
          <a:p>
            <a:pPr>
              <a:buNone/>
            </a:pPr>
            <a:r>
              <a:rPr lang="en-US" sz="1700" b="1" dirty="0" smtClean="0"/>
              <a:t>Readings</a:t>
            </a:r>
            <a:r>
              <a:rPr lang="en-US" sz="1700" dirty="0" smtClean="0"/>
              <a:t>:</a:t>
            </a:r>
            <a:endParaRPr lang="it-IT" sz="1700" dirty="0" smtClean="0"/>
          </a:p>
          <a:p>
            <a:pPr>
              <a:buNone/>
            </a:pPr>
            <a:r>
              <a:rPr lang="en-US" sz="1700" dirty="0" err="1" smtClean="0"/>
              <a:t>Camerer</a:t>
            </a:r>
            <a:r>
              <a:rPr lang="en-US" sz="1700" dirty="0" smtClean="0"/>
              <a:t>, C. F., G. </a:t>
            </a:r>
            <a:r>
              <a:rPr lang="en-US" sz="1700" dirty="0" err="1" smtClean="0"/>
              <a:t>Loewenstein</a:t>
            </a:r>
            <a:r>
              <a:rPr lang="en-US" sz="1700" dirty="0" smtClean="0"/>
              <a:t>, and D. </a:t>
            </a:r>
            <a:r>
              <a:rPr lang="en-US" sz="1700" dirty="0" err="1" smtClean="0"/>
              <a:t>Prelec</a:t>
            </a:r>
            <a:r>
              <a:rPr lang="en-US" sz="1700" dirty="0" smtClean="0"/>
              <a:t> (2005) “</a:t>
            </a:r>
            <a:r>
              <a:rPr lang="en-US" sz="1700" dirty="0" err="1" smtClean="0"/>
              <a:t>Neuroeconomics</a:t>
            </a:r>
            <a:r>
              <a:rPr lang="en-US" sz="1700" dirty="0" smtClean="0"/>
              <a:t>: How Neuroscience Can Inform Economics</a:t>
            </a:r>
            <a:r>
              <a:rPr lang="en-US" sz="1700" dirty="0" smtClean="0"/>
              <a:t>”, </a:t>
            </a:r>
            <a:r>
              <a:rPr lang="en-US" sz="1700" i="1" dirty="0" smtClean="0"/>
              <a:t>Journal of Economic Literature</a:t>
            </a:r>
            <a:r>
              <a:rPr lang="en-US" sz="1700" dirty="0" smtClean="0"/>
              <a:t>, XLIII, 9-64.</a:t>
            </a:r>
            <a:endParaRPr lang="it-IT" sz="1700" b="1" dirty="0" smtClean="0"/>
          </a:p>
          <a:p>
            <a:pPr>
              <a:buNone/>
            </a:pPr>
            <a:r>
              <a:rPr lang="en-US" sz="1700" dirty="0" smtClean="0"/>
              <a:t>G. W. Harrison (2008</a:t>
            </a:r>
            <a:r>
              <a:rPr lang="en-US" sz="1700" dirty="0" smtClean="0"/>
              <a:t>) “</a:t>
            </a:r>
            <a:r>
              <a:rPr lang="en-US" sz="1700" dirty="0" err="1" smtClean="0"/>
              <a:t>Neuroeconomics</a:t>
            </a:r>
            <a:r>
              <a:rPr lang="en-US" sz="1700" dirty="0" smtClean="0"/>
              <a:t>: A </a:t>
            </a:r>
            <a:r>
              <a:rPr lang="en-US" sz="1700" dirty="0" smtClean="0"/>
              <a:t>Rejoinder”, </a:t>
            </a:r>
            <a:r>
              <a:rPr lang="en-US" sz="1700" i="1" dirty="0" smtClean="0"/>
              <a:t>Economics and Philosophy</a:t>
            </a:r>
            <a:r>
              <a:rPr lang="en-US" sz="1700" dirty="0" smtClean="0"/>
              <a:t>, 24, 533-544. </a:t>
            </a:r>
            <a:endParaRPr lang="it-IT" sz="1700" dirty="0" smtClean="0"/>
          </a:p>
          <a:p>
            <a:pPr>
              <a:buNone/>
            </a:pPr>
            <a:r>
              <a:rPr lang="en-US" sz="1700" b="1" dirty="0" smtClean="0"/>
              <a:t>Blogs</a:t>
            </a:r>
            <a:r>
              <a:rPr lang="en-US" sz="1700" b="1" dirty="0" smtClean="0"/>
              <a:t>, Videos and Websites:</a:t>
            </a:r>
            <a:endParaRPr lang="it-IT" sz="1700" dirty="0" smtClean="0"/>
          </a:p>
          <a:p>
            <a:pPr>
              <a:buNone/>
            </a:pPr>
            <a:r>
              <a:rPr lang="en-US" sz="1700" dirty="0" smtClean="0"/>
              <a:t>Predicting Consumer Choices with </a:t>
            </a:r>
            <a:r>
              <a:rPr lang="en-US" sz="1700" dirty="0" err="1" smtClean="0"/>
              <a:t>Neuroeconomics</a:t>
            </a:r>
            <a:r>
              <a:rPr lang="en-US" sz="1700" dirty="0" smtClean="0"/>
              <a:t> </a:t>
            </a:r>
            <a:endParaRPr lang="it-IT" sz="1700" dirty="0" smtClean="0"/>
          </a:p>
          <a:p>
            <a:pPr>
              <a:buNone/>
            </a:pPr>
            <a:r>
              <a:rPr lang="it-IT" sz="1700" u="sng" dirty="0" smtClean="0">
                <a:hlinkClick r:id="rId3"/>
              </a:rPr>
              <a:t>http://www.behaviouraldesignlab.org/</a:t>
            </a:r>
            <a:r>
              <a:rPr lang="it-IT" sz="1700" u="sng" dirty="0" err="1" smtClean="0">
                <a:hlinkClick r:id="rId3"/>
              </a:rPr>
              <a:t>latestarticles</a:t>
            </a:r>
            <a:r>
              <a:rPr lang="it-IT" sz="1700" u="sng" dirty="0" smtClean="0">
                <a:hlinkClick r:id="rId3"/>
              </a:rPr>
              <a:t>/</a:t>
            </a:r>
            <a:r>
              <a:rPr lang="it-IT" sz="1700" u="sng" dirty="0" err="1" smtClean="0">
                <a:hlinkClick r:id="rId3"/>
              </a:rPr>
              <a:t>predicting-consumer-choices-with-neuroeconomics</a:t>
            </a:r>
            <a:endParaRPr lang="it-IT" sz="1700" dirty="0" smtClean="0"/>
          </a:p>
          <a:p>
            <a:pPr>
              <a:buNone/>
            </a:pPr>
            <a:r>
              <a:rPr lang="it-IT" sz="1600" dirty="0" smtClean="0"/>
              <a:t> </a:t>
            </a:r>
          </a:p>
          <a:p>
            <a:pPr marL="365760" indent="-256032" eaLnBrk="1" fontAlgn="auto" hangingPunct="1">
              <a:spcAft>
                <a:spcPts val="0"/>
              </a:spcAft>
              <a:buFont typeface="Arial" pitchFamily="34" charset="0"/>
              <a:buNone/>
              <a:defRPr/>
            </a:pPr>
            <a:endParaRPr lang="it-IT" dirty="0" smtClean="0">
              <a:latin typeface="Arial" pitchFamily="34" charset="0"/>
              <a:ea typeface="Tahoma" pitchFamily="34" charset="0"/>
              <a:cs typeface="Arial" pitchFamily="34" charset="0"/>
            </a:endParaRPr>
          </a:p>
        </p:txBody>
      </p:sp>
      <p:sp>
        <p:nvSpPr>
          <p:cNvPr id="1741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3409A4C-F88F-4ACF-B133-41EFFEB5A549}" type="slidenum">
              <a:rPr lang="it-IT" smtClean="0"/>
              <a:pPr/>
              <a:t>1</a:t>
            </a:fld>
            <a:endParaRPr lang="it-IT" smtClean="0"/>
          </a:p>
        </p:txBody>
      </p:sp>
      <p:pic>
        <p:nvPicPr>
          <p:cNvPr id="4" name="Picture 3" descr="labsilogo.png">
            <a:hlinkClick r:id="rId4"/>
          </p:cNvPr>
          <p:cNvPicPr>
            <a:picLocks noChangeAspect="1"/>
          </p:cNvPicPr>
          <p:nvPr/>
        </p:nvPicPr>
        <p:blipFill>
          <a:blip r:embed="rId5" cstate="print"/>
          <a:stretch>
            <a:fillRect/>
          </a:stretch>
        </p:blipFill>
        <p:spPr>
          <a:xfrm>
            <a:off x="6944788" y="332656"/>
            <a:ext cx="1700037" cy="7920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Rot="1" noChangeArrowheads="1"/>
          </p:cNvSpPr>
          <p:nvPr>
            <p:ph type="title"/>
          </p:nvPr>
        </p:nvSpPr>
        <p:spPr>
          <a:xfrm>
            <a:off x="304800" y="0"/>
            <a:ext cx="8534400" cy="1371600"/>
          </a:xfrm>
        </p:spPr>
        <p:txBody>
          <a:bodyPr/>
          <a:lstStyle/>
          <a:p>
            <a:pPr eaLnBrk="1" fontAlgn="auto" hangingPunct="1">
              <a:spcAft>
                <a:spcPts val="0"/>
              </a:spcAft>
              <a:defRPr/>
            </a:pPr>
            <a:r>
              <a:rPr lang="en-US" smtClean="0"/>
              <a:t>Functional Magnetic Resonance Imaging (fMRI)</a:t>
            </a:r>
          </a:p>
        </p:txBody>
      </p:sp>
      <p:sp>
        <p:nvSpPr>
          <p:cNvPr id="35843" name="Rectangle 5"/>
          <p:cNvSpPr>
            <a:spLocks noChangeArrowheads="1"/>
          </p:cNvSpPr>
          <p:nvPr/>
        </p:nvSpPr>
        <p:spPr bwMode="auto">
          <a:xfrm>
            <a:off x="4572000" y="1447800"/>
            <a:ext cx="4343400" cy="5105400"/>
          </a:xfrm>
          <a:prstGeom prst="rect">
            <a:avLst/>
          </a:prstGeom>
          <a:noFill/>
          <a:ln w="9525">
            <a:noFill/>
            <a:miter lim="800000"/>
            <a:headEnd/>
            <a:tailEnd/>
          </a:ln>
        </p:spPr>
        <p:txBody>
          <a:bodyPr/>
          <a:lstStyle/>
          <a:p>
            <a:pPr marL="342900" indent="-342900">
              <a:spcBef>
                <a:spcPct val="20000"/>
              </a:spcBef>
              <a:buFontTx/>
              <a:buChar char="•"/>
            </a:pPr>
            <a:r>
              <a:rPr lang="en-US" sz="2400">
                <a:latin typeface="Garamond" pitchFamily="18" charset="0"/>
              </a:rPr>
              <a:t>Uses strong magnetic fields to create images of biological tissue</a:t>
            </a:r>
          </a:p>
          <a:p>
            <a:pPr marL="742950" lvl="1" indent="-285750">
              <a:spcBef>
                <a:spcPct val="20000"/>
              </a:spcBef>
              <a:buFontTx/>
              <a:buChar char="–"/>
            </a:pPr>
            <a:r>
              <a:rPr lang="en-US" sz="2000">
                <a:latin typeface="Garamond" pitchFamily="18" charset="0"/>
              </a:rPr>
              <a:t>Measures hemodynamic signals related to neural activity</a:t>
            </a:r>
          </a:p>
          <a:p>
            <a:pPr marL="1143000" lvl="2" indent="-228600">
              <a:spcBef>
                <a:spcPct val="20000"/>
              </a:spcBef>
              <a:buFontTx/>
              <a:buChar char="•"/>
            </a:pPr>
            <a:r>
              <a:rPr lang="en-US">
                <a:latin typeface="Garamond" pitchFamily="18" charset="0"/>
              </a:rPr>
              <a:t>Blood Oxygenation Level Dependent (BOLD) contrast</a:t>
            </a:r>
          </a:p>
          <a:p>
            <a:pPr marL="1143000" lvl="2" indent="-228600">
              <a:spcBef>
                <a:spcPct val="20000"/>
              </a:spcBef>
              <a:buFontTx/>
              <a:buChar char="•"/>
            </a:pPr>
            <a:r>
              <a:rPr lang="en-US">
                <a:latin typeface="Garamond" pitchFamily="18" charset="0"/>
              </a:rPr>
              <a:t>MR signal of blood is dependent on level of oxygenation</a:t>
            </a:r>
          </a:p>
          <a:p>
            <a:pPr marL="1143000" lvl="2" indent="-228600">
              <a:spcBef>
                <a:spcPct val="20000"/>
              </a:spcBef>
              <a:buFontTx/>
              <a:buChar char="•"/>
            </a:pPr>
            <a:r>
              <a:rPr lang="en-US">
                <a:latin typeface="Garamond" pitchFamily="18" charset="0"/>
              </a:rPr>
              <a:t>Changes in deoxyhemoglobin</a:t>
            </a:r>
          </a:p>
          <a:p>
            <a:pPr marL="342900" indent="-342900">
              <a:spcBef>
                <a:spcPct val="20000"/>
              </a:spcBef>
              <a:buFontTx/>
              <a:buChar char="•"/>
            </a:pPr>
            <a:r>
              <a:rPr lang="en-US" sz="2400">
                <a:latin typeface="Garamond" pitchFamily="18" charset="0"/>
              </a:rPr>
              <a:t>Blood flow in the brain implies function</a:t>
            </a:r>
          </a:p>
          <a:p>
            <a:pPr marL="742950" lvl="1" indent="-285750">
              <a:spcBef>
                <a:spcPct val="20000"/>
              </a:spcBef>
              <a:buFontTx/>
              <a:buChar char="–"/>
            </a:pPr>
            <a:r>
              <a:rPr lang="en-US" sz="2000">
                <a:latin typeface="Garamond" pitchFamily="18" charset="0"/>
              </a:rPr>
              <a:t>Studies have shown regional brain activity when exposed to cues (Huettel et al. 2004)</a:t>
            </a:r>
          </a:p>
        </p:txBody>
      </p:sp>
      <p:sp>
        <p:nvSpPr>
          <p:cNvPr id="35844" name="Text Box 7"/>
          <p:cNvSpPr txBox="1">
            <a:spLocks noChangeArrowheads="1"/>
          </p:cNvSpPr>
          <p:nvPr/>
        </p:nvSpPr>
        <p:spPr bwMode="auto">
          <a:xfrm>
            <a:off x="609600" y="6400800"/>
            <a:ext cx="3482975" cy="274638"/>
          </a:xfrm>
          <a:prstGeom prst="rect">
            <a:avLst/>
          </a:prstGeom>
          <a:noFill/>
          <a:ln w="9525">
            <a:noFill/>
            <a:miter lim="800000"/>
            <a:headEnd/>
            <a:tailEnd/>
          </a:ln>
        </p:spPr>
        <p:txBody>
          <a:bodyPr wrap="none">
            <a:spAutoFit/>
          </a:bodyPr>
          <a:lstStyle/>
          <a:p>
            <a:pPr eaLnBrk="0" hangingPunct="0"/>
            <a:r>
              <a:rPr lang="en-US" sz="1200">
                <a:latin typeface="Garamond" pitchFamily="18" charset="0"/>
              </a:rPr>
              <a:t>Source: UC Irvine Center for Functional Onco-Imaging</a:t>
            </a:r>
          </a:p>
        </p:txBody>
      </p:sp>
      <p:pic>
        <p:nvPicPr>
          <p:cNvPr id="35845" name="Picture 9" descr="1"/>
          <p:cNvPicPr>
            <a:picLocks noChangeAspect="1" noChangeArrowheads="1"/>
          </p:cNvPicPr>
          <p:nvPr/>
        </p:nvPicPr>
        <p:blipFill>
          <a:blip r:embed="rId3" cstate="print"/>
          <a:srcRect/>
          <a:stretch>
            <a:fillRect/>
          </a:stretch>
        </p:blipFill>
        <p:spPr bwMode="auto">
          <a:xfrm>
            <a:off x="457200" y="1600200"/>
            <a:ext cx="40719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Rot="1" noChangeArrowheads="1"/>
          </p:cNvSpPr>
          <p:nvPr/>
        </p:nvSpPr>
        <p:spPr bwMode="auto">
          <a:xfrm>
            <a:off x="381000" y="0"/>
            <a:ext cx="8229600" cy="1143000"/>
          </a:xfrm>
          <a:prstGeom prst="rect">
            <a:avLst/>
          </a:prstGeom>
          <a:noFill/>
          <a:ln w="9525">
            <a:noFill/>
            <a:miter lim="800000"/>
            <a:headEnd/>
            <a:tailEnd/>
          </a:ln>
        </p:spPr>
        <p:txBody>
          <a:bodyPr anchor="ctr"/>
          <a:lstStyle/>
          <a:p>
            <a:pPr algn="ctr"/>
            <a:r>
              <a:rPr lang="en-US" sz="4000">
                <a:solidFill>
                  <a:srgbClr val="9EFC04"/>
                </a:solidFill>
                <a:latin typeface="Garamond" pitchFamily="18" charset="0"/>
              </a:rPr>
              <a:t>Why is fMRI so exciting?</a:t>
            </a:r>
          </a:p>
        </p:txBody>
      </p:sp>
      <p:sp>
        <p:nvSpPr>
          <p:cNvPr id="36867" name="Rectangle 5"/>
          <p:cNvSpPr>
            <a:spLocks noChangeArrowheads="1"/>
          </p:cNvSpPr>
          <p:nvPr/>
        </p:nvSpPr>
        <p:spPr bwMode="auto">
          <a:xfrm>
            <a:off x="228600" y="1219200"/>
            <a:ext cx="4038600" cy="48768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mn-lt"/>
                <a:ea typeface="Ebrima" pitchFamily="2" charset="0"/>
                <a:cs typeface="Ebrima" pitchFamily="2" charset="0"/>
              </a:rPr>
              <a:t>Non-invasive</a:t>
            </a:r>
          </a:p>
          <a:p>
            <a:pPr marL="342900" indent="-342900">
              <a:spcBef>
                <a:spcPct val="20000"/>
              </a:spcBef>
              <a:buFontTx/>
              <a:buChar char="•"/>
            </a:pPr>
            <a:r>
              <a:rPr lang="en-US" sz="2800" dirty="0">
                <a:latin typeface="+mn-lt"/>
                <a:ea typeface="Ebrima" pitchFamily="2" charset="0"/>
                <a:cs typeface="Ebrima" pitchFamily="2" charset="0"/>
              </a:rPr>
              <a:t>Better temporal resolution</a:t>
            </a:r>
          </a:p>
          <a:p>
            <a:pPr marL="342900" indent="-342900">
              <a:spcBef>
                <a:spcPct val="20000"/>
              </a:spcBef>
              <a:buFontTx/>
              <a:buChar char="•"/>
            </a:pPr>
            <a:r>
              <a:rPr lang="en-US" sz="2800" dirty="0">
                <a:latin typeface="+mn-lt"/>
                <a:ea typeface="Ebrima" pitchFamily="2" charset="0"/>
                <a:cs typeface="Ebrima" pitchFamily="2" charset="0"/>
              </a:rPr>
              <a:t>Good and improving spatial resolution</a:t>
            </a:r>
          </a:p>
          <a:p>
            <a:pPr marL="342900" indent="-342900">
              <a:spcBef>
                <a:spcPct val="20000"/>
              </a:spcBef>
              <a:buFontTx/>
              <a:buChar char="•"/>
            </a:pPr>
            <a:r>
              <a:rPr lang="en-US" sz="2800" dirty="0">
                <a:latin typeface="+mn-lt"/>
                <a:ea typeface="Ebrima" pitchFamily="2" charset="0"/>
                <a:cs typeface="Ebrima" pitchFamily="2" charset="0"/>
              </a:rPr>
              <a:t>Can be used in conjunction with other </a:t>
            </a:r>
            <a:r>
              <a:rPr lang="en-US" sz="2800" dirty="0" smtClean="0">
                <a:latin typeface="+mn-lt"/>
                <a:ea typeface="Ebrima" pitchFamily="2" charset="0"/>
                <a:cs typeface="Ebrima" pitchFamily="2" charset="0"/>
              </a:rPr>
              <a:t>methods</a:t>
            </a:r>
            <a:endParaRPr lang="en-US" sz="2800" dirty="0">
              <a:latin typeface="+mn-lt"/>
              <a:ea typeface="Ebrima" pitchFamily="2" charset="0"/>
              <a:cs typeface="Ebrima" pitchFamily="2" charset="0"/>
            </a:endParaRPr>
          </a:p>
        </p:txBody>
      </p:sp>
      <p:pic>
        <p:nvPicPr>
          <p:cNvPr id="36868" name="Picture 6" descr="thalamusPvC"/>
          <p:cNvPicPr>
            <a:picLocks noChangeAspect="1" noChangeArrowheads="1"/>
          </p:cNvPicPr>
          <p:nvPr/>
        </p:nvPicPr>
        <p:blipFill>
          <a:blip r:embed="rId3" cstate="print"/>
          <a:srcRect/>
          <a:stretch>
            <a:fillRect/>
          </a:stretch>
        </p:blipFill>
        <p:spPr bwMode="auto">
          <a:xfrm>
            <a:off x="4267200" y="1219200"/>
            <a:ext cx="4495800" cy="4452938"/>
          </a:xfrm>
          <a:prstGeom prst="rect">
            <a:avLst/>
          </a:prstGeom>
          <a:noFill/>
          <a:ln w="9525">
            <a:noFill/>
            <a:miter lim="800000"/>
            <a:headEnd/>
            <a:tailEnd/>
          </a:ln>
        </p:spPr>
      </p:pic>
      <p:sp>
        <p:nvSpPr>
          <p:cNvPr id="36869" name="Text Box 7"/>
          <p:cNvSpPr txBox="1">
            <a:spLocks noChangeArrowheads="1"/>
          </p:cNvSpPr>
          <p:nvPr/>
        </p:nvSpPr>
        <p:spPr bwMode="auto">
          <a:xfrm>
            <a:off x="4572000" y="5867400"/>
            <a:ext cx="4267200" cy="730250"/>
          </a:xfrm>
          <a:prstGeom prst="rect">
            <a:avLst/>
          </a:prstGeom>
          <a:noFill/>
          <a:ln w="9525">
            <a:noFill/>
            <a:miter lim="800000"/>
            <a:headEnd/>
            <a:tailEnd/>
          </a:ln>
        </p:spPr>
        <p:txBody>
          <a:bodyPr>
            <a:spAutoFit/>
          </a:bodyPr>
          <a:lstStyle/>
          <a:p>
            <a:pPr eaLnBrk="0" hangingPunct="0"/>
            <a:r>
              <a:rPr lang="en-US" sz="1400">
                <a:latin typeface="Garamond" pitchFamily="18" charset="0"/>
              </a:rPr>
              <a:t>Source: MGH/MIT/HMS Athinoula A. Martinos Center for Biomedical Imaging Visiting Fellowship Program in fMRI, 2005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768975"/>
          </a:xfrm>
        </p:spPr>
        <p:txBody>
          <a:bodyPr rtlCol="0">
            <a:noAutofit/>
          </a:bodyPr>
          <a:lstStyle/>
          <a:p>
            <a:pPr marL="365760" indent="-256032" algn="ctr" eaLnBrk="1" fontAlgn="auto" hangingPunct="1">
              <a:spcAft>
                <a:spcPts val="0"/>
              </a:spcAft>
              <a:buFont typeface="Arial" charset="0"/>
              <a:buNone/>
              <a:defRPr/>
            </a:pPr>
            <a:r>
              <a:rPr lang="en-GB" sz="2400" b="1" cap="all" dirty="0" smtClean="0">
                <a:cs typeface="Arial" pitchFamily="34" charset="0"/>
              </a:rPr>
              <a:t>Basic facts about the brain</a:t>
            </a:r>
            <a:endParaRPr lang="it-IT" sz="2400" b="1" cap="all"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0" indent="0" eaLnBrk="1" fontAlgn="auto" hangingPunct="1">
              <a:spcAft>
                <a:spcPts val="0"/>
              </a:spcAft>
              <a:buFont typeface="Arial" charset="0"/>
              <a:buNone/>
              <a:defRPr/>
            </a:pPr>
            <a:r>
              <a:rPr lang="en-GB" sz="1800" dirty="0" smtClean="0">
                <a:cs typeface="Arial" pitchFamily="34" charset="0"/>
              </a:rPr>
              <a:t>The brain is divided into two halves and each half is divided into four lobes: frontal, parietal, occipital and temporal</a:t>
            </a:r>
            <a:endParaRPr lang="it-IT" sz="1800" dirty="0" smtClean="0">
              <a:cs typeface="Arial" pitchFamily="34" charset="0"/>
            </a:endParaRPr>
          </a:p>
          <a:p>
            <a:pPr marL="0" indent="0" eaLnBrk="1" fontAlgn="auto" hangingPunct="1">
              <a:spcAft>
                <a:spcPts val="0"/>
              </a:spcAft>
              <a:buFont typeface="Arial" charset="0"/>
              <a:buNone/>
              <a:defRPr/>
            </a:pPr>
            <a:r>
              <a:rPr lang="en-GB" sz="1800" dirty="0" smtClean="0">
                <a:cs typeface="Arial" pitchFamily="34" charset="0"/>
              </a:rPr>
              <a:t>  </a:t>
            </a:r>
            <a:endParaRPr lang="it-IT" sz="1800" dirty="0" smtClean="0">
              <a:cs typeface="Arial" pitchFamily="34" charset="0"/>
            </a:endParaRPr>
          </a:p>
          <a:p>
            <a:pPr marL="0" indent="0" eaLnBrk="1" fontAlgn="auto" hangingPunct="1">
              <a:spcAft>
                <a:spcPts val="0"/>
              </a:spcAft>
              <a:buFont typeface="Arial" charset="0"/>
              <a:buNone/>
              <a:defRPr/>
            </a:pPr>
            <a:r>
              <a:rPr lang="en-GB" sz="1800" dirty="0" smtClean="0">
                <a:cs typeface="Arial" pitchFamily="34" charset="0"/>
              </a:rPr>
              <a:t>Regions of these lobes are interconnected and create specialized “circuits” for performing various tasks.</a:t>
            </a:r>
            <a:endParaRPr lang="it-IT" sz="1800" dirty="0" smtClean="0">
              <a:cs typeface="Arial" pitchFamily="34" charset="0"/>
            </a:endParaRPr>
          </a:p>
          <a:p>
            <a:pPr marL="0" indent="0" eaLnBrk="1" fontAlgn="auto" hangingPunct="1">
              <a:spcAft>
                <a:spcPts val="0"/>
              </a:spcAft>
              <a:buFont typeface="Arial" charset="0"/>
              <a:buNone/>
              <a:defRPr/>
            </a:pPr>
            <a:r>
              <a:rPr lang="en-GB" sz="1800" dirty="0" smtClean="0">
                <a:cs typeface="Arial" pitchFamily="34" charset="0"/>
              </a:rPr>
              <a:t> </a:t>
            </a:r>
            <a:endParaRPr lang="it-IT" sz="1800" dirty="0" smtClean="0">
              <a:cs typeface="Arial" pitchFamily="34" charset="0"/>
            </a:endParaRPr>
          </a:p>
          <a:p>
            <a:pPr marL="0" indent="0" algn="r" eaLnBrk="1" fontAlgn="auto" hangingPunct="1">
              <a:spcAft>
                <a:spcPts val="0"/>
              </a:spcAft>
              <a:buFont typeface="Arial" charset="0"/>
              <a:buNone/>
              <a:defRPr/>
            </a:pPr>
            <a:r>
              <a:rPr lang="en-US" sz="1800" dirty="0" smtClean="0">
                <a:cs typeface="Arial" pitchFamily="34" charset="0"/>
              </a:rPr>
              <a:t>What do each of these lobes do?</a:t>
            </a:r>
          </a:p>
          <a:p>
            <a:pPr marL="0" indent="0" eaLnBrk="1" fontAlgn="auto" hangingPunct="1">
              <a:spcAft>
                <a:spcPts val="0"/>
              </a:spcAft>
              <a:buFont typeface="Arial" charset="0"/>
              <a:buNone/>
              <a:defRPr/>
            </a:pPr>
            <a:endParaRPr lang="en-US" sz="1800" dirty="0" smtClean="0">
              <a:cs typeface="Arial" pitchFamily="34" charset="0"/>
            </a:endParaRPr>
          </a:p>
          <a:p>
            <a:pPr marL="0" indent="0" eaLnBrk="1" fontAlgn="auto" hangingPunct="1">
              <a:spcAft>
                <a:spcPts val="0"/>
              </a:spcAft>
              <a:buFont typeface="Arial" charset="0"/>
              <a:buNone/>
              <a:defRPr/>
            </a:pPr>
            <a:r>
              <a:rPr lang="en-US" sz="1800" b="1" dirty="0" smtClean="0">
                <a:cs typeface="Arial" pitchFamily="34" charset="0"/>
              </a:rPr>
              <a:t>Frontal Lobe </a:t>
            </a:r>
            <a:r>
              <a:rPr lang="en-US" sz="1800" dirty="0" smtClean="0">
                <a:cs typeface="Arial" pitchFamily="34" charset="0"/>
              </a:rPr>
              <a:t>-</a:t>
            </a:r>
            <a:r>
              <a:rPr lang="en-US" sz="1800" b="1" dirty="0" smtClean="0">
                <a:cs typeface="Arial" pitchFamily="34" charset="0"/>
              </a:rPr>
              <a:t> </a:t>
            </a:r>
            <a:r>
              <a:rPr lang="en-US" sz="1800" dirty="0" smtClean="0">
                <a:cs typeface="Arial" pitchFamily="34" charset="0"/>
              </a:rPr>
              <a:t>associated with reasoning, planning, parts of speech, movement, emotions, and problem solving </a:t>
            </a:r>
          </a:p>
          <a:p>
            <a:pPr marL="0" indent="0" eaLnBrk="1" fontAlgn="auto" hangingPunct="1">
              <a:spcAft>
                <a:spcPts val="0"/>
              </a:spcAft>
              <a:buFont typeface="Arial" charset="0"/>
              <a:buNone/>
              <a:defRPr/>
            </a:pPr>
            <a:r>
              <a:rPr lang="en-US" sz="1800" b="1" dirty="0" smtClean="0">
                <a:cs typeface="Arial" pitchFamily="34" charset="0"/>
              </a:rPr>
              <a:t>Parietal Lobe</a:t>
            </a:r>
            <a:r>
              <a:rPr lang="en-US" sz="1800" dirty="0" smtClean="0">
                <a:cs typeface="Arial" pitchFamily="34" charset="0"/>
              </a:rPr>
              <a:t> - associated with movement, orientation, recognition, perception of stimuli </a:t>
            </a:r>
          </a:p>
          <a:p>
            <a:pPr marL="0" indent="0" eaLnBrk="1" fontAlgn="auto" hangingPunct="1">
              <a:spcAft>
                <a:spcPts val="0"/>
              </a:spcAft>
              <a:buFont typeface="Arial" charset="0"/>
              <a:buNone/>
              <a:defRPr/>
            </a:pPr>
            <a:r>
              <a:rPr lang="en-US" sz="1800" b="1" dirty="0" smtClean="0">
                <a:cs typeface="Arial" pitchFamily="34" charset="0"/>
              </a:rPr>
              <a:t>Occipital Lobe </a:t>
            </a:r>
            <a:r>
              <a:rPr lang="en-US" sz="1800" dirty="0" smtClean="0">
                <a:cs typeface="Arial" pitchFamily="34" charset="0"/>
              </a:rPr>
              <a:t>- associated with visual processing </a:t>
            </a:r>
          </a:p>
          <a:p>
            <a:pPr marL="0" indent="0" eaLnBrk="1" fontAlgn="auto" hangingPunct="1">
              <a:spcAft>
                <a:spcPts val="0"/>
              </a:spcAft>
              <a:buFont typeface="Arial" charset="0"/>
              <a:buNone/>
              <a:defRPr/>
            </a:pPr>
            <a:r>
              <a:rPr lang="en-US" sz="1800" b="1" dirty="0" smtClean="0">
                <a:cs typeface="Arial" pitchFamily="34" charset="0"/>
              </a:rPr>
              <a:t>Temporal Lobe </a:t>
            </a:r>
            <a:r>
              <a:rPr lang="en-US" sz="1800" dirty="0" smtClean="0">
                <a:cs typeface="Arial" pitchFamily="34" charset="0"/>
              </a:rPr>
              <a:t>- associated with perception and recognition of auditory stimuli, memory, and speech</a:t>
            </a:r>
            <a:endParaRPr lang="it-IT" sz="1800" dirty="0" smtClean="0"/>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3789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32B4413-0AEE-47B6-919B-D0D98DAAB515}" type="slidenum">
              <a:rPr lang="it-IT" smtClean="0"/>
              <a:pPr/>
              <a:t>12</a:t>
            </a:fld>
            <a:endParaRPr lang="it-IT"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srcRect/>
          <a:stretch>
            <a:fillRect/>
          </a:stretch>
        </p:blipFill>
        <p:spPr>
          <a:xfrm>
            <a:off x="1428750" y="771525"/>
            <a:ext cx="6143625" cy="5057775"/>
          </a:xfrm>
        </p:spPr>
      </p:pic>
      <p:sp>
        <p:nvSpPr>
          <p:cNvPr id="38915"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589097F-5602-46DE-A76A-1AC3A91C4074}" type="slidenum">
              <a:rPr lang="it-IT" smtClean="0"/>
              <a:pPr/>
              <a:t>13</a:t>
            </a:fld>
            <a:endParaRPr lang="it-IT"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929312"/>
          </a:xfrm>
        </p:spPr>
        <p:txBody>
          <a:bodyPr rtlCol="0">
            <a:noAutofit/>
          </a:bodyPr>
          <a:lstStyle/>
          <a:p>
            <a:pPr marL="365760" indent="-256032" eaLnBrk="1" fontAlgn="auto" hangingPunct="1">
              <a:spcAft>
                <a:spcPts val="0"/>
              </a:spcAft>
              <a:buFont typeface="Arial" charset="0"/>
              <a:buNone/>
              <a:defRPr/>
            </a:pPr>
            <a:r>
              <a:rPr lang="en-GB" sz="1600" dirty="0" smtClean="0">
                <a:latin typeface="Arial" pitchFamily="34" charset="0"/>
                <a:cs typeface="Arial" pitchFamily="34" charset="0"/>
              </a:rPr>
              <a:t>	The human brain is a primate brain with more </a:t>
            </a:r>
            <a:r>
              <a:rPr lang="en-GB" sz="1600" dirty="0" err="1" smtClean="0">
                <a:latin typeface="Arial" pitchFamily="34" charset="0"/>
                <a:cs typeface="Arial" pitchFamily="34" charset="0"/>
              </a:rPr>
              <a:t>neocortex</a:t>
            </a:r>
            <a:r>
              <a:rPr lang="en-GB" sz="1600" dirty="0" smtClean="0">
                <a:latin typeface="Arial" pitchFamily="34" charset="0"/>
                <a:cs typeface="Arial" pitchFamily="34" charset="0"/>
              </a:rPr>
              <a:t>. The fact that many human and animal brain structures are shared means that human </a:t>
            </a:r>
            <a:r>
              <a:rPr lang="en-GB" sz="1600" dirty="0" err="1" smtClean="0">
                <a:latin typeface="Arial" pitchFamily="34" charset="0"/>
                <a:cs typeface="Arial" pitchFamily="34" charset="0"/>
              </a:rPr>
              <a:t>behavior</a:t>
            </a:r>
            <a:r>
              <a:rPr lang="en-GB" sz="1600" dirty="0" smtClean="0">
                <a:latin typeface="Arial" pitchFamily="34" charset="0"/>
                <a:cs typeface="Arial" pitchFamily="34" charset="0"/>
              </a:rPr>
              <a:t> generally involves interaction between “old” brain regions and more newly-evolved ones.  </a:t>
            </a:r>
          </a:p>
          <a:p>
            <a:pPr marL="365760" indent="-256032" eaLnBrk="1" fontAlgn="auto" hangingPunct="1">
              <a:spcAft>
                <a:spcPts val="0"/>
              </a:spcAft>
              <a:buFont typeface="Arial" charset="0"/>
              <a:buNone/>
              <a:defRPr/>
            </a:pPr>
            <a:endParaRPr lang="en-GB" sz="1600" b="1"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en-GB" sz="1600" b="1"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GB" sz="1600" b="1" dirty="0" smtClean="0">
                <a:latin typeface="Arial" pitchFamily="34" charset="0"/>
                <a:cs typeface="Arial" pitchFamily="34" charset="0"/>
              </a:rPr>
              <a:t>	</a:t>
            </a:r>
            <a:endParaRPr lang="en-US" sz="1600" dirty="0" smtClean="0"/>
          </a:p>
          <a:p>
            <a:pPr marL="365760" indent="-256032" eaLnBrk="1" fontAlgn="auto" hangingPunct="1">
              <a:spcAft>
                <a:spcPts val="0"/>
              </a:spcAft>
              <a:buFont typeface="Wingdings 3"/>
              <a:buChar char=""/>
              <a:defRPr/>
            </a:pPr>
            <a:endParaRPr lang="en-US" sz="1600" dirty="0" smtClean="0"/>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39939"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48238CC-F2F5-44F7-9311-EA732B489D5E}" type="slidenum">
              <a:rPr lang="it-IT" smtClean="0"/>
              <a:pPr/>
              <a:t>14</a:t>
            </a:fld>
            <a:endParaRPr lang="it-IT" smtClean="0"/>
          </a:p>
        </p:txBody>
      </p:sp>
      <p:pic>
        <p:nvPicPr>
          <p:cNvPr id="39940" name="Picture 4"/>
          <p:cNvPicPr>
            <a:picLocks noChangeAspect="1" noChangeArrowheads="1"/>
          </p:cNvPicPr>
          <p:nvPr/>
        </p:nvPicPr>
        <p:blipFill>
          <a:blip r:embed="rId2" cstate="print"/>
          <a:srcRect/>
          <a:stretch>
            <a:fillRect/>
          </a:stretch>
        </p:blipFill>
        <p:spPr bwMode="auto">
          <a:xfrm>
            <a:off x="928688" y="1571625"/>
            <a:ext cx="771525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6048672"/>
          </a:xfrm>
        </p:spPr>
        <p:txBody>
          <a:bodyPr>
            <a:normAutofit/>
          </a:bodyPr>
          <a:lstStyle/>
          <a:p>
            <a:pPr algn="ctr">
              <a:buNone/>
            </a:pPr>
            <a:r>
              <a:rPr lang="en-US" sz="2000" b="1" cap="all" dirty="0" smtClean="0"/>
              <a:t>Triune division of brain</a:t>
            </a:r>
          </a:p>
          <a:p>
            <a:pPr algn="ctr">
              <a:buNone/>
            </a:pPr>
            <a:r>
              <a:rPr lang="en-US" sz="1800" b="1" dirty="0" smtClean="0"/>
              <a:t> </a:t>
            </a:r>
            <a:r>
              <a:rPr lang="en-US" sz="1800" dirty="0" smtClean="0"/>
              <a:t>Paul </a:t>
            </a:r>
            <a:r>
              <a:rPr lang="it-IT" sz="1800" dirty="0" err="1" smtClean="0"/>
              <a:t>MacLean</a:t>
            </a:r>
            <a:r>
              <a:rPr lang="it-IT" sz="1800" dirty="0" smtClean="0"/>
              <a:t> (1990)</a:t>
            </a:r>
          </a:p>
          <a:p>
            <a:pPr>
              <a:buNone/>
            </a:pPr>
            <a:endParaRPr lang="en-US" i="1" dirty="0" smtClean="0"/>
          </a:p>
          <a:p>
            <a:r>
              <a:rPr lang="en-US" sz="2000" dirty="0" smtClean="0"/>
              <a:t>“</a:t>
            </a:r>
            <a:r>
              <a:rPr lang="en-US" sz="2000" b="1" dirty="0" smtClean="0"/>
              <a:t>reptilian brain</a:t>
            </a:r>
            <a:r>
              <a:rPr lang="en-US" sz="2000" dirty="0" smtClean="0"/>
              <a:t>,” which is responsible for basic survival functions, such as breathing, sleeping, eating</a:t>
            </a:r>
          </a:p>
          <a:p>
            <a:pPr>
              <a:buNone/>
            </a:pPr>
            <a:endParaRPr lang="en-US" sz="2000" dirty="0" smtClean="0"/>
          </a:p>
          <a:p>
            <a:r>
              <a:rPr lang="en-US" sz="2000" dirty="0" smtClean="0"/>
              <a:t>“</a:t>
            </a:r>
            <a:r>
              <a:rPr lang="en-US" sz="2000" b="1" dirty="0" smtClean="0"/>
              <a:t>mammalian brain</a:t>
            </a:r>
            <a:r>
              <a:rPr lang="en-US" sz="2000" dirty="0" smtClean="0"/>
              <a:t>,” which encompasses neural units associated with social emotions</a:t>
            </a:r>
          </a:p>
          <a:p>
            <a:pPr>
              <a:buNone/>
            </a:pPr>
            <a:endParaRPr lang="en-US" sz="2000" dirty="0" smtClean="0"/>
          </a:p>
          <a:p>
            <a:r>
              <a:rPr lang="en-US" sz="2000" dirty="0" smtClean="0"/>
              <a:t> “</a:t>
            </a:r>
            <a:r>
              <a:rPr lang="en-US" sz="2000" b="1" dirty="0" smtClean="0"/>
              <a:t>hominid</a:t>
            </a:r>
            <a:r>
              <a:rPr lang="en-US" sz="2000" dirty="0" smtClean="0"/>
              <a:t>” brain, which is unique to humans and includes much of our oversized cortex—the thin, folded, layer covering the brain that is responsible for such “higher” functions as language, consciousness and long-term planning</a:t>
            </a:r>
            <a:endParaRPr lang="it-IT" sz="2000"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brain1"/>
          <p:cNvPicPr>
            <a:picLocks noGrp="1" noChangeAspect="1" noChangeArrowheads="1"/>
          </p:cNvPicPr>
          <p:nvPr>
            <p:ph idx="1"/>
          </p:nvPr>
        </p:nvPicPr>
        <p:blipFill>
          <a:blip r:embed="rId2" cstate="print"/>
          <a:srcRect/>
          <a:stretch>
            <a:fillRect/>
          </a:stretch>
        </p:blipFill>
        <p:spPr>
          <a:xfrm>
            <a:off x="668338" y="600075"/>
            <a:ext cx="7546975" cy="5472113"/>
          </a:xfrm>
        </p:spPr>
      </p:pic>
      <p:sp>
        <p:nvSpPr>
          <p:cNvPr id="41987"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7D6560C-E5BD-48A2-B50A-735408C3902D}" type="slidenum">
              <a:rPr lang="it-IT" smtClean="0"/>
              <a:pPr/>
              <a:t>16</a:t>
            </a:fld>
            <a:endParaRPr lang="it-IT"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contenuto 3"/>
          <p:cNvSpPr>
            <a:spLocks noGrp="1"/>
          </p:cNvSpPr>
          <p:nvPr>
            <p:ph idx="1"/>
          </p:nvPr>
        </p:nvSpPr>
        <p:spPr>
          <a:xfrm>
            <a:off x="457200" y="428624"/>
            <a:ext cx="8229600" cy="6096719"/>
          </a:xfrm>
        </p:spPr>
        <p:txBody>
          <a:bodyPr>
            <a:normAutofit fontScale="92500" lnSpcReduction="10000"/>
          </a:bodyPr>
          <a:lstStyle/>
          <a:p>
            <a:pPr algn="ctr" eaLnBrk="1" hangingPunct="1">
              <a:buFont typeface="Wingdings 3" pitchFamily="18" charset="2"/>
              <a:buNone/>
            </a:pPr>
            <a:r>
              <a:rPr lang="en-GB" sz="1600" b="1" dirty="0" smtClean="0">
                <a:latin typeface="Arial" charset="0"/>
                <a:cs typeface="Arial" charset="0"/>
              </a:rPr>
              <a:t>	</a:t>
            </a:r>
            <a:r>
              <a:rPr lang="en-GB" sz="1700" b="1" cap="all" dirty="0" smtClean="0">
                <a:cs typeface="Arial" charset="0"/>
              </a:rPr>
              <a:t>The “new” regions</a:t>
            </a:r>
          </a:p>
          <a:p>
            <a:pPr eaLnBrk="1" hangingPunct="1">
              <a:buFont typeface="Wingdings 3" pitchFamily="18" charset="2"/>
              <a:buNone/>
            </a:pPr>
            <a:endParaRPr lang="en-GB" sz="1700" b="1" dirty="0" smtClean="0">
              <a:cs typeface="Arial" charset="0"/>
            </a:endParaRPr>
          </a:p>
          <a:p>
            <a:pPr eaLnBrk="1" hangingPunct="1">
              <a:buFont typeface="Wingdings 3" pitchFamily="18" charset="2"/>
              <a:buNone/>
            </a:pPr>
            <a:r>
              <a:rPr lang="en-GB" sz="1700" b="1" dirty="0" smtClean="0">
                <a:cs typeface="Arial" charset="0"/>
              </a:rPr>
              <a:t>	Prefrontal cortex </a:t>
            </a:r>
            <a:r>
              <a:rPr lang="en-GB" sz="1700" dirty="0" smtClean="0">
                <a:cs typeface="Arial" charset="0"/>
              </a:rPr>
              <a:t>– the executive region because it draws inputs from almost all other regions and plan actions.  The prefrontal area is the region that has grown the most in the course of human evolution and which, therefore, most sharply differentiates us from our closest primate relatives </a:t>
            </a:r>
            <a:endParaRPr lang="it-IT" sz="1700" dirty="0" smtClean="0">
              <a:cs typeface="Arial" charset="0"/>
            </a:endParaRPr>
          </a:p>
          <a:p>
            <a:pPr eaLnBrk="1" hangingPunct="1">
              <a:buFont typeface="Wingdings 3" pitchFamily="18" charset="2"/>
              <a:buNone/>
            </a:pPr>
            <a:r>
              <a:rPr lang="en-GB" sz="1700" dirty="0" smtClean="0">
                <a:cs typeface="Arial" charset="0"/>
              </a:rPr>
              <a:t> 	</a:t>
            </a:r>
          </a:p>
          <a:p>
            <a:pPr algn="ctr" eaLnBrk="1" hangingPunct="1">
              <a:buFont typeface="Wingdings 3" pitchFamily="18" charset="2"/>
              <a:buNone/>
            </a:pPr>
            <a:r>
              <a:rPr lang="en-GB" sz="1700" dirty="0" smtClean="0">
                <a:cs typeface="Arial" charset="0"/>
              </a:rPr>
              <a:t>	</a:t>
            </a:r>
            <a:r>
              <a:rPr lang="en-GB" sz="1700" b="1" cap="all" dirty="0" smtClean="0">
                <a:cs typeface="Arial" charset="0"/>
              </a:rPr>
              <a:t>The “old” regions</a:t>
            </a:r>
          </a:p>
          <a:p>
            <a:pPr eaLnBrk="1" hangingPunct="1">
              <a:buFont typeface="Wingdings 3" pitchFamily="18" charset="2"/>
              <a:buNone/>
            </a:pPr>
            <a:endParaRPr lang="en-GB" sz="1700" b="1" dirty="0" smtClean="0">
              <a:cs typeface="Arial" charset="0"/>
            </a:endParaRPr>
          </a:p>
          <a:p>
            <a:pPr eaLnBrk="1" hangingPunct="1">
              <a:buFont typeface="Wingdings 3" pitchFamily="18" charset="2"/>
              <a:buNone/>
            </a:pPr>
            <a:r>
              <a:rPr lang="en-GB" sz="1700" b="1" dirty="0" smtClean="0">
                <a:cs typeface="Arial" charset="0"/>
              </a:rPr>
              <a:t>	Limbic System </a:t>
            </a:r>
            <a:r>
              <a:rPr lang="en-GB" sz="1700" dirty="0" smtClean="0">
                <a:cs typeface="Arial" charset="0"/>
              </a:rPr>
              <a:t>as </a:t>
            </a:r>
            <a:r>
              <a:rPr lang="it-IT" sz="1700" dirty="0" smtClean="0">
                <a:cs typeface="Arial" charset="0"/>
              </a:rPr>
              <a:t>t</a:t>
            </a:r>
            <a:r>
              <a:rPr lang="en-US" sz="1700" dirty="0" smtClean="0">
                <a:cs typeface="Arial" charset="0"/>
              </a:rPr>
              <a:t>he main area involved with emotions </a:t>
            </a:r>
          </a:p>
          <a:p>
            <a:pPr eaLnBrk="1" hangingPunct="1"/>
            <a:r>
              <a:rPr lang="en-US" sz="1700" b="1" dirty="0" err="1" smtClean="0">
                <a:cs typeface="Arial" charset="0"/>
              </a:rPr>
              <a:t>Amygdala</a:t>
            </a:r>
            <a:r>
              <a:rPr lang="en-US" sz="1700" b="1" dirty="0" smtClean="0">
                <a:cs typeface="Arial" charset="0"/>
              </a:rPr>
              <a:t> </a:t>
            </a:r>
            <a:r>
              <a:rPr lang="en-US" sz="1700" dirty="0" smtClean="0">
                <a:cs typeface="Arial" charset="0"/>
              </a:rPr>
              <a:t>play an important role on the mediation and control of major affective activities like friendship, love and affection, on the expression of mood and, mainly, on fear, rage and aggression. It is also the center for identification of danger</a:t>
            </a:r>
          </a:p>
          <a:p>
            <a:pPr eaLnBrk="1" hangingPunct="1"/>
            <a:endParaRPr lang="en-US" sz="1700" dirty="0" smtClean="0">
              <a:cs typeface="Arial" charset="0"/>
            </a:endParaRPr>
          </a:p>
          <a:p>
            <a:pPr eaLnBrk="1" hangingPunct="1"/>
            <a:r>
              <a:rPr lang="en-US" sz="1700" b="1" dirty="0" smtClean="0">
                <a:cs typeface="Arial" charset="0"/>
              </a:rPr>
              <a:t>Hippocampus</a:t>
            </a:r>
            <a:r>
              <a:rPr lang="en-US" sz="1700" dirty="0" smtClean="0">
                <a:cs typeface="Arial" charset="0"/>
              </a:rPr>
              <a:t> is particularly involved with memory phenomena, specially with the formation of long-term memory (the one that, sometimes, lasts forever). </a:t>
            </a:r>
          </a:p>
          <a:p>
            <a:pPr eaLnBrk="1" hangingPunct="1"/>
            <a:endParaRPr lang="en-US" sz="1700" dirty="0" smtClean="0">
              <a:cs typeface="Arial" charset="0"/>
            </a:endParaRPr>
          </a:p>
          <a:p>
            <a:pPr eaLnBrk="1" hangingPunct="1"/>
            <a:r>
              <a:rPr lang="en-US" sz="1700" b="1" dirty="0" smtClean="0">
                <a:cs typeface="Arial" charset="0"/>
              </a:rPr>
              <a:t>Hypothalamus </a:t>
            </a:r>
            <a:r>
              <a:rPr lang="en-US" sz="1700" dirty="0" smtClean="0">
                <a:cs typeface="Arial" charset="0"/>
              </a:rPr>
              <a:t>is involved in the so-called motivated behaviors, like thermal regulation, sexuality, combativeness, hunger and thirst. It is also believed to play a role in emotion. </a:t>
            </a:r>
          </a:p>
        </p:txBody>
      </p:sp>
      <p:sp>
        <p:nvSpPr>
          <p:cNvPr id="40963"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6B101D0-414C-4430-BB2A-F00659BB94B3}" type="slidenum">
              <a:rPr lang="it-IT" smtClean="0"/>
              <a:pPr/>
              <a:t>17</a:t>
            </a:fld>
            <a:endParaRPr lang="it-IT"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j0321163"/>
          <p:cNvPicPr>
            <a:picLocks noChangeAspect="1" noChangeArrowheads="1"/>
          </p:cNvPicPr>
          <p:nvPr/>
        </p:nvPicPr>
        <p:blipFill>
          <a:blip r:embed="rId3" cstate="print"/>
          <a:srcRect/>
          <a:stretch>
            <a:fillRect/>
          </a:stretch>
        </p:blipFill>
        <p:spPr bwMode="auto">
          <a:xfrm>
            <a:off x="838200" y="1058863"/>
            <a:ext cx="7467600" cy="5227637"/>
          </a:xfrm>
          <a:prstGeom prst="rect">
            <a:avLst/>
          </a:prstGeom>
          <a:noFill/>
          <a:ln w="9525">
            <a:noFill/>
            <a:miter lim="800000"/>
            <a:headEnd/>
            <a:tailEnd/>
          </a:ln>
        </p:spPr>
      </p:pic>
      <p:sp>
        <p:nvSpPr>
          <p:cNvPr id="43011" name="Line 5"/>
          <p:cNvSpPr>
            <a:spLocks noChangeShapeType="1"/>
          </p:cNvSpPr>
          <p:nvPr/>
        </p:nvSpPr>
        <p:spPr bwMode="auto">
          <a:xfrm flipH="1">
            <a:off x="5105400" y="1447800"/>
            <a:ext cx="2057400" cy="1447800"/>
          </a:xfrm>
          <a:prstGeom prst="line">
            <a:avLst/>
          </a:prstGeom>
          <a:noFill/>
          <a:ln w="19050">
            <a:solidFill>
              <a:srgbClr val="FFFFFF"/>
            </a:solidFill>
            <a:round/>
            <a:headEnd/>
            <a:tailEnd type="triangle" w="med" len="med"/>
          </a:ln>
        </p:spPr>
        <p:txBody>
          <a:bodyPr/>
          <a:lstStyle/>
          <a:p>
            <a:endParaRPr lang="it-IT"/>
          </a:p>
        </p:txBody>
      </p:sp>
      <p:sp>
        <p:nvSpPr>
          <p:cNvPr id="43012" name="Line 6"/>
          <p:cNvSpPr>
            <a:spLocks noChangeShapeType="1"/>
          </p:cNvSpPr>
          <p:nvPr/>
        </p:nvSpPr>
        <p:spPr bwMode="auto">
          <a:xfrm>
            <a:off x="2971800" y="1524000"/>
            <a:ext cx="1752600" cy="1981200"/>
          </a:xfrm>
          <a:prstGeom prst="line">
            <a:avLst/>
          </a:prstGeom>
          <a:noFill/>
          <a:ln w="19050">
            <a:solidFill>
              <a:srgbClr val="FFFFFF"/>
            </a:solidFill>
            <a:round/>
            <a:headEnd/>
            <a:tailEnd type="triangle" w="med" len="med"/>
          </a:ln>
        </p:spPr>
        <p:txBody>
          <a:bodyPr/>
          <a:lstStyle/>
          <a:p>
            <a:endParaRPr lang="it-IT"/>
          </a:p>
        </p:txBody>
      </p:sp>
      <p:sp>
        <p:nvSpPr>
          <p:cNvPr id="43013" name="Line 7"/>
          <p:cNvSpPr>
            <a:spLocks noChangeShapeType="1"/>
          </p:cNvSpPr>
          <p:nvPr/>
        </p:nvSpPr>
        <p:spPr bwMode="auto">
          <a:xfrm flipH="1" flipV="1">
            <a:off x="4953000" y="3733800"/>
            <a:ext cx="1905000" cy="76200"/>
          </a:xfrm>
          <a:prstGeom prst="line">
            <a:avLst/>
          </a:prstGeom>
          <a:noFill/>
          <a:ln w="19050">
            <a:solidFill>
              <a:srgbClr val="FFFFFF"/>
            </a:solidFill>
            <a:round/>
            <a:headEnd/>
            <a:tailEnd type="triangle" w="med" len="med"/>
          </a:ln>
        </p:spPr>
        <p:txBody>
          <a:bodyPr/>
          <a:lstStyle/>
          <a:p>
            <a:endParaRPr lang="it-IT"/>
          </a:p>
        </p:txBody>
      </p:sp>
      <p:sp>
        <p:nvSpPr>
          <p:cNvPr id="43014" name="Line 8"/>
          <p:cNvSpPr>
            <a:spLocks noChangeShapeType="1"/>
          </p:cNvSpPr>
          <p:nvPr/>
        </p:nvSpPr>
        <p:spPr bwMode="auto">
          <a:xfrm flipH="1" flipV="1">
            <a:off x="4876800" y="4686300"/>
            <a:ext cx="1828800" cy="266700"/>
          </a:xfrm>
          <a:prstGeom prst="line">
            <a:avLst/>
          </a:prstGeom>
          <a:noFill/>
          <a:ln w="19050">
            <a:solidFill>
              <a:srgbClr val="FFFFFF"/>
            </a:solidFill>
            <a:round/>
            <a:headEnd/>
            <a:tailEnd type="triangle" w="med" len="med"/>
          </a:ln>
        </p:spPr>
        <p:txBody>
          <a:bodyPr/>
          <a:lstStyle/>
          <a:p>
            <a:endParaRPr lang="it-IT"/>
          </a:p>
        </p:txBody>
      </p:sp>
      <p:sp>
        <p:nvSpPr>
          <p:cNvPr id="43015" name="Line 9"/>
          <p:cNvSpPr>
            <a:spLocks noChangeShapeType="1"/>
          </p:cNvSpPr>
          <p:nvPr/>
        </p:nvSpPr>
        <p:spPr bwMode="auto">
          <a:xfrm flipV="1">
            <a:off x="2209800" y="4953000"/>
            <a:ext cx="1524000" cy="457200"/>
          </a:xfrm>
          <a:prstGeom prst="line">
            <a:avLst/>
          </a:prstGeom>
          <a:noFill/>
          <a:ln w="19050">
            <a:solidFill>
              <a:srgbClr val="FFFFFF"/>
            </a:solidFill>
            <a:round/>
            <a:headEnd/>
            <a:tailEnd type="triangle" w="med" len="med"/>
          </a:ln>
        </p:spPr>
        <p:txBody>
          <a:bodyPr/>
          <a:lstStyle/>
          <a:p>
            <a:endParaRPr lang="it-IT"/>
          </a:p>
        </p:txBody>
      </p:sp>
      <p:sp>
        <p:nvSpPr>
          <p:cNvPr id="43016" name="Line 10"/>
          <p:cNvSpPr>
            <a:spLocks noChangeShapeType="1"/>
          </p:cNvSpPr>
          <p:nvPr/>
        </p:nvSpPr>
        <p:spPr bwMode="auto">
          <a:xfrm flipH="1" flipV="1">
            <a:off x="4343400" y="5562600"/>
            <a:ext cx="1143000" cy="76200"/>
          </a:xfrm>
          <a:prstGeom prst="line">
            <a:avLst/>
          </a:prstGeom>
          <a:noFill/>
          <a:ln w="19050">
            <a:solidFill>
              <a:srgbClr val="FFFFFF"/>
            </a:solidFill>
            <a:round/>
            <a:headEnd/>
            <a:tailEnd type="triangle" w="med" len="med"/>
          </a:ln>
        </p:spPr>
        <p:txBody>
          <a:bodyPr/>
          <a:lstStyle/>
          <a:p>
            <a:endParaRPr lang="it-IT"/>
          </a:p>
        </p:txBody>
      </p:sp>
      <p:sp>
        <p:nvSpPr>
          <p:cNvPr id="43017" name="Line 11"/>
          <p:cNvSpPr>
            <a:spLocks noChangeShapeType="1"/>
          </p:cNvSpPr>
          <p:nvPr/>
        </p:nvSpPr>
        <p:spPr bwMode="auto">
          <a:xfrm flipV="1">
            <a:off x="2057400" y="3810000"/>
            <a:ext cx="2057400" cy="457200"/>
          </a:xfrm>
          <a:prstGeom prst="line">
            <a:avLst/>
          </a:prstGeom>
          <a:noFill/>
          <a:ln w="19050">
            <a:solidFill>
              <a:srgbClr val="FFFFFF"/>
            </a:solidFill>
            <a:round/>
            <a:headEnd/>
            <a:tailEnd type="triangle" w="med" len="med"/>
          </a:ln>
        </p:spPr>
        <p:txBody>
          <a:bodyPr/>
          <a:lstStyle/>
          <a:p>
            <a:endParaRPr lang="it-IT"/>
          </a:p>
        </p:txBody>
      </p:sp>
      <p:sp>
        <p:nvSpPr>
          <p:cNvPr id="43018" name="Line 12"/>
          <p:cNvSpPr>
            <a:spLocks noChangeShapeType="1"/>
          </p:cNvSpPr>
          <p:nvPr/>
        </p:nvSpPr>
        <p:spPr bwMode="auto">
          <a:xfrm>
            <a:off x="2133600" y="2209800"/>
            <a:ext cx="1981200" cy="1447800"/>
          </a:xfrm>
          <a:prstGeom prst="line">
            <a:avLst/>
          </a:prstGeom>
          <a:noFill/>
          <a:ln w="19050">
            <a:solidFill>
              <a:srgbClr val="FFFFFF"/>
            </a:solidFill>
            <a:round/>
            <a:headEnd/>
            <a:tailEnd type="triangle" w="med" len="med"/>
          </a:ln>
        </p:spPr>
        <p:txBody>
          <a:bodyPr/>
          <a:lstStyle/>
          <a:p>
            <a:endParaRPr lang="it-IT"/>
          </a:p>
        </p:txBody>
      </p:sp>
      <p:sp>
        <p:nvSpPr>
          <p:cNvPr id="43019" name="Text Box 13"/>
          <p:cNvSpPr txBox="1">
            <a:spLocks noChangeArrowheads="1"/>
          </p:cNvSpPr>
          <p:nvPr/>
        </p:nvSpPr>
        <p:spPr bwMode="auto">
          <a:xfrm>
            <a:off x="6629400" y="4724400"/>
            <a:ext cx="9144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Pons</a:t>
            </a:r>
          </a:p>
        </p:txBody>
      </p:sp>
      <p:sp>
        <p:nvSpPr>
          <p:cNvPr id="43020" name="Text Box 14"/>
          <p:cNvSpPr txBox="1">
            <a:spLocks noChangeArrowheads="1"/>
          </p:cNvSpPr>
          <p:nvPr/>
        </p:nvSpPr>
        <p:spPr bwMode="auto">
          <a:xfrm>
            <a:off x="5486400" y="5486400"/>
            <a:ext cx="14478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Spinal Cord</a:t>
            </a:r>
          </a:p>
        </p:txBody>
      </p:sp>
      <p:sp>
        <p:nvSpPr>
          <p:cNvPr id="43021" name="Text Box 15"/>
          <p:cNvSpPr txBox="1">
            <a:spLocks noChangeArrowheads="1"/>
          </p:cNvSpPr>
          <p:nvPr/>
        </p:nvSpPr>
        <p:spPr bwMode="auto">
          <a:xfrm>
            <a:off x="914400" y="5257800"/>
            <a:ext cx="13335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Cerebellum</a:t>
            </a:r>
          </a:p>
        </p:txBody>
      </p:sp>
      <p:sp>
        <p:nvSpPr>
          <p:cNvPr id="43022" name="Text Box 16"/>
          <p:cNvSpPr txBox="1">
            <a:spLocks noChangeArrowheads="1"/>
          </p:cNvSpPr>
          <p:nvPr/>
        </p:nvSpPr>
        <p:spPr bwMode="auto">
          <a:xfrm>
            <a:off x="990600" y="4114800"/>
            <a:ext cx="11811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Amygdala</a:t>
            </a:r>
          </a:p>
        </p:txBody>
      </p:sp>
      <p:sp>
        <p:nvSpPr>
          <p:cNvPr id="43023" name="Text Box 17"/>
          <p:cNvSpPr txBox="1">
            <a:spLocks noChangeArrowheads="1"/>
          </p:cNvSpPr>
          <p:nvPr/>
        </p:nvSpPr>
        <p:spPr bwMode="auto">
          <a:xfrm>
            <a:off x="2209800" y="1295400"/>
            <a:ext cx="11430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Thalamus</a:t>
            </a:r>
          </a:p>
        </p:txBody>
      </p:sp>
      <p:sp>
        <p:nvSpPr>
          <p:cNvPr id="43024" name="Text Box 18"/>
          <p:cNvSpPr txBox="1">
            <a:spLocks noChangeArrowheads="1"/>
          </p:cNvSpPr>
          <p:nvPr/>
        </p:nvSpPr>
        <p:spPr bwMode="auto">
          <a:xfrm>
            <a:off x="6629400" y="3657600"/>
            <a:ext cx="1524000" cy="3429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Hypothalamus</a:t>
            </a:r>
          </a:p>
        </p:txBody>
      </p:sp>
      <p:sp>
        <p:nvSpPr>
          <p:cNvPr id="43025" name="Line 19"/>
          <p:cNvSpPr>
            <a:spLocks noChangeShapeType="1"/>
          </p:cNvSpPr>
          <p:nvPr/>
        </p:nvSpPr>
        <p:spPr bwMode="auto">
          <a:xfrm flipH="1">
            <a:off x="4648200" y="1524000"/>
            <a:ext cx="304800" cy="990600"/>
          </a:xfrm>
          <a:prstGeom prst="line">
            <a:avLst/>
          </a:prstGeom>
          <a:noFill/>
          <a:ln w="19050">
            <a:solidFill>
              <a:srgbClr val="FFFFFF"/>
            </a:solidFill>
            <a:round/>
            <a:headEnd/>
            <a:tailEnd type="triangle" w="med" len="med"/>
          </a:ln>
        </p:spPr>
        <p:txBody>
          <a:bodyPr/>
          <a:lstStyle/>
          <a:p>
            <a:endParaRPr lang="it-IT"/>
          </a:p>
        </p:txBody>
      </p:sp>
      <p:sp>
        <p:nvSpPr>
          <p:cNvPr id="43026" name="Text Box 20"/>
          <p:cNvSpPr txBox="1">
            <a:spLocks noChangeArrowheads="1"/>
          </p:cNvSpPr>
          <p:nvPr/>
        </p:nvSpPr>
        <p:spPr bwMode="auto">
          <a:xfrm>
            <a:off x="914400" y="1828800"/>
            <a:ext cx="1524000" cy="609600"/>
          </a:xfrm>
          <a:prstGeom prst="rect">
            <a:avLst/>
          </a:prstGeom>
          <a:solidFill>
            <a:srgbClr val="FFFFFF"/>
          </a:solidFill>
          <a:ln w="9525">
            <a:solidFill>
              <a:srgbClr val="000000"/>
            </a:solidFill>
            <a:miter lim="800000"/>
            <a:headEnd/>
            <a:tailEnd/>
          </a:ln>
        </p:spPr>
        <p:txBody>
          <a:bodyPr/>
          <a:lstStyle/>
          <a:p>
            <a:pPr algn="ctr"/>
            <a:r>
              <a:rPr lang="en-US" sz="1600" b="1">
                <a:solidFill>
                  <a:schemeClr val="tx2"/>
                </a:solidFill>
                <a:latin typeface="Garamond" pitchFamily="18" charset="0"/>
              </a:rPr>
              <a:t>Hippocampal</a:t>
            </a:r>
          </a:p>
          <a:p>
            <a:pPr algn="ctr"/>
            <a:r>
              <a:rPr lang="en-US" sz="1600" b="1">
                <a:solidFill>
                  <a:schemeClr val="tx2"/>
                </a:solidFill>
                <a:latin typeface="Garamond" pitchFamily="18" charset="0"/>
              </a:rPr>
              <a:t>Formation</a:t>
            </a:r>
          </a:p>
        </p:txBody>
      </p:sp>
      <p:sp>
        <p:nvSpPr>
          <p:cNvPr id="43027" name="Text Box 21"/>
          <p:cNvSpPr txBox="1">
            <a:spLocks noChangeArrowheads="1"/>
          </p:cNvSpPr>
          <p:nvPr/>
        </p:nvSpPr>
        <p:spPr bwMode="auto">
          <a:xfrm>
            <a:off x="7010400" y="2057400"/>
            <a:ext cx="1219200" cy="6096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Corpus</a:t>
            </a:r>
          </a:p>
          <a:p>
            <a:pPr algn="ctr"/>
            <a:r>
              <a:rPr lang="en-US" sz="1600" b="1">
                <a:solidFill>
                  <a:srgbClr val="002060"/>
                </a:solidFill>
                <a:latin typeface="Garamond" pitchFamily="18" charset="0"/>
              </a:rPr>
              <a:t>Callosum</a:t>
            </a:r>
          </a:p>
        </p:txBody>
      </p:sp>
      <p:sp>
        <p:nvSpPr>
          <p:cNvPr id="43028" name="Text Box 22"/>
          <p:cNvSpPr txBox="1">
            <a:spLocks noChangeArrowheads="1"/>
          </p:cNvSpPr>
          <p:nvPr/>
        </p:nvSpPr>
        <p:spPr bwMode="auto">
          <a:xfrm>
            <a:off x="4357688" y="1214438"/>
            <a:ext cx="1905000" cy="3810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Cingulate Gyrus</a:t>
            </a:r>
          </a:p>
        </p:txBody>
      </p:sp>
      <p:sp>
        <p:nvSpPr>
          <p:cNvPr id="43029" name="Text Box 23"/>
          <p:cNvSpPr txBox="1">
            <a:spLocks noChangeArrowheads="1"/>
          </p:cNvSpPr>
          <p:nvPr/>
        </p:nvSpPr>
        <p:spPr bwMode="auto">
          <a:xfrm>
            <a:off x="7010400" y="1219200"/>
            <a:ext cx="1143000" cy="381000"/>
          </a:xfrm>
          <a:prstGeom prst="rect">
            <a:avLst/>
          </a:prstGeom>
          <a:solidFill>
            <a:srgbClr val="FFFFFF"/>
          </a:solidFill>
          <a:ln w="9525">
            <a:solidFill>
              <a:srgbClr val="000000"/>
            </a:solidFill>
            <a:miter lim="800000"/>
            <a:headEnd/>
            <a:tailEnd/>
          </a:ln>
        </p:spPr>
        <p:txBody>
          <a:bodyPr/>
          <a:lstStyle/>
          <a:p>
            <a:pPr algn="ctr"/>
            <a:r>
              <a:rPr lang="en-US" sz="1600" b="1">
                <a:solidFill>
                  <a:srgbClr val="002060"/>
                </a:solidFill>
                <a:latin typeface="Garamond" pitchFamily="18" charset="0"/>
              </a:rPr>
              <a:t>Striatum</a:t>
            </a:r>
          </a:p>
        </p:txBody>
      </p:sp>
      <p:sp>
        <p:nvSpPr>
          <p:cNvPr id="43030" name="Line 24"/>
          <p:cNvSpPr>
            <a:spLocks noChangeShapeType="1"/>
          </p:cNvSpPr>
          <p:nvPr/>
        </p:nvSpPr>
        <p:spPr bwMode="auto">
          <a:xfrm flipH="1">
            <a:off x="5486400" y="2286000"/>
            <a:ext cx="1600200" cy="731838"/>
          </a:xfrm>
          <a:prstGeom prst="line">
            <a:avLst/>
          </a:prstGeom>
          <a:noFill/>
          <a:ln w="19050">
            <a:solidFill>
              <a:srgbClr val="FFFFFF"/>
            </a:solidFill>
            <a:round/>
            <a:headEnd/>
            <a:tailEnd type="triangle" w="med" len="med"/>
          </a:ln>
        </p:spPr>
        <p:txBody>
          <a:bodyPr/>
          <a:lstStyle/>
          <a:p>
            <a:endParaRPr lang="it-IT"/>
          </a:p>
        </p:txBody>
      </p:sp>
      <p:sp>
        <p:nvSpPr>
          <p:cNvPr id="43031" name="Rectangle 25"/>
          <p:cNvSpPr>
            <a:spLocks noChangeArrowheads="1"/>
          </p:cNvSpPr>
          <p:nvPr/>
        </p:nvSpPr>
        <p:spPr bwMode="auto">
          <a:xfrm>
            <a:off x="457200" y="214313"/>
            <a:ext cx="8229600" cy="623887"/>
          </a:xfrm>
          <a:prstGeom prst="rect">
            <a:avLst/>
          </a:prstGeom>
          <a:noFill/>
          <a:ln w="9525">
            <a:noFill/>
            <a:miter lim="800000"/>
            <a:headEnd/>
            <a:tailEnd/>
          </a:ln>
        </p:spPr>
        <p:txBody>
          <a:bodyPr anchor="ctr"/>
          <a:lstStyle/>
          <a:p>
            <a:pPr algn="ctr"/>
            <a:r>
              <a:rPr lang="en-US" sz="2400" b="1">
                <a:solidFill>
                  <a:srgbClr val="002060"/>
                </a:solidFill>
              </a:rPr>
              <a:t>Limbic System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idx="1"/>
          </p:nvPr>
        </p:nvSpPr>
        <p:spPr>
          <a:xfrm>
            <a:off x="571500" y="3945727"/>
            <a:ext cx="8072438" cy="2092881"/>
          </a:xfrm>
        </p:spPr>
        <p:txBody>
          <a:bodyPr wrap="square" anchor="ctr">
            <a:spAutoFit/>
          </a:bodyPr>
          <a:lstStyle/>
          <a:p>
            <a:pPr marL="0" indent="342900" eaLnBrk="1" hangingPunct="1">
              <a:spcBef>
                <a:spcPct val="0"/>
              </a:spcBef>
              <a:buFont typeface="Arial" charset="0"/>
              <a:buNone/>
            </a:pPr>
            <a:r>
              <a:rPr lang="en-GB" sz="1600" dirty="0" smtClean="0">
                <a:ea typeface="Times New Roman" pitchFamily="18" charset="0"/>
                <a:cs typeface="Arial" charset="0"/>
              </a:rPr>
              <a:t>Quadrant I - deliberate whether to refinance your house, poring over present-value calculations (is the realm of economics)</a:t>
            </a:r>
            <a:endParaRPr lang="it-IT" sz="1600" dirty="0" smtClean="0">
              <a:ea typeface="Times New Roman" pitchFamily="18" charset="0"/>
              <a:cs typeface="Arial" charset="0"/>
            </a:endParaRPr>
          </a:p>
          <a:p>
            <a:pPr marL="0" indent="342900" eaLnBrk="1" hangingPunct="1">
              <a:spcBef>
                <a:spcPct val="0"/>
              </a:spcBef>
              <a:buFont typeface="Arial" charset="0"/>
              <a:buNone/>
            </a:pPr>
            <a:r>
              <a:rPr lang="en-GB" sz="1600" dirty="0" smtClean="0">
                <a:ea typeface="Times New Roman" pitchFamily="18" charset="0"/>
                <a:cs typeface="Arial" charset="0"/>
              </a:rPr>
              <a:t>Quadrant II - used by “method actors” who imagine previous emotional experiences to fool audiences into thinking they are experiencing those emotions</a:t>
            </a:r>
            <a:endParaRPr lang="it-IT" sz="1600" dirty="0" smtClean="0">
              <a:ea typeface="Times New Roman" pitchFamily="18" charset="0"/>
              <a:cs typeface="Arial" charset="0"/>
            </a:endParaRPr>
          </a:p>
          <a:p>
            <a:pPr marL="0" indent="342900" eaLnBrk="1" hangingPunct="1">
              <a:spcBef>
                <a:spcPct val="0"/>
              </a:spcBef>
              <a:buFont typeface="Arial" charset="0"/>
              <a:buNone/>
            </a:pPr>
            <a:r>
              <a:rPr lang="en-GB" sz="1600" dirty="0" smtClean="0">
                <a:ea typeface="Times New Roman" pitchFamily="18" charset="0"/>
                <a:cs typeface="Arial" charset="0"/>
              </a:rPr>
              <a:t>Quadrant III - governs the movement of your hand </a:t>
            </a:r>
            <a:endParaRPr lang="it-IT" sz="1600" dirty="0" smtClean="0">
              <a:ea typeface="Times New Roman" pitchFamily="18" charset="0"/>
              <a:cs typeface="Arial" charset="0"/>
            </a:endParaRPr>
          </a:p>
          <a:p>
            <a:pPr marL="0" indent="342900" eaLnBrk="1" hangingPunct="1">
              <a:spcBef>
                <a:spcPct val="0"/>
              </a:spcBef>
              <a:buFont typeface="Arial" charset="0"/>
              <a:buNone/>
            </a:pPr>
            <a:r>
              <a:rPr lang="en-GB" sz="1600" dirty="0" smtClean="0">
                <a:ea typeface="Times New Roman" pitchFamily="18" charset="0"/>
                <a:cs typeface="Arial" charset="0"/>
              </a:rPr>
              <a:t>Quadrant IV - makes you jump when somebody screws </a:t>
            </a:r>
          </a:p>
          <a:p>
            <a:pPr marL="0" indent="342900" eaLnBrk="1" hangingPunct="1">
              <a:spcBef>
                <a:spcPct val="0"/>
              </a:spcBef>
              <a:buFontTx/>
              <a:buNone/>
            </a:pPr>
            <a:endParaRPr lang="en-GB" sz="1800" dirty="0" smtClean="0">
              <a:latin typeface="Arial" charset="0"/>
              <a:ea typeface="Times New Roman" pitchFamily="18" charset="0"/>
              <a:cs typeface="Arial" charset="0"/>
            </a:endParaRPr>
          </a:p>
        </p:txBody>
      </p:sp>
      <p:sp>
        <p:nvSpPr>
          <p:cNvPr id="44035"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E709D6D-9225-4DD1-94DB-55017D00FEC5}" type="slidenum">
              <a:rPr lang="it-IT" smtClean="0"/>
              <a:pPr/>
              <a:t>19</a:t>
            </a:fld>
            <a:endParaRPr lang="it-IT" smtClean="0"/>
          </a:p>
        </p:txBody>
      </p:sp>
      <p:graphicFrame>
        <p:nvGraphicFramePr>
          <p:cNvPr id="7" name="Tabella 6"/>
          <p:cNvGraphicFramePr>
            <a:graphicFrameLocks noGrp="1"/>
          </p:cNvGraphicFramePr>
          <p:nvPr/>
        </p:nvGraphicFramePr>
        <p:xfrm>
          <a:off x="539554" y="476672"/>
          <a:ext cx="7776862" cy="3357141"/>
        </p:xfrm>
        <a:graphic>
          <a:graphicData uri="http://schemas.openxmlformats.org/drawingml/2006/table">
            <a:tbl>
              <a:tblPr/>
              <a:tblGrid>
                <a:gridCol w="2861000"/>
                <a:gridCol w="2323575"/>
                <a:gridCol w="2592287"/>
              </a:tblGrid>
              <a:tr h="402857">
                <a:tc>
                  <a:txBody>
                    <a:bodyPr/>
                    <a:lstStyle/>
                    <a:p>
                      <a:pPr>
                        <a:lnSpc>
                          <a:spcPct val="150000"/>
                        </a:lnSpc>
                        <a:spcAft>
                          <a:spcPts val="0"/>
                        </a:spcAft>
                      </a:pP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ea typeface="Times New Roman"/>
                        </a:rPr>
                        <a:t>Cognitive</a:t>
                      </a:r>
                      <a:endParaRPr lang="it-IT"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Times New Roman"/>
                          <a:ea typeface="Times New Roman"/>
                        </a:rPr>
                        <a:t>Affective</a:t>
                      </a:r>
                      <a:endParaRPr lang="it-IT"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1428">
                <a:tc>
                  <a:txBody>
                    <a:bodyPr/>
                    <a:lstStyle/>
                    <a:p>
                      <a:pPr>
                        <a:spcAft>
                          <a:spcPts val="0"/>
                        </a:spcAft>
                      </a:pPr>
                      <a:r>
                        <a:rPr lang="en-US" sz="1600" dirty="0">
                          <a:latin typeface="Times New Roman"/>
                          <a:ea typeface="Times New Roman"/>
                        </a:rPr>
                        <a:t>Controlled Processes </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serial</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effortful</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evoked deliberately</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good introspective access</a:t>
                      </a:r>
                      <a:endParaRPr lang="it-IT"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rPr>
                        <a:t>I</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rPr>
                        <a:t>II</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856">
                <a:tc>
                  <a:txBody>
                    <a:bodyPr/>
                    <a:lstStyle/>
                    <a:p>
                      <a:pPr>
                        <a:spcAft>
                          <a:spcPts val="0"/>
                        </a:spcAft>
                      </a:pPr>
                      <a:r>
                        <a:rPr lang="en-US" sz="1600" dirty="0">
                          <a:latin typeface="Times New Roman"/>
                          <a:ea typeface="Times New Roman"/>
                        </a:rPr>
                        <a:t>Automatic Processes</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parallel</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effortless</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reflexive</a:t>
                      </a:r>
                      <a:endParaRPr lang="it-IT" sz="1600" dirty="0">
                        <a:latin typeface="Times New Roman"/>
                        <a:ea typeface="Times New Roman"/>
                      </a:endParaRPr>
                    </a:p>
                    <a:p>
                      <a:pPr marL="342900" lvl="0" indent="-342900">
                        <a:spcAft>
                          <a:spcPts val="0"/>
                        </a:spcAft>
                        <a:buFont typeface="Wingdings"/>
                        <a:buChar char=""/>
                        <a:tabLst>
                          <a:tab pos="685800" algn="l"/>
                        </a:tabLst>
                      </a:pPr>
                      <a:r>
                        <a:rPr lang="en-US" sz="1600" dirty="0">
                          <a:latin typeface="Times New Roman"/>
                          <a:ea typeface="Times New Roman"/>
                        </a:rPr>
                        <a:t>no introspective access</a:t>
                      </a:r>
                      <a:endParaRPr lang="it-IT"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rPr>
                        <a:t>III</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rPr>
                        <a:t>IV</a:t>
                      </a:r>
                      <a:endParaRPr lang="it-IT"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116632"/>
            <a:ext cx="8229600" cy="6009531"/>
          </a:xfrm>
        </p:spPr>
        <p:txBody>
          <a:bodyPr rtlCol="0">
            <a:noAutofit/>
          </a:bodyPr>
          <a:lstStyle/>
          <a:p>
            <a:pPr marL="0" indent="0" algn="ctr">
              <a:buNone/>
              <a:defRPr/>
            </a:pPr>
            <a:r>
              <a:rPr lang="en-GB" sz="2000" b="1" dirty="0" smtClean="0">
                <a:latin typeface="+mj-lt"/>
                <a:cs typeface="Arial" pitchFamily="34" charset="0"/>
              </a:rPr>
              <a:t>COGNITIVE ECONOMICS</a:t>
            </a:r>
            <a:r>
              <a:rPr lang="en-GB" sz="1600" dirty="0" smtClean="0">
                <a:latin typeface="Arial" pitchFamily="34" charset="0"/>
                <a:cs typeface="Arial" pitchFamily="34" charset="0"/>
              </a:rPr>
              <a:t> 	</a:t>
            </a:r>
          </a:p>
          <a:p>
            <a:pPr marL="365760" indent="-256032" eaLnBrk="1" fontAlgn="auto" hangingPunct="1">
              <a:spcAft>
                <a:spcPts val="0"/>
              </a:spcAft>
              <a:buFont typeface="Arial" charset="0"/>
              <a:buNone/>
              <a:defRPr/>
            </a:pPr>
            <a:r>
              <a:rPr lang="en-GB" sz="1600" b="1" dirty="0" smtClean="0">
                <a:latin typeface="Arial" pitchFamily="34" charset="0"/>
                <a:cs typeface="Arial" pitchFamily="34" charset="0"/>
              </a:rPr>
              <a:t>	</a:t>
            </a:r>
          </a:p>
          <a:p>
            <a:pPr marL="365760" indent="-256032" eaLnBrk="1" fontAlgn="auto" hangingPunct="1">
              <a:spcAft>
                <a:spcPts val="0"/>
              </a:spcAft>
              <a:buFont typeface="Arial" charset="0"/>
              <a:buNone/>
              <a:defRPr/>
            </a:pPr>
            <a:r>
              <a:rPr lang="en-GB" sz="1600" b="1" dirty="0" smtClean="0">
                <a:cs typeface="Arial" pitchFamily="34" charset="0"/>
              </a:rPr>
              <a:t>   Cognitive economics</a:t>
            </a:r>
            <a:r>
              <a:rPr lang="en-GB" sz="1600" dirty="0" smtClean="0">
                <a:cs typeface="Arial" pitchFamily="34" charset="0"/>
              </a:rPr>
              <a:t> is not a distinct subfield of economics but a school of thought based on the idea that the study of economic behaviour has to be founded on the </a:t>
            </a:r>
            <a:r>
              <a:rPr lang="en-GB" sz="1600" b="1" dirty="0" smtClean="0">
                <a:cs typeface="Arial" pitchFamily="34" charset="0"/>
              </a:rPr>
              <a:t>interdisciplinary approach </a:t>
            </a:r>
            <a:r>
              <a:rPr lang="en-GB" sz="1600" dirty="0" smtClean="0">
                <a:cs typeface="Arial" pitchFamily="34" charset="0"/>
              </a:rPr>
              <a:t>of cognitive sciences</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The research field of Cognitive Science is formed by the intersection of a variety of different disciplines including </a:t>
            </a:r>
            <a:r>
              <a:rPr lang="en-GB" sz="1600" b="1" dirty="0" smtClean="0">
                <a:cs typeface="Arial" pitchFamily="34" charset="0"/>
              </a:rPr>
              <a:t>cognitive psychology</a:t>
            </a:r>
            <a:r>
              <a:rPr lang="en-GB" sz="1600" dirty="0" smtClean="0">
                <a:cs typeface="Arial" pitchFamily="34" charset="0"/>
              </a:rPr>
              <a:t>, </a:t>
            </a:r>
            <a:r>
              <a:rPr lang="en-GB" sz="1600" b="1" dirty="0" smtClean="0">
                <a:cs typeface="Arial" pitchFamily="34" charset="0"/>
              </a:rPr>
              <a:t>philosophy of mind</a:t>
            </a:r>
            <a:r>
              <a:rPr lang="en-GB" sz="1600" dirty="0" smtClean="0">
                <a:cs typeface="Arial" pitchFamily="34" charset="0"/>
              </a:rPr>
              <a:t>, </a:t>
            </a:r>
            <a:r>
              <a:rPr lang="en-GB" sz="1600" b="1" dirty="0" smtClean="0">
                <a:cs typeface="Arial" pitchFamily="34" charset="0"/>
              </a:rPr>
              <a:t>linguistics</a:t>
            </a:r>
            <a:r>
              <a:rPr lang="en-GB" sz="1600" dirty="0" smtClean="0">
                <a:cs typeface="Arial" pitchFamily="34" charset="0"/>
              </a:rPr>
              <a:t>, </a:t>
            </a:r>
            <a:r>
              <a:rPr lang="en-GB" sz="1600" b="1" dirty="0" smtClean="0">
                <a:cs typeface="Arial" pitchFamily="34" charset="0"/>
              </a:rPr>
              <a:t>artificial intelligence </a:t>
            </a:r>
            <a:r>
              <a:rPr lang="en-GB" sz="1600" dirty="0" smtClean="0">
                <a:cs typeface="Arial" pitchFamily="34" charset="0"/>
              </a:rPr>
              <a:t>and </a:t>
            </a:r>
            <a:r>
              <a:rPr lang="en-GB" sz="1600" b="1" dirty="0" smtClean="0">
                <a:cs typeface="Arial" pitchFamily="34" charset="0"/>
              </a:rPr>
              <a:t>neuroscience</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i="1" dirty="0" smtClean="0">
                <a:cs typeface="Arial" pitchFamily="34" charset="0"/>
              </a:rPr>
              <a:t> </a:t>
            </a:r>
            <a:r>
              <a:rPr lang="it-IT" sz="1600" dirty="0" smtClean="0">
                <a:cs typeface="Arial" pitchFamily="34" charset="0"/>
              </a:rPr>
              <a:t>	</a:t>
            </a:r>
            <a:r>
              <a:rPr lang="en-GB" sz="1600" dirty="0" smtClean="0">
                <a:cs typeface="Arial" pitchFamily="34" charset="0"/>
              </a:rPr>
              <a:t>The field of cognitive economics is the analysis of the mental and cognitive processes through which the economic agent collects, processes, interprets and uses information and knowledge to make economic choices.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Its main object is </a:t>
            </a:r>
            <a:r>
              <a:rPr lang="en-GB" sz="1600" b="1" dirty="0" smtClean="0">
                <a:cs typeface="Arial" pitchFamily="34" charset="0"/>
              </a:rPr>
              <a:t>to open the black-box </a:t>
            </a:r>
            <a:r>
              <a:rPr lang="en-GB" sz="1600" dirty="0" smtClean="0">
                <a:cs typeface="Arial" pitchFamily="34" charset="0"/>
              </a:rPr>
              <a:t>containing all the processes through which preferences are formed and are translated into choices.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p>
          <a:p>
            <a:pPr marL="365760" indent="-256032" eaLnBrk="1" fontAlgn="auto" hangingPunct="1">
              <a:spcAft>
                <a:spcPts val="0"/>
              </a:spcAft>
              <a:buFont typeface="Arial" charset="0"/>
              <a:buNone/>
              <a:defRPr/>
            </a:pPr>
            <a:r>
              <a:rPr lang="en-GB" sz="1600" dirty="0" smtClean="0">
                <a:cs typeface="Arial" pitchFamily="34" charset="0"/>
              </a:rPr>
              <a:t>	Cognitive economics departs from </a:t>
            </a:r>
            <a:r>
              <a:rPr lang="en-GB" sz="1600" dirty="0" err="1" smtClean="0">
                <a:cs typeface="Arial" pitchFamily="34" charset="0"/>
              </a:rPr>
              <a:t>behavioral</a:t>
            </a:r>
            <a:r>
              <a:rPr lang="en-GB" sz="1600" dirty="0" smtClean="0">
                <a:cs typeface="Arial" pitchFamily="34" charset="0"/>
              </a:rPr>
              <a:t> economics, whose methodology is based on the analysis of the effectively exhibited </a:t>
            </a:r>
            <a:r>
              <a:rPr lang="en-GB" sz="1600" dirty="0" err="1" smtClean="0">
                <a:cs typeface="Arial" pitchFamily="34" charset="0"/>
              </a:rPr>
              <a:t>behaviors</a:t>
            </a:r>
            <a:r>
              <a:rPr lang="en-GB" sz="1600" dirty="0" smtClean="0">
                <a:cs typeface="Arial" pitchFamily="34" charset="0"/>
              </a:rPr>
              <a:t>, which is consonant with the axiom of revealed preferences and allows ignoring the mental processes leading to decisions or judgments.</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2765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95A2573-F53F-4A10-A457-61C19613DE45}" type="slidenum">
              <a:rPr lang="it-IT" smtClean="0"/>
              <a:pPr/>
              <a:t>2</a:t>
            </a:fld>
            <a:endParaRPr lang="it-IT"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323528" y="116632"/>
            <a:ext cx="8496944" cy="6169868"/>
          </a:xfrm>
        </p:spPr>
        <p:txBody>
          <a:bodyPr rtlCol="0">
            <a:noAutofit/>
          </a:bodyPr>
          <a:lstStyle/>
          <a:p>
            <a:pPr marL="365760" indent="-256032" algn="ctr" eaLnBrk="1" fontAlgn="auto" hangingPunct="1">
              <a:spcAft>
                <a:spcPts val="0"/>
              </a:spcAft>
              <a:buFont typeface="Arial" charset="0"/>
              <a:buNone/>
              <a:defRPr/>
            </a:pPr>
            <a:r>
              <a:rPr lang="en-GB" sz="1600" b="1" dirty="0" smtClean="0">
                <a:cs typeface="Arial" pitchFamily="34" charset="0"/>
              </a:rPr>
              <a:t>Controlled processes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conscious and introspectively accessible</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tend to be serial and to use a step-by-step logic</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tend to be invoked deliberately by the agent when her or she encounters a challenge or surprise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are often associated with a subjective feeling of effort</a:t>
            </a:r>
            <a:endParaRPr lang="it-IT" sz="1600" dirty="0" smtClean="0">
              <a:cs typeface="Arial" pitchFamily="34" charset="0"/>
            </a:endParaRPr>
          </a:p>
          <a:p>
            <a:pPr marL="365760" indent="-256032" algn="ctr" eaLnBrk="1" fontAlgn="auto" hangingPunct="1">
              <a:spcBef>
                <a:spcPts val="600"/>
              </a:spcBef>
              <a:spcAft>
                <a:spcPts val="0"/>
              </a:spcAft>
              <a:buFont typeface="Arial" charset="0"/>
              <a:buNone/>
              <a:defRPr/>
            </a:pPr>
            <a:r>
              <a:rPr lang="en-GB" sz="1600" b="1" dirty="0" smtClean="0">
                <a:cs typeface="Arial" pitchFamily="34" charset="0"/>
              </a:rPr>
              <a:t>Automatic processes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operate outside of conscious awareness</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tend to operate in parallel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are often associated with a feeling of effort</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people often have surprisingly little introspective access to automatic choices</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Ex. a face is perceived as ‘attractive’, or a verbal remark as ‘sarcastic’, automatically and effortlessly</a:t>
            </a:r>
            <a:endParaRPr lang="it-IT" sz="1600" dirty="0" smtClean="0">
              <a:cs typeface="Arial" pitchFamily="34" charset="0"/>
            </a:endParaRPr>
          </a:p>
          <a:p>
            <a:pPr marL="365760" indent="-256032" algn="ctr" eaLnBrk="1" fontAlgn="auto" hangingPunct="1">
              <a:spcBef>
                <a:spcPts val="600"/>
              </a:spcBef>
              <a:spcAft>
                <a:spcPts val="0"/>
              </a:spcAft>
              <a:buFont typeface="Arial" charset="0"/>
              <a:buNone/>
              <a:defRPr/>
            </a:pPr>
            <a:r>
              <a:rPr lang="en-GB" sz="1600" b="1" dirty="0" smtClean="0">
                <a:cs typeface="Arial" pitchFamily="34" charset="0"/>
              </a:rPr>
              <a:t>Cognitive processes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those that answer true/false questions  </a:t>
            </a:r>
          </a:p>
          <a:p>
            <a:r>
              <a:rPr lang="it-IT" sz="1600" dirty="0" err="1" smtClean="0"/>
              <a:t>to</a:t>
            </a:r>
            <a:r>
              <a:rPr lang="it-IT" sz="1600" dirty="0" smtClean="0"/>
              <a:t> </a:t>
            </a:r>
            <a:r>
              <a:rPr lang="it-IT" sz="1600" dirty="0" err="1" smtClean="0"/>
              <a:t>influence</a:t>
            </a:r>
            <a:r>
              <a:rPr lang="it-IT" sz="1600" dirty="0" smtClean="0"/>
              <a:t> </a:t>
            </a:r>
            <a:r>
              <a:rPr lang="it-IT" sz="1600" dirty="0" err="1" smtClean="0"/>
              <a:t>behavior</a:t>
            </a:r>
            <a:r>
              <a:rPr lang="it-IT" sz="1600" dirty="0" smtClean="0"/>
              <a:t> </a:t>
            </a:r>
            <a:r>
              <a:rPr lang="en-US" sz="1600" dirty="0" smtClean="0"/>
              <a:t>the cognitive system must operate via the </a:t>
            </a:r>
            <a:r>
              <a:rPr lang="it-IT" sz="1600" dirty="0" err="1" smtClean="0"/>
              <a:t>affective</a:t>
            </a:r>
            <a:r>
              <a:rPr lang="it-IT" sz="1600" dirty="0" smtClean="0"/>
              <a:t> system</a:t>
            </a:r>
            <a:endParaRPr lang="it-IT" sz="1600" dirty="0" smtClean="0">
              <a:cs typeface="Arial" pitchFamily="34" charset="0"/>
            </a:endParaRPr>
          </a:p>
          <a:p>
            <a:pPr marL="365760" indent="-256032" algn="ctr" eaLnBrk="1" fontAlgn="auto" hangingPunct="1">
              <a:spcBef>
                <a:spcPts val="600"/>
              </a:spcBef>
              <a:spcAft>
                <a:spcPts val="0"/>
              </a:spcAft>
              <a:buFont typeface="Arial" charset="0"/>
              <a:buNone/>
              <a:defRPr/>
            </a:pPr>
            <a:r>
              <a:rPr lang="en-GB" sz="1600" b="1" dirty="0" smtClean="0">
                <a:cs typeface="Arial" pitchFamily="34" charset="0"/>
              </a:rPr>
              <a:t>Affective processes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those that motivate approach/avoidance </a:t>
            </a:r>
            <a:r>
              <a:rPr lang="en-GB" sz="1600" dirty="0" err="1" smtClean="0">
                <a:cs typeface="Arial" pitchFamily="34" charset="0"/>
              </a:rPr>
              <a:t>behavior</a:t>
            </a: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include emotions such as anger, sadness, and shame, as well as "biological affects" such as hunger, pain, and the sex drive. </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45059"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C77953A-49CF-4854-A9BD-29DD7E816E45}" type="slidenum">
              <a:rPr lang="it-IT" smtClean="0"/>
              <a:pPr/>
              <a:t>20</a:t>
            </a:fld>
            <a:endParaRPr lang="it-IT"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768975"/>
          </a:xfrm>
        </p:spPr>
        <p:txBody>
          <a:bodyPr rtlCol="0">
            <a:noAutofit/>
          </a:bodyPr>
          <a:lstStyle/>
          <a:p>
            <a:pPr marL="365760" indent="-256032" algn="ctr" eaLnBrk="1" fontAlgn="auto" hangingPunct="1">
              <a:spcAft>
                <a:spcPts val="0"/>
              </a:spcAft>
              <a:buFont typeface="Arial" charset="0"/>
              <a:buNone/>
              <a:defRPr/>
            </a:pPr>
            <a:r>
              <a:rPr lang="en-GB" sz="2400" b="1" cap="all" dirty="0" smtClean="0">
                <a:cs typeface="Arial" pitchFamily="34" charset="0"/>
              </a:rPr>
              <a:t>Automatic processes</a:t>
            </a:r>
            <a:endParaRPr lang="it-IT" sz="2400" b="1" cap="all" dirty="0" smtClean="0">
              <a:cs typeface="Arial" pitchFamily="34" charset="0"/>
            </a:endParaRPr>
          </a:p>
          <a:p>
            <a:pPr marL="365760" indent="-256032" algn="ctr" eaLnBrk="1" fontAlgn="auto" hangingPunct="1">
              <a:spcAft>
                <a:spcPts val="0"/>
              </a:spcAft>
              <a:buFont typeface="Arial" charset="0"/>
              <a:buNone/>
              <a:defRPr/>
            </a:pPr>
            <a:r>
              <a:rPr lang="en-GB" sz="1600" b="1" dirty="0" smtClean="0">
                <a:cs typeface="Arial" pitchFamily="34" charset="0"/>
              </a:rPr>
              <a:t>Key principles </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dirty="0" smtClean="0">
                <a:cs typeface="Arial" pitchFamily="34" charset="0"/>
              </a:rPr>
              <a:t>Parallelism  </a:t>
            </a:r>
            <a:r>
              <a:rPr lang="en-GB" sz="1600" dirty="0" smtClean="0">
                <a:cs typeface="Arial" pitchFamily="34" charset="0"/>
              </a:rPr>
              <a:t>much of the brain's processing involves processes that unfold in parallel and are not accessible to consciousness </a:t>
            </a:r>
            <a:endParaRPr lang="it-IT" sz="1600" dirty="0" smtClean="0">
              <a:cs typeface="Arial" pitchFamily="34" charset="0"/>
            </a:endParaRPr>
          </a:p>
          <a:p>
            <a:pPr marL="365760" indent="-256032" eaLnBrk="1" fontAlgn="auto" hangingPunct="1">
              <a:spcAft>
                <a:spcPts val="0"/>
              </a:spcAft>
              <a:buFont typeface="Arial" charset="0"/>
              <a:buNone/>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dirty="0" smtClean="0">
                <a:cs typeface="Arial" pitchFamily="34" charset="0"/>
              </a:rPr>
              <a:t>Plasticity  </a:t>
            </a:r>
            <a:r>
              <a:rPr lang="en-GB" sz="1600" dirty="0" smtClean="0">
                <a:cs typeface="Arial" pitchFamily="34" charset="0"/>
              </a:rPr>
              <a:t>the brain undergoes physical changes as a result of these processes: when signals are repeatedly conveyed from one neuron to another, the connections between those neurons strengthen (</a:t>
            </a:r>
            <a:r>
              <a:rPr lang="en-GB" sz="1600" dirty="0" err="1" smtClean="0">
                <a:cs typeface="Arial" pitchFamily="34" charset="0"/>
              </a:rPr>
              <a:t>Hebb</a:t>
            </a:r>
            <a:r>
              <a:rPr lang="en-GB" sz="1600" dirty="0" smtClean="0">
                <a:cs typeface="Arial" pitchFamily="34" charset="0"/>
              </a:rPr>
              <a:t> 1949) . Information processing is unlikely to be reversible because the physiological processes that produce learning are themselves not reversible </a:t>
            </a:r>
            <a:endParaRPr lang="it-IT" sz="1600" dirty="0" smtClean="0">
              <a:cs typeface="Arial" pitchFamily="34" charset="0"/>
            </a:endParaRPr>
          </a:p>
          <a:p>
            <a:pPr marL="365760" indent="-256032" eaLnBrk="1" fontAlgn="auto" hangingPunct="1">
              <a:spcAft>
                <a:spcPts val="0"/>
              </a:spcAft>
              <a:buFont typeface="Arial" charset="0"/>
              <a:buNone/>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dirty="0" smtClean="0">
                <a:cs typeface="Arial" pitchFamily="34" charset="0"/>
              </a:rPr>
              <a:t>Modularity  </a:t>
            </a:r>
            <a:r>
              <a:rPr lang="en-GB" sz="1600" dirty="0" smtClean="0">
                <a:cs typeface="Arial" pitchFamily="34" charset="0"/>
              </a:rPr>
              <a:t>it draws upon multiple modules specialized to perform specific functions  </a:t>
            </a:r>
            <a:r>
              <a:rPr lang="en-US" sz="1600" dirty="0" smtClean="0">
                <a:cs typeface="Arial" pitchFamily="34" charset="0"/>
              </a:rPr>
              <a:t>neurons in different parts of the brain have different shapes, structures and functions</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dirty="0" smtClean="0">
                <a:cs typeface="Arial" pitchFamily="34" charset="0"/>
              </a:rPr>
              <a:t>Specialization  </a:t>
            </a:r>
            <a:r>
              <a:rPr lang="en-US" sz="1600" dirty="0" smtClean="0">
                <a:cs typeface="Arial" pitchFamily="34" charset="0"/>
              </a:rPr>
              <a:t>when the brain is confronted with a new problem it initially draws heavily on diverse modules, including, often, the prefrontal cortex, but over time, activity becomes more concentrated in modules that specialized in processing relevant to the task</a:t>
            </a:r>
            <a:r>
              <a:rPr lang="en-US" sz="1600" b="1"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latin typeface="Arial" pitchFamily="34" charset="0"/>
                <a:cs typeface="Arial" pitchFamily="34" charset="0"/>
              </a:rPr>
              <a:t/>
            </a:r>
            <a:br>
              <a:rPr lang="en-GB"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46083"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140A78E-5BBE-4445-B7A1-FD5B69556D04}" type="slidenum">
              <a:rPr lang="it-IT" smtClean="0"/>
              <a:pPr/>
              <a:t>21</a:t>
            </a:fld>
            <a:endParaRPr lang="it-IT"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768975"/>
          </a:xfrm>
        </p:spPr>
        <p:txBody>
          <a:bodyPr rtlCol="0">
            <a:noAutofit/>
          </a:bodyPr>
          <a:lstStyle/>
          <a:p>
            <a:pPr marL="365760" indent="-256032" algn="ctr" eaLnBrk="1" fontAlgn="auto" hangingPunct="1">
              <a:spcAft>
                <a:spcPts val="0"/>
              </a:spcAft>
              <a:buFont typeface="Arial" charset="0"/>
              <a:buNone/>
              <a:defRPr/>
            </a:pPr>
            <a:r>
              <a:rPr lang="en-GB" sz="2400" b="1" cap="all" dirty="0" smtClean="0">
                <a:cs typeface="Arial" pitchFamily="34" charset="0"/>
              </a:rPr>
              <a:t>Affective processes</a:t>
            </a:r>
          </a:p>
          <a:p>
            <a:pPr marL="365760" indent="-256032" algn="ctr" eaLnBrk="1" fontAlgn="auto" hangingPunct="1">
              <a:spcAft>
                <a:spcPts val="0"/>
              </a:spcAft>
              <a:buFont typeface="Arial" charset="0"/>
              <a:buNone/>
              <a:defRPr/>
            </a:pPr>
            <a:r>
              <a:rPr lang="en-GB" sz="1600" b="1" dirty="0" smtClean="0">
                <a:cs typeface="Arial" pitchFamily="34" charset="0"/>
              </a:rPr>
              <a:t>Key Principles</a:t>
            </a:r>
            <a:endParaRPr lang="it-IT" sz="1600" b="1" dirty="0" smtClean="0">
              <a:cs typeface="Arial" pitchFamily="34" charset="0"/>
            </a:endParaRPr>
          </a:p>
          <a:p>
            <a:pPr marL="365760" indent="-256032" eaLnBrk="1" fontAlgn="auto" hangingPunct="1">
              <a:spcAft>
                <a:spcPts val="0"/>
              </a:spcAft>
              <a:buFont typeface="Arial" charset="0"/>
              <a:buNone/>
              <a:defRPr/>
            </a:pPr>
            <a:r>
              <a:rPr lang="en-US" sz="1600" b="1"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r>
              <a:rPr lang="en-US" sz="1600" b="1" i="1" dirty="0" smtClean="0">
                <a:cs typeface="Arial" pitchFamily="34" charset="0"/>
              </a:rPr>
              <a:t>Homeostasis </a:t>
            </a:r>
            <a:r>
              <a:rPr lang="en-US" sz="1600" i="1" dirty="0" smtClean="0">
                <a:cs typeface="Arial" pitchFamily="34" charset="0"/>
              </a:rPr>
              <a:t> </a:t>
            </a:r>
            <a:r>
              <a:rPr lang="en-US" sz="1600" dirty="0" smtClean="0">
                <a:cs typeface="Arial" pitchFamily="34" charset="0"/>
              </a:rPr>
              <a:t>Affective system involves detectors that monitor when a system departs from a 'set-point' and mechanisms that restore equilibrium when such departures are detected (it is highly attuned to </a:t>
            </a:r>
            <a:r>
              <a:rPr lang="en-US" sz="1600" i="1" dirty="0" smtClean="0">
                <a:cs typeface="Arial" pitchFamily="34" charset="0"/>
              </a:rPr>
              <a:t>changes</a:t>
            </a:r>
            <a:r>
              <a:rPr lang="en-US" sz="1600" dirty="0" smtClean="0">
                <a:cs typeface="Arial" pitchFamily="34" charset="0"/>
              </a:rPr>
              <a:t> in stimuli rather than their </a:t>
            </a:r>
            <a:r>
              <a:rPr lang="en-US" sz="1600" i="1" dirty="0" smtClean="0">
                <a:cs typeface="Arial" pitchFamily="34" charset="0"/>
              </a:rPr>
              <a:t>levels</a:t>
            </a:r>
            <a:r>
              <a:rPr lang="en-US" sz="1600" dirty="0" smtClean="0">
                <a:cs typeface="Arial" pitchFamily="34" charset="0"/>
              </a:rPr>
              <a:t>). Some of these mechanisms do not involve deliberate action </a:t>
            </a:r>
          </a:p>
          <a:p>
            <a:pPr marL="365760" indent="-256032" eaLnBrk="1" fontAlgn="auto" hangingPunct="1">
              <a:spcAft>
                <a:spcPts val="0"/>
              </a:spcAft>
              <a:buFont typeface="Arial" charset="0"/>
              <a:buNone/>
              <a:defRPr/>
            </a:pPr>
            <a:endParaRPr lang="en-US" sz="1600" dirty="0" smtClean="0">
              <a:cs typeface="Arial" pitchFamily="34" charset="0"/>
            </a:endParaRPr>
          </a:p>
          <a:p>
            <a:pPr marL="365760" indent="-256032" eaLnBrk="1" fontAlgn="auto" hangingPunct="1">
              <a:spcAft>
                <a:spcPts val="0"/>
              </a:spcAft>
              <a:buFont typeface="Wingdings 3"/>
              <a:buChar char=""/>
              <a:defRPr/>
            </a:pPr>
            <a:r>
              <a:rPr lang="en-US" sz="1600" b="1" i="1" dirty="0" smtClean="0">
                <a:cs typeface="Arial" pitchFamily="34" charset="0"/>
              </a:rPr>
              <a:t>Raw motivation  </a:t>
            </a:r>
            <a:r>
              <a:rPr lang="en-GB" sz="1600" dirty="0" smtClean="0">
                <a:cs typeface="Arial" pitchFamily="34" charset="0"/>
              </a:rPr>
              <a:t>Economists usually view behaviour as a search for pleasure . Neuroscience and other areas of psychology show that the motivation to take an action is not always closely tied to hedonic consequences (</a:t>
            </a:r>
            <a:r>
              <a:rPr lang="en-GB" sz="1600" b="1" dirty="0" smtClean="0">
                <a:cs typeface="Arial" pitchFamily="34" charset="0"/>
              </a:rPr>
              <a:t>liking vs. wanting systems</a:t>
            </a:r>
            <a:r>
              <a:rPr lang="en-GB" sz="1600" dirty="0" smtClean="0">
                <a:cs typeface="Arial" pitchFamily="34" charset="0"/>
              </a:rPr>
              <a:t>)</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i="1" dirty="0" smtClean="0">
                <a:cs typeface="Arial" pitchFamily="34" charset="0"/>
              </a:rPr>
              <a:t>Competition </a:t>
            </a:r>
            <a:r>
              <a:rPr lang="it-IT" sz="1600" dirty="0" smtClean="0">
                <a:cs typeface="Arial" pitchFamily="34" charset="0"/>
              </a:rPr>
              <a:t> </a:t>
            </a:r>
            <a:r>
              <a:rPr lang="it-IT" sz="1600" dirty="0" err="1" smtClean="0">
                <a:cs typeface="Arial" pitchFamily="34" charset="0"/>
              </a:rPr>
              <a:t>Affective</a:t>
            </a:r>
            <a:r>
              <a:rPr lang="it-IT" sz="1600" dirty="0" smtClean="0">
                <a:cs typeface="Arial" pitchFamily="34" charset="0"/>
              </a:rPr>
              <a:t> system </a:t>
            </a:r>
            <a:r>
              <a:rPr lang="it-IT" sz="1600" dirty="0" err="1" smtClean="0">
                <a:cs typeface="Arial" pitchFamily="34" charset="0"/>
              </a:rPr>
              <a:t>often</a:t>
            </a:r>
            <a:r>
              <a:rPr lang="it-IT" sz="1600" dirty="0" smtClean="0">
                <a:cs typeface="Arial" pitchFamily="34" charset="0"/>
              </a:rPr>
              <a:t> </a:t>
            </a:r>
            <a:r>
              <a:rPr lang="it-IT" sz="1600" dirty="0" err="1" smtClean="0">
                <a:cs typeface="Arial" pitchFamily="34" charset="0"/>
              </a:rPr>
              <a:t>plays</a:t>
            </a:r>
            <a:r>
              <a:rPr lang="it-IT" sz="1600" dirty="0" smtClean="0">
                <a:cs typeface="Arial" pitchFamily="34" charset="0"/>
              </a:rPr>
              <a:t> </a:t>
            </a:r>
            <a:r>
              <a:rPr lang="it-IT" sz="1600" dirty="0" err="1" smtClean="0">
                <a:cs typeface="Arial" pitchFamily="34" charset="0"/>
              </a:rPr>
              <a:t>as</a:t>
            </a:r>
            <a:r>
              <a:rPr lang="it-IT" sz="1600" dirty="0" smtClean="0">
                <a:cs typeface="Arial" pitchFamily="34" charset="0"/>
              </a:rPr>
              <a:t> </a:t>
            </a:r>
            <a:r>
              <a:rPr lang="it-IT" sz="1600" dirty="0" err="1" smtClean="0">
                <a:cs typeface="Arial" pitchFamily="34" charset="0"/>
              </a:rPr>
              <a:t>if</a:t>
            </a:r>
            <a:r>
              <a:rPr lang="it-IT" sz="1600" dirty="0" smtClean="0">
                <a:cs typeface="Arial" pitchFamily="34" charset="0"/>
              </a:rPr>
              <a:t> the </a:t>
            </a:r>
            <a:r>
              <a:rPr lang="it-IT" sz="1600" dirty="0" err="1" smtClean="0">
                <a:cs typeface="Arial" pitchFamily="34" charset="0"/>
              </a:rPr>
              <a:t>decision</a:t>
            </a:r>
            <a:r>
              <a:rPr lang="it-IT" sz="1600" dirty="0" smtClean="0">
                <a:cs typeface="Arial" pitchFamily="34" charset="0"/>
              </a:rPr>
              <a:t> maker </a:t>
            </a:r>
            <a:r>
              <a:rPr lang="it-IT" sz="1600" dirty="0" err="1" smtClean="0">
                <a:cs typeface="Arial" pitchFamily="34" charset="0"/>
              </a:rPr>
              <a:t>is</a:t>
            </a:r>
            <a:r>
              <a:rPr lang="it-IT" sz="1600" dirty="0" smtClean="0">
                <a:cs typeface="Arial" pitchFamily="34" charset="0"/>
              </a:rPr>
              <a:t> </a:t>
            </a:r>
            <a:r>
              <a:rPr lang="en-GB" sz="1600" dirty="0" smtClean="0">
                <a:cs typeface="Arial" pitchFamily="34" charset="0"/>
              </a:rPr>
              <a:t>of "two minds“. It drive us in one direction and cognitive deliberations in another</a:t>
            </a:r>
          </a:p>
          <a:p>
            <a:pPr marL="365760" indent="-256032" eaLnBrk="1" fontAlgn="auto" hangingPunct="1">
              <a:spcAft>
                <a:spcPts val="0"/>
              </a:spcAft>
              <a:buFont typeface="Arial" charset="0"/>
              <a:buNone/>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i="1" dirty="0" smtClean="0">
                <a:cs typeface="Arial" pitchFamily="34" charset="0"/>
              </a:rPr>
              <a:t>Erroneous sense-making  </a:t>
            </a:r>
            <a:r>
              <a:rPr lang="en-GB" sz="1600" dirty="0" smtClean="0">
                <a:cs typeface="Arial" pitchFamily="34" charset="0"/>
              </a:rPr>
              <a:t>Since quadrant I often does not have conscious access to </a:t>
            </a:r>
            <a:r>
              <a:rPr lang="en-GB" sz="1600" dirty="0" err="1" smtClean="0">
                <a:cs typeface="Arial" pitchFamily="34" charset="0"/>
              </a:rPr>
              <a:t>behavior</a:t>
            </a:r>
            <a:r>
              <a:rPr lang="en-GB" sz="1600" dirty="0" smtClean="0">
                <a:cs typeface="Arial" pitchFamily="34" charset="0"/>
              </a:rPr>
              <a:t> in the other quadrants, it is often tends to over attribute </a:t>
            </a:r>
            <a:r>
              <a:rPr lang="en-GB" sz="1600" dirty="0" err="1" smtClean="0">
                <a:cs typeface="Arial" pitchFamily="34" charset="0"/>
              </a:rPr>
              <a:t>behavior</a:t>
            </a:r>
            <a:r>
              <a:rPr lang="en-GB" sz="1600" dirty="0" smtClean="0">
                <a:cs typeface="Arial" pitchFamily="34" charset="0"/>
              </a:rPr>
              <a:t> to itself, i.e. to a deliberative decision process.</a:t>
            </a:r>
            <a:r>
              <a:rPr lang="en-GB" sz="1600" b="1" cap="small" dirty="0" smtClean="0"/>
              <a:t/>
            </a:r>
            <a:br>
              <a:rPr lang="en-GB" sz="1600" b="1" cap="small" dirty="0" smtClean="0"/>
            </a:br>
            <a:r>
              <a:rPr lang="en-GB" sz="1600" b="1" cap="small" dirty="0" smtClean="0"/>
              <a:t> </a:t>
            </a:r>
            <a:r>
              <a:rPr lang="en-GB" sz="1600" dirty="0" smtClean="0">
                <a:cs typeface="Arial" pitchFamily="34" charset="0"/>
              </a:rPr>
              <a:t/>
            </a:r>
            <a:br>
              <a:rPr lang="en-GB" sz="1600" dirty="0" smtClean="0">
                <a:cs typeface="Arial" pitchFamily="34" charset="0"/>
              </a:rPr>
            </a:br>
            <a:endParaRPr lang="it-IT" sz="1600" dirty="0" smtClean="0">
              <a:cs typeface="Arial" pitchFamily="34" charset="0"/>
            </a:endParaRPr>
          </a:p>
          <a:p>
            <a:pPr marL="365760" indent="-256032" eaLnBrk="1" fontAlgn="auto" hangingPunct="1">
              <a:spcAft>
                <a:spcPts val="0"/>
              </a:spcAft>
              <a:buFont typeface="Arial" charset="0"/>
              <a:buNone/>
              <a:defRPr/>
            </a:pPr>
            <a:endParaRPr lang="it-IT" sz="1600" dirty="0" smtClean="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47107"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29917F9-21C3-4E1D-AA61-2DD76A17E70C}" type="slidenum">
              <a:rPr lang="it-IT" smtClean="0"/>
              <a:pPr/>
              <a:t>22</a:t>
            </a:fld>
            <a:endParaRPr lang="it-IT"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260648"/>
            <a:ext cx="8229600" cy="5865515"/>
          </a:xfrm>
        </p:spPr>
        <p:txBody>
          <a:bodyPr rtlCol="0">
            <a:noAutofit/>
          </a:bodyPr>
          <a:lstStyle/>
          <a:p>
            <a:pPr marL="365760" indent="-256032" algn="ctr" eaLnBrk="1" fontAlgn="auto" hangingPunct="1">
              <a:spcAft>
                <a:spcPts val="0"/>
              </a:spcAft>
              <a:buFont typeface="Wingdings 3"/>
              <a:buNone/>
              <a:defRPr/>
            </a:pPr>
            <a:r>
              <a:rPr lang="en-US" sz="2400" b="1" dirty="0" smtClean="0">
                <a:cs typeface="Arial" pitchFamily="34" charset="0"/>
              </a:rPr>
              <a:t>MAIN FINDINGS</a:t>
            </a:r>
          </a:p>
          <a:p>
            <a:pPr marL="365760" indent="-256032" algn="ctr" eaLnBrk="1" fontAlgn="auto" hangingPunct="1">
              <a:spcAft>
                <a:spcPts val="0"/>
              </a:spcAft>
              <a:buFont typeface="Wingdings 3"/>
              <a:buChar char=""/>
              <a:defRPr/>
            </a:pPr>
            <a:endParaRPr lang="en-US" sz="16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1800" dirty="0" smtClean="0">
                <a:cs typeface="Arial" pitchFamily="34" charset="0"/>
              </a:rPr>
              <a:t>Decision making is </a:t>
            </a:r>
            <a:r>
              <a:rPr lang="en-US" sz="1800" b="1" dirty="0" smtClean="0">
                <a:cs typeface="Arial" pitchFamily="34" charset="0"/>
              </a:rPr>
              <a:t>not a unitary process</a:t>
            </a:r>
            <a:r>
              <a:rPr lang="en-US" sz="1800" dirty="0" smtClean="0">
                <a:cs typeface="Arial" pitchFamily="34" charset="0"/>
              </a:rPr>
              <a:t>—a simple matter of integrated and coherent maximization—because  it is driven by the interaction between </a:t>
            </a:r>
            <a:r>
              <a:rPr lang="it-IT" sz="1800" dirty="0" err="1" smtClean="0">
                <a:cs typeface="Arial" pitchFamily="34" charset="0"/>
              </a:rPr>
              <a:t>automatic</a:t>
            </a:r>
            <a:r>
              <a:rPr lang="it-IT" sz="1800" dirty="0" smtClean="0">
                <a:cs typeface="Arial" pitchFamily="34" charset="0"/>
              </a:rPr>
              <a:t> and </a:t>
            </a:r>
            <a:r>
              <a:rPr lang="it-IT" sz="1800" dirty="0" err="1" smtClean="0">
                <a:cs typeface="Arial" pitchFamily="34" charset="0"/>
              </a:rPr>
              <a:t>controlled</a:t>
            </a:r>
            <a:r>
              <a:rPr lang="it-IT" sz="1800" dirty="0" smtClean="0">
                <a:cs typeface="Arial" pitchFamily="34" charset="0"/>
              </a:rPr>
              <a:t> </a:t>
            </a:r>
            <a:r>
              <a:rPr lang="it-IT" sz="1800" dirty="0" err="1" smtClean="0">
                <a:cs typeface="Arial" pitchFamily="34" charset="0"/>
              </a:rPr>
              <a:t>processes</a:t>
            </a:r>
            <a:r>
              <a:rPr lang="it-IT" sz="1800" dirty="0" smtClean="0">
                <a:cs typeface="Arial" pitchFamily="34" charset="0"/>
              </a:rPr>
              <a:t>.</a:t>
            </a:r>
          </a:p>
          <a:p>
            <a:pPr marL="365760" indent="-256032" eaLnBrk="1" fontAlgn="auto" hangingPunct="1">
              <a:spcAft>
                <a:spcPts val="0"/>
              </a:spcAft>
              <a:buFont typeface="Wingdings 3"/>
              <a:buChar char=""/>
              <a:defRPr/>
            </a:pPr>
            <a:endParaRPr lang="en-US" sz="1800" dirty="0" smtClean="0">
              <a:cs typeface="Arial" pitchFamily="34" charset="0"/>
            </a:endParaRPr>
          </a:p>
          <a:p>
            <a:pPr marL="365760" indent="-256032" eaLnBrk="1" fontAlgn="auto" hangingPunct="1">
              <a:spcAft>
                <a:spcPts val="0"/>
              </a:spcAft>
              <a:buFont typeface="Wingdings 3"/>
              <a:buChar char=""/>
              <a:defRPr/>
            </a:pPr>
            <a:r>
              <a:rPr lang="en-US" sz="1800" dirty="0" smtClean="0">
                <a:cs typeface="Arial" pitchFamily="34" charset="0"/>
              </a:rPr>
              <a:t>The extent to which </a:t>
            </a:r>
            <a:r>
              <a:rPr lang="en-US" sz="1800" b="1" dirty="0" err="1" smtClean="0">
                <a:cs typeface="Arial" pitchFamily="34" charset="0"/>
              </a:rPr>
              <a:t>intertemporal</a:t>
            </a:r>
            <a:r>
              <a:rPr lang="en-US" sz="1800" b="1" dirty="0" smtClean="0">
                <a:cs typeface="Arial" pitchFamily="34" charset="0"/>
              </a:rPr>
              <a:t> choice </a:t>
            </a:r>
            <a:r>
              <a:rPr lang="en-US" sz="1800" dirty="0" smtClean="0">
                <a:cs typeface="Arial" pitchFamily="34" charset="0"/>
              </a:rPr>
              <a:t>is generated by </a:t>
            </a:r>
            <a:r>
              <a:rPr lang="en-US" sz="1800" b="1" dirty="0" smtClean="0">
                <a:cs typeface="Arial" pitchFamily="34" charset="0"/>
              </a:rPr>
              <a:t>multiple systems with conflicting priorities </a:t>
            </a:r>
            <a:r>
              <a:rPr lang="en-US" sz="1800" dirty="0" smtClean="0">
                <a:cs typeface="Arial" pitchFamily="34" charset="0"/>
              </a:rPr>
              <a:t>is consequently the most debated issue within </a:t>
            </a:r>
            <a:r>
              <a:rPr lang="en-US" sz="1800" dirty="0" err="1" smtClean="0">
                <a:cs typeface="Arial" pitchFamily="34" charset="0"/>
              </a:rPr>
              <a:t>neuroeconomics</a:t>
            </a:r>
            <a:r>
              <a:rPr lang="en-US" sz="1800" dirty="0" smtClean="0">
                <a:cs typeface="Arial" pitchFamily="34" charset="0"/>
              </a:rPr>
              <a:t>. Most evidence favors a multiple systems perspective.</a:t>
            </a:r>
          </a:p>
          <a:p>
            <a:pPr marL="365760" indent="-256032" eaLnBrk="1" fontAlgn="auto" hangingPunct="1">
              <a:spcAft>
                <a:spcPts val="0"/>
              </a:spcAft>
              <a:buFont typeface="Wingdings 3"/>
              <a:buChar char=""/>
              <a:defRPr/>
            </a:pPr>
            <a:endParaRPr lang="en-US" sz="1800" dirty="0" smtClean="0">
              <a:cs typeface="Arial" pitchFamily="34" charset="0"/>
            </a:endParaRPr>
          </a:p>
          <a:p>
            <a:pPr marL="365760" indent="-256032" eaLnBrk="1" fontAlgn="auto" hangingPunct="1">
              <a:spcAft>
                <a:spcPts val="0"/>
              </a:spcAft>
              <a:buFont typeface="Wingdings 3"/>
              <a:buChar char=""/>
              <a:defRPr/>
            </a:pPr>
            <a:r>
              <a:rPr lang="en-US" sz="1800" dirty="0" err="1" smtClean="0">
                <a:cs typeface="Arial" pitchFamily="34" charset="0"/>
              </a:rPr>
              <a:t>Neuroeconomic</a:t>
            </a:r>
            <a:r>
              <a:rPr lang="en-US" sz="1800" dirty="0" smtClean="0">
                <a:cs typeface="Arial" pitchFamily="34" charset="0"/>
              </a:rPr>
              <a:t> research on </a:t>
            </a:r>
            <a:r>
              <a:rPr lang="en-US" sz="1800" b="1" dirty="0" smtClean="0">
                <a:cs typeface="Arial" pitchFamily="34" charset="0"/>
              </a:rPr>
              <a:t>social preferences </a:t>
            </a:r>
            <a:r>
              <a:rPr lang="en-US" sz="1800" dirty="0" smtClean="0">
                <a:cs typeface="Arial" pitchFamily="34" charset="0"/>
              </a:rPr>
              <a:t>is supportive of a </a:t>
            </a:r>
            <a:r>
              <a:rPr lang="en-US" sz="1800" b="1" dirty="0" smtClean="0">
                <a:cs typeface="Arial" pitchFamily="34" charset="0"/>
              </a:rPr>
              <a:t>dual-systems account</a:t>
            </a:r>
            <a:r>
              <a:rPr lang="en-US" sz="1800" dirty="0" smtClean="0">
                <a:cs typeface="Arial" pitchFamily="34" charset="0"/>
              </a:rPr>
              <a:t>, also with regard to how self-interest and fairness concerns interact to influence behavior</a:t>
            </a:r>
          </a:p>
          <a:p>
            <a:pPr marL="365760" indent="-256032" eaLnBrk="1" fontAlgn="auto" hangingPunct="1">
              <a:spcAft>
                <a:spcPts val="0"/>
              </a:spcAft>
              <a:buFont typeface="Wingdings 3"/>
              <a:buChar char=""/>
              <a:defRPr/>
            </a:pPr>
            <a:endParaRPr lang="en-US" sz="1800" dirty="0" smtClean="0">
              <a:cs typeface="Arial" pitchFamily="34" charset="0"/>
            </a:endParaRPr>
          </a:p>
          <a:p>
            <a:pPr marL="365760" indent="-256032" eaLnBrk="1" fontAlgn="auto" hangingPunct="1">
              <a:spcAft>
                <a:spcPts val="0"/>
              </a:spcAft>
              <a:buFont typeface="Wingdings 3"/>
              <a:buChar char=""/>
              <a:defRPr/>
            </a:pPr>
            <a:r>
              <a:rPr lang="en-US" sz="1800" dirty="0" smtClean="0">
                <a:cs typeface="Arial" pitchFamily="34" charset="0"/>
              </a:rPr>
              <a:t>Economics is intertwined with o psychology by inspiring economic models increasingly grounded in psychological reality and by addressing debates on if multiple systems operate </a:t>
            </a:r>
            <a:r>
              <a:rPr lang="en-US" sz="1800" b="1" dirty="0" smtClean="0">
                <a:cs typeface="Arial" pitchFamily="34" charset="0"/>
              </a:rPr>
              <a:t>sequentially or in parallel </a:t>
            </a:r>
            <a:r>
              <a:rPr lang="en-US" sz="1800" dirty="0" smtClean="0">
                <a:cs typeface="Arial" pitchFamily="34" charset="0"/>
              </a:rPr>
              <a:t>to influence behavior</a:t>
            </a:r>
            <a:endParaRPr lang="it-IT" sz="1800" dirty="0" smtClean="0">
              <a:cs typeface="Arial" pitchFamily="34" charset="0"/>
            </a:endParaRPr>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GB"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4813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9BE2152-9233-44C2-BD26-D342B1599162}" type="slidenum">
              <a:rPr lang="it-IT" smtClean="0"/>
              <a:pPr/>
              <a:t>23</a:t>
            </a:fld>
            <a:endParaRPr lang="it-IT"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0"/>
            <a:ext cx="8229600" cy="6453336"/>
          </a:xfrm>
        </p:spPr>
        <p:txBody>
          <a:bodyPr>
            <a:normAutofit/>
          </a:bodyPr>
          <a:lstStyle/>
          <a:p>
            <a:pPr algn="ctr">
              <a:buNone/>
            </a:pPr>
            <a:r>
              <a:rPr lang="en-US" dirty="0" smtClean="0"/>
              <a:t> </a:t>
            </a:r>
            <a:r>
              <a:rPr lang="en-US" sz="2400" b="1" cap="all" dirty="0" smtClean="0"/>
              <a:t>implications for economics (1)</a:t>
            </a:r>
            <a:endParaRPr lang="it-IT" sz="2400" b="1" cap="all" dirty="0" smtClean="0"/>
          </a:p>
          <a:p>
            <a:pPr>
              <a:buNone/>
            </a:pPr>
            <a:r>
              <a:rPr lang="en-US" sz="1800" dirty="0" smtClean="0"/>
              <a:t> </a:t>
            </a:r>
            <a:r>
              <a:rPr lang="en-US" sz="1800" b="1" dirty="0" smtClean="0"/>
              <a:t>Neuroscience raises questions about the usefulness of some of the most common constructs that economists commonly use, such as risk aversion, time preference, and  altruism. </a:t>
            </a:r>
          </a:p>
          <a:p>
            <a:endParaRPr lang="en-US" sz="1800" dirty="0" smtClean="0"/>
          </a:p>
          <a:p>
            <a:r>
              <a:rPr lang="en-US" sz="1800" dirty="0" smtClean="0"/>
              <a:t>These characteristics are considered as stable over time and consistent across activities</a:t>
            </a:r>
          </a:p>
          <a:p>
            <a:endParaRPr lang="it-IT" sz="1800" dirty="0" smtClean="0"/>
          </a:p>
          <a:p>
            <a:r>
              <a:rPr lang="en-US" sz="1800" dirty="0" err="1" smtClean="0"/>
              <a:t>Neuroeconomics</a:t>
            </a:r>
            <a:r>
              <a:rPr lang="en-US" sz="1800" dirty="0" smtClean="0"/>
              <a:t>  shows that they are weakly correlated or uncorrelated across situations</a:t>
            </a:r>
          </a:p>
          <a:p>
            <a:endParaRPr lang="it-IT" sz="1800" dirty="0" smtClean="0"/>
          </a:p>
          <a:p>
            <a:r>
              <a:rPr lang="en-US" sz="1800" dirty="0" smtClean="0"/>
              <a:t>Inconsistency derives from state-contingent preferences </a:t>
            </a:r>
          </a:p>
          <a:p>
            <a:endParaRPr lang="it-IT" sz="1800" dirty="0" smtClean="0"/>
          </a:p>
          <a:p>
            <a:r>
              <a:rPr lang="en-US" sz="1800" dirty="0" err="1" smtClean="0"/>
              <a:t>Intertemporal</a:t>
            </a:r>
            <a:r>
              <a:rPr lang="en-US" sz="1800" dirty="0" smtClean="0"/>
              <a:t> preferences are assumed to be constant for different types of investment</a:t>
            </a:r>
          </a:p>
          <a:p>
            <a:endParaRPr lang="it-IT" sz="1800" dirty="0" smtClean="0"/>
          </a:p>
          <a:p>
            <a:r>
              <a:rPr lang="en-US" sz="1800" dirty="0" smtClean="0"/>
              <a:t>The modularity of the brain implies that different types of </a:t>
            </a:r>
            <a:r>
              <a:rPr lang="en-US" sz="1800" dirty="0" err="1" smtClean="0"/>
              <a:t>intertemporal</a:t>
            </a:r>
            <a:r>
              <a:rPr lang="en-US" sz="1800" dirty="0" smtClean="0"/>
              <a:t> choices activate different mixtures of neural system (cigarette, dieting, saving, being on time) and different choices</a:t>
            </a:r>
            <a:endParaRPr lang="it-IT" sz="1700" dirty="0" smtClean="0"/>
          </a:p>
          <a:p>
            <a:pPr>
              <a:buNone/>
            </a:pPr>
            <a:endParaRPr lang="it-IT" sz="2300"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0"/>
            <a:ext cx="8229600" cy="6741368"/>
          </a:xfrm>
        </p:spPr>
        <p:txBody>
          <a:bodyPr>
            <a:normAutofit/>
          </a:bodyPr>
          <a:lstStyle/>
          <a:p>
            <a:pPr algn="ctr">
              <a:buNone/>
            </a:pPr>
            <a:r>
              <a:rPr lang="en-US" dirty="0" smtClean="0"/>
              <a:t> </a:t>
            </a:r>
            <a:r>
              <a:rPr lang="en-US" sz="2400" b="1" cap="all" dirty="0" smtClean="0"/>
              <a:t>implications for economics (2)</a:t>
            </a:r>
            <a:endParaRPr lang="it-IT" sz="2400" b="1" cap="all" dirty="0" smtClean="0"/>
          </a:p>
          <a:p>
            <a:pPr>
              <a:buNone/>
            </a:pPr>
            <a:r>
              <a:rPr lang="en-US" dirty="0" smtClean="0"/>
              <a:t> </a:t>
            </a:r>
            <a:r>
              <a:rPr lang="en-US" sz="1800" b="1" dirty="0" smtClean="0"/>
              <a:t>The existence of specialized systems challenges standard assumptions about human information processing and suggests that intelligence and its opposite—bounded rationality—are likely to be highly domain specific.</a:t>
            </a:r>
          </a:p>
          <a:p>
            <a:endParaRPr lang="en-US" sz="1800" dirty="0" smtClean="0"/>
          </a:p>
          <a:p>
            <a:r>
              <a:rPr lang="en-US" sz="1800" dirty="0" smtClean="0"/>
              <a:t>Brain is composed by systems evolving to perform specific functions. Our problem-solving capacity (</a:t>
            </a:r>
            <a:r>
              <a:rPr lang="en-US" sz="1800" dirty="0" err="1" smtClean="0"/>
              <a:t>Wason’s</a:t>
            </a:r>
            <a:r>
              <a:rPr lang="en-US" sz="1800" dirty="0" smtClean="0"/>
              <a:t> task) depends on be tailored to do certain tasks</a:t>
            </a:r>
          </a:p>
          <a:p>
            <a:endParaRPr lang="it-IT" sz="1800" dirty="0" smtClean="0"/>
          </a:p>
          <a:p>
            <a:r>
              <a:rPr lang="en-US" sz="1800" dirty="0" smtClean="0"/>
              <a:t>Brain modules are highly specialized, such as mirror neurons or theory of mind, i.e. there is a module controlling a person’s inference about what other people believe, feel or might do</a:t>
            </a:r>
          </a:p>
          <a:p>
            <a:endParaRPr lang="it-IT" sz="1800" dirty="0" smtClean="0"/>
          </a:p>
          <a:p>
            <a:r>
              <a:rPr lang="en-US" sz="1800" dirty="0" err="1" smtClean="0"/>
              <a:t>Mentalizing</a:t>
            </a:r>
            <a:r>
              <a:rPr lang="en-US" sz="1800" dirty="0" smtClean="0"/>
              <a:t> is a special ability and logical deductive reasoning can only partially compensate for its absence</a:t>
            </a:r>
          </a:p>
          <a:p>
            <a:endParaRPr lang="it-IT" sz="1800" dirty="0" smtClean="0"/>
          </a:p>
          <a:p>
            <a:r>
              <a:rPr lang="en-US" sz="1800" dirty="0" smtClean="0"/>
              <a:t>Organization of labor: bundling tasks together into jobs requires un understanding of which kind of skills are general and which are </a:t>
            </a:r>
            <a:r>
              <a:rPr lang="en-US" sz="1800" dirty="0" err="1" smtClean="0"/>
              <a:t>neurally</a:t>
            </a:r>
            <a:r>
              <a:rPr lang="en-US" sz="1800" dirty="0" smtClean="0"/>
              <a:t> separate</a:t>
            </a:r>
            <a:endParaRPr lang="it-IT" sz="18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0"/>
            <a:ext cx="8229600" cy="6741368"/>
          </a:xfrm>
        </p:spPr>
        <p:txBody>
          <a:bodyPr>
            <a:normAutofit/>
          </a:bodyPr>
          <a:lstStyle/>
          <a:p>
            <a:pPr algn="ctr">
              <a:buNone/>
            </a:pPr>
            <a:r>
              <a:rPr lang="en-US" dirty="0" smtClean="0"/>
              <a:t> </a:t>
            </a:r>
            <a:r>
              <a:rPr lang="en-US" sz="2400" b="1" cap="all" dirty="0" smtClean="0"/>
              <a:t>implications for economics (3)</a:t>
            </a:r>
            <a:endParaRPr lang="it-IT" sz="2400" b="1" cap="all" dirty="0" smtClean="0"/>
          </a:p>
          <a:p>
            <a:pPr>
              <a:spcBef>
                <a:spcPts val="0"/>
              </a:spcBef>
              <a:buNone/>
            </a:pPr>
            <a:r>
              <a:rPr lang="en-US" sz="2300" dirty="0" smtClean="0"/>
              <a:t> </a:t>
            </a:r>
            <a:endParaRPr lang="it-IT" sz="2300" dirty="0" smtClean="0"/>
          </a:p>
          <a:p>
            <a:pPr marL="0" indent="0">
              <a:buNone/>
            </a:pPr>
            <a:r>
              <a:rPr lang="en-US" sz="1800" b="1" dirty="0" smtClean="0"/>
              <a:t>Brain-scans conducted while people win or lose money suggest that money activates similar reward areas as do other “primary </a:t>
            </a:r>
            <a:r>
              <a:rPr lang="en-US" sz="1800" b="1" dirty="0" err="1" smtClean="0"/>
              <a:t>reinforcers</a:t>
            </a:r>
            <a:r>
              <a:rPr lang="en-US" sz="1800" b="1" dirty="0" smtClean="0"/>
              <a:t>” like food and drugs, which implies that money confers </a:t>
            </a:r>
            <a:r>
              <a:rPr lang="en-US" sz="1800" b="1" i="1" dirty="0" smtClean="0"/>
              <a:t>direct </a:t>
            </a:r>
            <a:r>
              <a:rPr lang="en-US" sz="1800" b="1" dirty="0" smtClean="0"/>
              <a:t>utility, rather than simply being valued only for what it can buy. </a:t>
            </a:r>
            <a:endParaRPr lang="it-IT" sz="1800" b="1" dirty="0" smtClean="0"/>
          </a:p>
          <a:p>
            <a:endParaRPr lang="en-US" sz="1800" dirty="0" smtClean="0"/>
          </a:p>
          <a:p>
            <a:r>
              <a:rPr lang="en-US" sz="1800" dirty="0" smtClean="0"/>
              <a:t>The same </a:t>
            </a:r>
            <a:r>
              <a:rPr lang="en-US" sz="1800" dirty="0" err="1" smtClean="0"/>
              <a:t>dopaminergic</a:t>
            </a:r>
            <a:r>
              <a:rPr lang="en-US" sz="1800" dirty="0" smtClean="0"/>
              <a:t> reward circuitry of the </a:t>
            </a:r>
            <a:r>
              <a:rPr lang="en-US" sz="1800" dirty="0" err="1" smtClean="0"/>
              <a:t>barin</a:t>
            </a:r>
            <a:r>
              <a:rPr lang="en-US" sz="1800" dirty="0" smtClean="0"/>
              <a:t> (</a:t>
            </a:r>
            <a:r>
              <a:rPr lang="en-US" sz="1800" dirty="0" err="1" smtClean="0"/>
              <a:t>mesolimbic</a:t>
            </a:r>
            <a:r>
              <a:rPr lang="en-US" sz="1800" dirty="0" smtClean="0"/>
              <a:t> system) is activated for various </a:t>
            </a:r>
            <a:r>
              <a:rPr lang="en-US" sz="1800" dirty="0" err="1" smtClean="0"/>
              <a:t>reinforcers</a:t>
            </a:r>
            <a:r>
              <a:rPr lang="en-US" sz="1800" dirty="0" smtClean="0"/>
              <a:t>, such as cocaine, attractive faces, sport cars, jokes and money as well</a:t>
            </a:r>
            <a:endParaRPr lang="it-IT" sz="1800" dirty="0" smtClean="0"/>
          </a:p>
          <a:p>
            <a:r>
              <a:rPr lang="en-US" sz="1800" dirty="0" smtClean="0"/>
              <a:t>Money provides direct reinforcement: people value money without carefully computing what they plan to buy wit it </a:t>
            </a:r>
          </a:p>
          <a:p>
            <a:r>
              <a:rPr lang="en-US" sz="1800" dirty="0" smtClean="0"/>
              <a:t>If gaining money provides direct pleasure, then the experience of parting with it its probably painful</a:t>
            </a:r>
          </a:p>
          <a:p>
            <a:r>
              <a:rPr lang="en-US" sz="1800" dirty="0" smtClean="0"/>
              <a:t>Excessive use of credit cards  </a:t>
            </a:r>
          </a:p>
          <a:p>
            <a:r>
              <a:rPr lang="en-US" sz="1800" dirty="0" smtClean="0"/>
              <a:t>To oversubscribe flat-rate payment plans for telephone service or health clubs, which eliminate marginal costs and allows to enjoy the service without thinking about the marginal cost</a:t>
            </a:r>
            <a:endParaRPr lang="it-IT" sz="1800" dirty="0" smtClean="0"/>
          </a:p>
          <a:p>
            <a:pPr>
              <a:buNone/>
            </a:pPr>
            <a:endParaRPr lang="it-IT" sz="2400" dirty="0" smtClean="0"/>
          </a:p>
          <a:p>
            <a:pPr>
              <a:buNone/>
            </a:pPr>
            <a:endParaRPr lang="it-IT" sz="23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6632"/>
            <a:ext cx="8712968" cy="6840760"/>
          </a:xfrm>
        </p:spPr>
        <p:txBody>
          <a:bodyPr>
            <a:normAutofit fontScale="55000" lnSpcReduction="20000"/>
          </a:bodyPr>
          <a:lstStyle/>
          <a:p>
            <a:pPr algn="ctr">
              <a:buNone/>
            </a:pPr>
            <a:r>
              <a:rPr lang="en-US" dirty="0" smtClean="0"/>
              <a:t> </a:t>
            </a:r>
            <a:r>
              <a:rPr lang="en-US" sz="3800" b="1" cap="all" dirty="0" smtClean="0"/>
              <a:t>implications for economics (4)</a:t>
            </a:r>
            <a:endParaRPr lang="it-IT" sz="3800" b="1" cap="all" dirty="0" smtClean="0"/>
          </a:p>
          <a:p>
            <a:pPr>
              <a:buNone/>
            </a:pPr>
            <a:r>
              <a:rPr lang="en-US" sz="3100" dirty="0" smtClean="0"/>
              <a:t> </a:t>
            </a:r>
            <a:endParaRPr lang="it-IT" sz="2600" dirty="0" smtClean="0"/>
          </a:p>
          <a:p>
            <a:pPr>
              <a:lnSpc>
                <a:spcPct val="120000"/>
              </a:lnSpc>
              <a:buNone/>
            </a:pPr>
            <a:r>
              <a:rPr lang="en-US" sz="3300" dirty="0" smtClean="0"/>
              <a:t> </a:t>
            </a:r>
            <a:r>
              <a:rPr lang="en-US" sz="3300" b="1" dirty="0" smtClean="0"/>
              <a:t>Research on the motivational and pleasure systems of the brain human challenges the assumed connection between motivation and pleasure, wanting and liking. </a:t>
            </a:r>
            <a:endParaRPr lang="it-IT" sz="3300" b="1" dirty="0" smtClean="0"/>
          </a:p>
          <a:p>
            <a:endParaRPr lang="en-US" sz="3300" dirty="0" smtClean="0"/>
          </a:p>
          <a:p>
            <a:r>
              <a:rPr lang="en-US" sz="3300" dirty="0" smtClean="0"/>
              <a:t>For economists behavior is search for pleasure: to give people what they want makes them better off</a:t>
            </a:r>
          </a:p>
          <a:p>
            <a:pPr>
              <a:buNone/>
            </a:pPr>
            <a:endParaRPr lang="it-IT" sz="3300" dirty="0" smtClean="0"/>
          </a:p>
          <a:p>
            <a:r>
              <a:rPr lang="en-US" sz="3300" dirty="0" smtClean="0"/>
              <a:t>This assumption depends on knowing that people will like what they want. If likes and wants diverge, this would pose a fundamental challenge to standard welfare economics</a:t>
            </a:r>
            <a:endParaRPr lang="it-IT" sz="3300" dirty="0" smtClean="0"/>
          </a:p>
          <a:p>
            <a:endParaRPr lang="en-US" sz="3300" dirty="0" smtClean="0"/>
          </a:p>
          <a:p>
            <a:r>
              <a:rPr lang="en-US" sz="3300" dirty="0" smtClean="0"/>
              <a:t>Neuroscience shows that to take an action is not always closely tied to hedonic consequences and decision-making involves the interaction of two separate overlapping systems, one responsible for pleasure and pain (the liking system) and the other for motivation (the wanting system)</a:t>
            </a:r>
            <a:endParaRPr lang="it-IT" sz="3300" dirty="0" smtClean="0"/>
          </a:p>
          <a:p>
            <a:endParaRPr lang="en-US" sz="3300" dirty="0" smtClean="0"/>
          </a:p>
          <a:p>
            <a:r>
              <a:rPr lang="en-US" sz="3300" dirty="0" smtClean="0"/>
              <a:t>In later stages of drug addictions there is wanting without liking for the disconnection between the two systems</a:t>
            </a:r>
          </a:p>
          <a:p>
            <a:endParaRPr lang="en-US" sz="3300" dirty="0" smtClean="0"/>
          </a:p>
          <a:p>
            <a:r>
              <a:rPr lang="en-US" sz="3300" dirty="0" smtClean="0"/>
              <a:t>Presumably welfare should be based on “liking.” But if we cannot infer what people like from what they want and choose, then an alternative method for measuring liking is needed, while avoiding an oppressive paternalism</a:t>
            </a:r>
            <a:endParaRPr lang="it-IT" sz="33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0"/>
            <a:ext cx="8229600" cy="6741368"/>
          </a:xfrm>
        </p:spPr>
        <p:txBody>
          <a:bodyPr>
            <a:normAutofit/>
          </a:bodyPr>
          <a:lstStyle/>
          <a:p>
            <a:pPr>
              <a:buNone/>
            </a:pPr>
            <a:r>
              <a:rPr lang="en-US" dirty="0" smtClean="0"/>
              <a:t> </a:t>
            </a:r>
            <a:endParaRPr lang="it-IT" dirty="0" smtClean="0"/>
          </a:p>
          <a:p>
            <a:pPr algn="ctr">
              <a:buNone/>
            </a:pPr>
            <a:r>
              <a:rPr lang="en-US" sz="2400" b="1" cap="all" dirty="0" smtClean="0"/>
              <a:t>implications for economics (5)</a:t>
            </a:r>
            <a:endParaRPr lang="it-IT" sz="2400" b="1" cap="all" dirty="0" smtClean="0"/>
          </a:p>
          <a:p>
            <a:pPr marL="0" indent="0">
              <a:buNone/>
            </a:pPr>
            <a:r>
              <a:rPr lang="en-US" sz="2300" b="1" dirty="0" smtClean="0"/>
              <a:t> </a:t>
            </a:r>
            <a:endParaRPr lang="it-IT" sz="2300" b="1" dirty="0" smtClean="0"/>
          </a:p>
          <a:p>
            <a:pPr marL="0" indent="0">
              <a:buNone/>
            </a:pPr>
            <a:r>
              <a:rPr lang="en-US" sz="1800" b="1" dirty="0" smtClean="0"/>
              <a:t>Important implications of cognitive inaccessibility for economic decision-making</a:t>
            </a:r>
          </a:p>
          <a:p>
            <a:endParaRPr lang="en-US" sz="1800" dirty="0" smtClean="0"/>
          </a:p>
          <a:p>
            <a:r>
              <a:rPr lang="en-US" sz="1800" dirty="0" smtClean="0"/>
              <a:t>The lack of introspective access make people unable to correct discriminatory biases on job markets </a:t>
            </a:r>
          </a:p>
          <a:p>
            <a:endParaRPr lang="en-US" sz="1800" dirty="0" smtClean="0"/>
          </a:p>
          <a:p>
            <a:r>
              <a:rPr lang="en-US" sz="1800" dirty="0" smtClean="0"/>
              <a:t>To acknowledge the effect of gifts from pharmaceutical companies on physician’s prescriptions</a:t>
            </a:r>
          </a:p>
          <a:p>
            <a:endParaRPr lang="it-IT" sz="1800" dirty="0" smtClean="0"/>
          </a:p>
          <a:p>
            <a:r>
              <a:rPr lang="en-US" sz="1800" dirty="0" smtClean="0"/>
              <a:t>Investors, consumers, entrepreneurs are overly optimistic about their chances for success and this is related to chronic cognitive inaccessibility of automatic brain processes </a:t>
            </a:r>
          </a:p>
          <a:p>
            <a:endParaRPr lang="en-US" sz="1800" dirty="0" smtClean="0"/>
          </a:p>
          <a:p>
            <a:r>
              <a:rPr lang="en-US" sz="1800" dirty="0" smtClean="0"/>
              <a:t>Confirmation bias </a:t>
            </a:r>
            <a:endParaRPr lang="it-IT" sz="1800" dirty="0" smtClean="0"/>
          </a:p>
          <a:p>
            <a:pPr>
              <a:buNone/>
            </a:pPr>
            <a:endParaRPr lang="it-IT" sz="1800" dirty="0" smtClean="0"/>
          </a:p>
          <a:p>
            <a:pPr>
              <a:buNone/>
            </a:pPr>
            <a:endParaRPr lang="it-IT" sz="2300"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85000" lnSpcReduction="20000"/>
          </a:bodyPr>
          <a:lstStyle/>
          <a:p>
            <a:pPr algn="ctr">
              <a:buNone/>
            </a:pPr>
            <a:r>
              <a:rPr lang="it-IT" sz="2800" b="1" cap="all" dirty="0" smtClean="0"/>
              <a:t>A </a:t>
            </a:r>
            <a:r>
              <a:rPr lang="it-IT" sz="2800" b="1" cap="all" dirty="0" err="1" smtClean="0"/>
              <a:t>critique</a:t>
            </a:r>
            <a:r>
              <a:rPr lang="it-IT" sz="2800" b="1" cap="all" dirty="0" smtClean="0"/>
              <a:t> </a:t>
            </a:r>
            <a:r>
              <a:rPr lang="it-IT" sz="2800" b="1" cap="all" dirty="0" err="1" smtClean="0"/>
              <a:t>of</a:t>
            </a:r>
            <a:r>
              <a:rPr lang="it-IT" sz="2800" b="1" cap="all" dirty="0" smtClean="0"/>
              <a:t> </a:t>
            </a:r>
            <a:r>
              <a:rPr lang="it-IT" sz="2800" b="1" cap="all" dirty="0" err="1" smtClean="0"/>
              <a:t>neuroeconomics</a:t>
            </a:r>
            <a:r>
              <a:rPr lang="it-IT" sz="2800" b="1" cap="all" dirty="0" smtClean="0"/>
              <a:t> </a:t>
            </a:r>
          </a:p>
          <a:p>
            <a:pPr algn="ctr">
              <a:buNone/>
            </a:pPr>
            <a:r>
              <a:rPr lang="it-IT" sz="2400" b="1" dirty="0" smtClean="0"/>
              <a:t>(Harrison 2008)</a:t>
            </a:r>
          </a:p>
          <a:p>
            <a:pPr>
              <a:buNone/>
            </a:pPr>
            <a:r>
              <a:rPr lang="en-US" sz="2400" b="1" dirty="0" smtClean="0"/>
              <a:t> </a:t>
            </a:r>
          </a:p>
          <a:p>
            <a:pPr>
              <a:buNone/>
            </a:pPr>
            <a:r>
              <a:rPr lang="en-US" sz="2100" b="1" dirty="0" smtClean="0"/>
              <a:t>The heavy use of localization assumptions</a:t>
            </a:r>
            <a:endParaRPr lang="it-IT" sz="2100" b="1" dirty="0" smtClean="0"/>
          </a:p>
          <a:p>
            <a:pPr>
              <a:buNone/>
            </a:pPr>
            <a:r>
              <a:rPr lang="en-US" sz="2100" dirty="0" smtClean="0"/>
              <a:t> </a:t>
            </a:r>
            <a:endParaRPr lang="it-IT" sz="2100" dirty="0" smtClean="0"/>
          </a:p>
          <a:p>
            <a:pPr marL="566928" lvl="0" indent="-457200">
              <a:buFont typeface="+mj-lt"/>
              <a:buAutoNum type="arabicPeriod"/>
            </a:pPr>
            <a:r>
              <a:rPr lang="en-US" sz="2100" dirty="0" smtClean="0"/>
              <a:t>when it is asserted that such-and-such a part of the brain lights up in relation to a particular stimulus, this conclusion is arrived at by subtraction. Much more of the brain is already busy or lit up. All the scientist can observe is the additional activity associated with the stimulus. Minor changes noted diffusely are overlooked.</a:t>
            </a:r>
          </a:p>
          <a:p>
            <a:pPr marL="566928" lvl="0" indent="-457200">
              <a:buFont typeface="+mj-lt"/>
              <a:buAutoNum type="arabicPeriod"/>
            </a:pPr>
            <a:endParaRPr lang="it-IT" sz="2100" dirty="0" smtClean="0"/>
          </a:p>
          <a:p>
            <a:pPr marL="566928" lvl="0" indent="-457200">
              <a:buFont typeface="+mj-lt"/>
              <a:buAutoNum type="arabicPeriod"/>
            </a:pPr>
            <a:r>
              <a:rPr lang="en-US" sz="2100" dirty="0" smtClean="0"/>
              <a:t>the additional activity can be identified only by a process of averaging the results of subtractions after the stimulus has been given repeatedly: variations in the response to successive stimuli are ironed out. </a:t>
            </a:r>
          </a:p>
          <a:p>
            <a:pPr marL="566928" lvl="0" indent="-457200">
              <a:buFont typeface="+mj-lt"/>
              <a:buAutoNum type="arabicPeriod"/>
            </a:pPr>
            <a:endParaRPr lang="it-IT" sz="2100" dirty="0" smtClean="0"/>
          </a:p>
          <a:p>
            <a:pPr marL="566928" lvl="0" indent="-457200">
              <a:buFont typeface="+mj-lt"/>
              <a:buAutoNum type="arabicPeriod"/>
            </a:pPr>
            <a:r>
              <a:rPr lang="en-US" sz="2100" dirty="0" smtClean="0"/>
              <a:t>experiments look at the response to very simple stimuli – for example, a picture of the face of a loved one compared with that of the face of one who is not loved. But love is not like a response to a stimulus because it encompasses many more things</a:t>
            </a:r>
            <a:endParaRPr lang="it-IT" sz="2100" dirty="0" smtClean="0"/>
          </a:p>
          <a:p>
            <a:pPr algn="ctr">
              <a:buNone/>
            </a:pPr>
            <a:endParaRPr lang="it-IT" sz="2400" b="1" cap="all"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404664"/>
            <a:ext cx="8229600" cy="5721499"/>
          </a:xfrm>
        </p:spPr>
        <p:txBody>
          <a:bodyPr rtlCol="0">
            <a:noAutofit/>
          </a:bodyPr>
          <a:lstStyle/>
          <a:p>
            <a:pPr marL="365760" indent="-256032" algn="ctr" eaLnBrk="1" fontAlgn="auto" hangingPunct="1">
              <a:spcAft>
                <a:spcPts val="0"/>
              </a:spcAft>
              <a:buFont typeface="Arial" charset="0"/>
              <a:buNone/>
              <a:defRPr/>
            </a:pPr>
            <a:r>
              <a:rPr lang="en-GB" sz="2000" b="1" dirty="0" smtClean="0">
                <a:cs typeface="Arial" pitchFamily="34" charset="0"/>
              </a:rPr>
              <a:t>NEUROECONOMICS</a:t>
            </a:r>
            <a:endParaRPr lang="it-IT" sz="2000" b="1"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p>
          <a:p>
            <a:pPr marL="365760" indent="-256032" eaLnBrk="1" fontAlgn="auto" hangingPunct="1">
              <a:spcAft>
                <a:spcPts val="0"/>
              </a:spcAft>
              <a:buFont typeface="Arial" charset="0"/>
              <a:buNone/>
              <a:defRPr/>
            </a:pPr>
            <a:r>
              <a:rPr lang="en-GB" sz="1600" dirty="0" smtClean="0">
                <a:cs typeface="Arial" pitchFamily="34" charset="0"/>
              </a:rPr>
              <a:t>	N</a:t>
            </a:r>
            <a:r>
              <a:rPr lang="en-US" sz="1600" dirty="0" err="1" smtClean="0">
                <a:cs typeface="Arial" pitchFamily="34" charset="0"/>
              </a:rPr>
              <a:t>euroeconomics</a:t>
            </a:r>
            <a:r>
              <a:rPr lang="en-US" sz="1600" dirty="0" smtClean="0">
                <a:cs typeface="Arial" pitchFamily="34" charset="0"/>
              </a:rPr>
              <a:t> is a sub-field of cognitive economics</a:t>
            </a:r>
          </a:p>
          <a:p>
            <a:pPr marL="365760" indent="-256032" eaLnBrk="1" fontAlgn="auto" hangingPunct="1">
              <a:spcAft>
                <a:spcPts val="0"/>
              </a:spcAft>
              <a:buFont typeface="Arial" charset="0"/>
              <a:buNone/>
              <a:defRPr/>
            </a:pPr>
            <a:endParaRPr lang="en-US"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Studies how the brain interacts with the environment to produce economic behavior</a:t>
            </a:r>
          </a:p>
          <a:p>
            <a:pPr marL="365760" indent="-256032" eaLnBrk="1" fontAlgn="auto" hangingPunct="1">
              <a:spcAft>
                <a:spcPts val="0"/>
              </a:spcAft>
              <a:buFont typeface="Arial" charset="0"/>
              <a:buNone/>
              <a:defRPr/>
            </a:pPr>
            <a:r>
              <a:rPr lang="en-US" sz="1600" dirty="0" smtClean="0">
                <a:cs typeface="Arial" pitchFamily="34" charset="0"/>
              </a:rPr>
              <a:t>	</a:t>
            </a:r>
          </a:p>
          <a:p>
            <a:pPr marL="365760" indent="-256032" eaLnBrk="1" fontAlgn="auto" hangingPunct="1">
              <a:spcAft>
                <a:spcPts val="0"/>
              </a:spcAft>
              <a:buFont typeface="Arial" charset="0"/>
              <a:buNone/>
              <a:defRPr/>
            </a:pPr>
            <a:r>
              <a:rPr lang="en-GB" sz="1600" dirty="0" smtClean="0">
                <a:cs typeface="Arial" pitchFamily="34" charset="0"/>
              </a:rPr>
              <a:t>	</a:t>
            </a:r>
            <a:r>
              <a:rPr lang="en-GB" sz="1600" dirty="0" err="1" smtClean="0">
                <a:cs typeface="Arial" pitchFamily="34" charset="0"/>
              </a:rPr>
              <a:t>Neuroeconomics</a:t>
            </a:r>
            <a:r>
              <a:rPr lang="en-GB" sz="1600" dirty="0" smtClean="0">
                <a:cs typeface="Arial" pitchFamily="34" charset="0"/>
              </a:rPr>
              <a:t> is the grounding of microeconomics in </a:t>
            </a:r>
            <a:r>
              <a:rPr lang="en-GB" sz="1600" b="1" dirty="0" smtClean="0">
                <a:cs typeface="Arial" pitchFamily="34" charset="0"/>
              </a:rPr>
              <a:t>details of neural functioning</a:t>
            </a:r>
            <a:r>
              <a:rPr lang="en-GB" sz="1600" dirty="0" smtClean="0">
                <a:cs typeface="Arial" pitchFamily="34" charset="0"/>
              </a:rPr>
              <a:t>. </a:t>
            </a:r>
          </a:p>
          <a:p>
            <a:pPr marL="365760" indent="-256032" eaLnBrk="1" fontAlgn="auto" hangingPunct="1">
              <a:spcAft>
                <a:spcPts val="0"/>
              </a:spcAft>
              <a:buFont typeface="Arial" charset="0"/>
              <a:buNone/>
              <a:defRPr/>
            </a:pPr>
            <a:endParaRPr lang="en-GB"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While the revealed preferences approach has deliberately avoided trying to discover the neural determinant of choices, neuroscience is beginning to allow direct measurement of thoughts and feelings</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Methodologically, </a:t>
            </a:r>
            <a:r>
              <a:rPr lang="en-GB" sz="1600" dirty="0" err="1" smtClean="0">
                <a:cs typeface="Arial" pitchFamily="34" charset="0"/>
              </a:rPr>
              <a:t>neuroeconomics</a:t>
            </a:r>
            <a:r>
              <a:rPr lang="en-GB" sz="1600" dirty="0" smtClean="0">
                <a:cs typeface="Arial" pitchFamily="34" charset="0"/>
              </a:rPr>
              <a:t> is not intended to test economic theory in a traditional way - particularly under the view that utilities and beliefs are only revealed by choices -  but </a:t>
            </a:r>
            <a:r>
              <a:rPr lang="en-GB" sz="1600" b="1" dirty="0" smtClean="0">
                <a:cs typeface="Arial" pitchFamily="34" charset="0"/>
              </a:rPr>
              <a:t>to establish the neural circuitry underlying economic decisions</a:t>
            </a:r>
            <a:r>
              <a:rPr lang="en-GB" sz="1600" dirty="0" smtClean="0">
                <a:cs typeface="Arial" pitchFamily="34" charset="0"/>
              </a:rPr>
              <a:t>, for the eventual purpose of making better predictions. </a:t>
            </a:r>
            <a:endParaRPr lang="it-IT" sz="1600" dirty="0" smtClean="0">
              <a:cs typeface="Arial" pitchFamily="34" charset="0"/>
            </a:endParaRPr>
          </a:p>
          <a:p>
            <a:pPr marL="365760" indent="-256032" eaLnBrk="1" fontAlgn="auto" hangingPunct="1">
              <a:spcAft>
                <a:spcPts val="0"/>
              </a:spcAft>
              <a:buFont typeface="Arial" charset="0"/>
              <a:buNone/>
              <a:defRPr/>
            </a:pPr>
            <a:r>
              <a:rPr lang="en-GB"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28675"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0FC340E-16B8-4F13-BAD8-3A0C5F103F11}" type="slidenum">
              <a:rPr lang="it-IT" smtClean="0"/>
              <a:pPr/>
              <a:t>3</a:t>
            </a:fld>
            <a:endParaRPr lang="it-IT"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904656"/>
          </a:xfrm>
        </p:spPr>
        <p:txBody>
          <a:bodyPr>
            <a:normAutofit fontScale="62500" lnSpcReduction="20000"/>
          </a:bodyPr>
          <a:lstStyle/>
          <a:p>
            <a:pPr algn="ctr">
              <a:buNone/>
            </a:pPr>
            <a:r>
              <a:rPr lang="it-IT" sz="3800" b="1" cap="all" dirty="0" smtClean="0"/>
              <a:t>A </a:t>
            </a:r>
            <a:r>
              <a:rPr lang="it-IT" sz="3800" b="1" cap="all" dirty="0" err="1" smtClean="0"/>
              <a:t>critique</a:t>
            </a:r>
            <a:r>
              <a:rPr lang="it-IT" sz="3800" b="1" cap="all" dirty="0" smtClean="0"/>
              <a:t> </a:t>
            </a:r>
            <a:r>
              <a:rPr lang="it-IT" sz="3800" b="1" cap="all" dirty="0" err="1" smtClean="0"/>
              <a:t>of</a:t>
            </a:r>
            <a:r>
              <a:rPr lang="it-IT" sz="3800" b="1" cap="all" dirty="0" smtClean="0"/>
              <a:t> </a:t>
            </a:r>
            <a:r>
              <a:rPr lang="it-IT" sz="3800" b="1" cap="all" dirty="0" err="1" smtClean="0"/>
              <a:t>neuroeconomics</a:t>
            </a:r>
            <a:r>
              <a:rPr lang="it-IT" sz="3800" b="1" cap="all" dirty="0" smtClean="0"/>
              <a:t> </a:t>
            </a:r>
          </a:p>
          <a:p>
            <a:pPr algn="ctr">
              <a:buNone/>
            </a:pPr>
            <a:r>
              <a:rPr lang="it-IT" sz="3200" b="1" dirty="0" smtClean="0"/>
              <a:t>(Harrison 2008)</a:t>
            </a:r>
          </a:p>
          <a:p>
            <a:pPr>
              <a:buNone/>
            </a:pPr>
            <a:r>
              <a:rPr lang="en-US" sz="2400" b="1" dirty="0" smtClean="0"/>
              <a:t> </a:t>
            </a:r>
          </a:p>
          <a:p>
            <a:pPr>
              <a:buNone/>
            </a:pPr>
            <a:r>
              <a:rPr lang="en-US" sz="2900" b="1" dirty="0" smtClean="0"/>
              <a:t>The reverse inference problem</a:t>
            </a:r>
            <a:endParaRPr lang="it-IT" sz="2900" b="1" dirty="0" smtClean="0"/>
          </a:p>
          <a:p>
            <a:pPr>
              <a:buNone/>
            </a:pPr>
            <a:r>
              <a:rPr lang="en-US" sz="2900" b="1" dirty="0" smtClean="0"/>
              <a:t> </a:t>
            </a:r>
            <a:endParaRPr lang="it-IT" sz="2900" b="1" dirty="0" smtClean="0"/>
          </a:p>
          <a:p>
            <a:pPr lvl="0">
              <a:buNone/>
            </a:pPr>
            <a:r>
              <a:rPr lang="en-US" sz="2900" dirty="0" smtClean="0"/>
              <a:t>The usual kind of inference that is drawn from brain imaging is ‘</a:t>
            </a:r>
            <a:r>
              <a:rPr lang="en-US" sz="2900" i="1" dirty="0" smtClean="0"/>
              <a:t>if cognitive process X is engaged, then brain area Z is active</a:t>
            </a:r>
            <a:r>
              <a:rPr lang="en-US" sz="2900" dirty="0" smtClean="0"/>
              <a:t>.</a:t>
            </a:r>
            <a:endParaRPr lang="it-IT" sz="2900" dirty="0" smtClean="0"/>
          </a:p>
          <a:p>
            <a:pPr>
              <a:buNone/>
            </a:pPr>
            <a:endParaRPr lang="it-IT" sz="2900" dirty="0" smtClean="0"/>
          </a:p>
          <a:p>
            <a:pPr>
              <a:buNone/>
            </a:pPr>
            <a:r>
              <a:rPr lang="en-US" sz="2900" dirty="0" smtClean="0"/>
              <a:t>(1) In the present study, when task comparison A was presented, brain area Z was active.</a:t>
            </a:r>
            <a:endParaRPr lang="it-IT" sz="2900" dirty="0" smtClean="0"/>
          </a:p>
          <a:p>
            <a:pPr>
              <a:buNone/>
            </a:pPr>
            <a:r>
              <a:rPr lang="en-US" sz="2900" dirty="0" smtClean="0"/>
              <a:t>(2) In other studies, when cognitive process X was putatively engaged, then brain area Z </a:t>
            </a:r>
            <a:r>
              <a:rPr lang="it-IT" sz="2900" dirty="0" err="1" smtClean="0"/>
              <a:t>was</a:t>
            </a:r>
            <a:r>
              <a:rPr lang="it-IT" sz="2900" dirty="0" smtClean="0"/>
              <a:t> </a:t>
            </a:r>
            <a:r>
              <a:rPr lang="it-IT" sz="2900" dirty="0" err="1" smtClean="0"/>
              <a:t>active</a:t>
            </a:r>
            <a:r>
              <a:rPr lang="it-IT" sz="2900" dirty="0" smtClean="0"/>
              <a:t>.</a:t>
            </a:r>
          </a:p>
          <a:p>
            <a:pPr>
              <a:buNone/>
            </a:pPr>
            <a:r>
              <a:rPr lang="en-US" sz="2900" dirty="0" smtClean="0"/>
              <a:t>(3) Thus, the activity of area Z in the present study demonstrates engagement of cognitive process X by task comparison A.</a:t>
            </a:r>
            <a:endParaRPr lang="it-IT" sz="2900" dirty="0" smtClean="0"/>
          </a:p>
          <a:p>
            <a:endParaRPr lang="it-IT" sz="2900" dirty="0" smtClean="0"/>
          </a:p>
          <a:p>
            <a:pPr>
              <a:buNone/>
            </a:pPr>
            <a:r>
              <a:rPr lang="en-US" sz="2900" dirty="0" smtClean="0"/>
              <a:t>This is a ‘reverse inference’, in that it reasons backwards from the presence of brain activation to the engagement of a particular cognitive function. </a:t>
            </a:r>
            <a:endParaRPr lang="it-IT" sz="2900" dirty="0" smtClean="0"/>
          </a:p>
          <a:p>
            <a:pPr>
              <a:buNone/>
            </a:pPr>
            <a:endParaRPr lang="en-US" sz="2900" dirty="0" smtClean="0"/>
          </a:p>
          <a:p>
            <a:pPr>
              <a:buNone/>
            </a:pPr>
            <a:r>
              <a:rPr lang="en-US" sz="2900" dirty="0" smtClean="0"/>
              <a:t>It is self-evidently not a matter of deductive logic, and indeed in introductory philosophy classes it is presented as the formal fallacy of “affirming the consequent”</a:t>
            </a:r>
            <a:endParaRPr lang="it-IT" sz="2900" b="1" cap="all"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30</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Grp="1" noChangeAspect="1" noChangeArrowheads="1"/>
          </p:cNvPicPr>
          <p:nvPr>
            <p:ph idx="1"/>
          </p:nvPr>
        </p:nvPicPr>
        <p:blipFill>
          <a:blip r:embed="rId2" cstate="print"/>
          <a:srcRect/>
          <a:stretch>
            <a:fillRect/>
          </a:stretch>
        </p:blipFill>
        <p:spPr>
          <a:xfrm>
            <a:off x="1187625" y="860424"/>
            <a:ext cx="6797368" cy="5105685"/>
          </a:xfrm>
        </p:spPr>
      </p:pic>
      <p:sp>
        <p:nvSpPr>
          <p:cNvPr id="30723"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F16E6AD-A439-498B-AEF0-F20C93887B40}" type="slidenum">
              <a:rPr lang="it-IT" smtClean="0"/>
              <a:pPr/>
              <a:t>4</a:t>
            </a:fld>
            <a:endParaRPr lang="it-IT"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0"/>
            <a:ext cx="8229600" cy="6126163"/>
          </a:xfrm>
        </p:spPr>
        <p:txBody>
          <a:bodyPr rtlCol="0">
            <a:noAutofit/>
          </a:bodyPr>
          <a:lstStyle/>
          <a:p>
            <a:pPr marL="365760" indent="-256032" algn="ctr" eaLnBrk="1" fontAlgn="auto" hangingPunct="1">
              <a:spcAft>
                <a:spcPts val="0"/>
              </a:spcAft>
              <a:buFont typeface="Arial" charset="0"/>
              <a:buNone/>
              <a:defRPr/>
            </a:pPr>
            <a:r>
              <a:rPr lang="en-GB" sz="2000" b="1" dirty="0" smtClean="0">
                <a:cs typeface="Arial" pitchFamily="34" charset="0"/>
              </a:rPr>
              <a:t>BASIC PRINCIPLES</a:t>
            </a:r>
          </a:p>
          <a:p>
            <a:pPr marL="365760" indent="-256032" algn="ctr" eaLnBrk="1" fontAlgn="auto" hangingPunct="1">
              <a:spcAft>
                <a:spcPts val="0"/>
              </a:spcAft>
              <a:buFont typeface="Arial" charset="0"/>
              <a:buNone/>
              <a:defRPr/>
            </a:pPr>
            <a:endParaRPr lang="en-GB"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 Much of the brain is constructed to support automatic processes which are faster than conscious deliberation and which occur with little or </a:t>
            </a:r>
            <a:r>
              <a:rPr lang="en-GB" sz="1600" b="1" dirty="0" smtClean="0">
                <a:cs typeface="Arial" pitchFamily="34" charset="0"/>
              </a:rPr>
              <a:t>no awareness or feeling of effort</a:t>
            </a: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dirty="0" smtClean="0">
                <a:cs typeface="Arial" pitchFamily="34" charset="0"/>
              </a:rPr>
              <a:t>Economic </a:t>
            </a:r>
            <a:r>
              <a:rPr lang="en-GB" sz="1600" dirty="0" err="1" smtClean="0">
                <a:cs typeface="Arial" pitchFamily="34" charset="0"/>
              </a:rPr>
              <a:t>behavior</a:t>
            </a:r>
            <a:r>
              <a:rPr lang="en-GB" sz="1600" dirty="0" smtClean="0">
                <a:cs typeface="Arial" pitchFamily="34" charset="0"/>
              </a:rPr>
              <a:t> is under the pervasive and often unrecognized </a:t>
            </a:r>
            <a:r>
              <a:rPr lang="en-GB" sz="1600" b="1" dirty="0" smtClean="0">
                <a:cs typeface="Arial" pitchFamily="34" charset="0"/>
              </a:rPr>
              <a:t>influence of finely tuned affective (emotion) systems </a:t>
            </a:r>
            <a:r>
              <a:rPr lang="en-GB" sz="1600" dirty="0" smtClean="0">
                <a:cs typeface="Arial" pitchFamily="34" charset="0"/>
              </a:rPr>
              <a:t>that are localized in particular brain region</a:t>
            </a: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GB" sz="1600" b="1" dirty="0" smtClean="0">
                <a:cs typeface="Arial" pitchFamily="34" charset="0"/>
              </a:rPr>
              <a:t>If affective systems are damaged or perturbed </a:t>
            </a:r>
            <a:r>
              <a:rPr lang="en-GB" sz="1600" dirty="0" smtClean="0">
                <a:cs typeface="Arial" pitchFamily="34" charset="0"/>
              </a:rPr>
              <a:t>by brain damage, stress, imbalances in neurotransmitters, alcohol or “the heat of the moment” </a:t>
            </a:r>
            <a:r>
              <a:rPr lang="en-GB" sz="1600" b="1" dirty="0" smtClean="0">
                <a:cs typeface="Arial" pitchFamily="34" charset="0"/>
              </a:rPr>
              <a:t>the deliberative system generally is not capable of getting the job done</a:t>
            </a: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US" sz="1600" dirty="0" smtClean="0">
                <a:cs typeface="Arial" pitchFamily="34" charset="0"/>
              </a:rPr>
              <a:t>Many behaviors that are clearly established to be caused by automatic or affective systems </a:t>
            </a:r>
            <a:r>
              <a:rPr lang="en-US" sz="1600" b="1" dirty="0" smtClean="0">
                <a:cs typeface="Arial" pitchFamily="34" charset="0"/>
              </a:rPr>
              <a:t>are </a:t>
            </a:r>
            <a:r>
              <a:rPr lang="en-US" sz="1600" b="1" i="1" dirty="0" smtClean="0">
                <a:cs typeface="Arial" pitchFamily="34" charset="0"/>
              </a:rPr>
              <a:t>interpreted</a:t>
            </a:r>
            <a:r>
              <a:rPr lang="en-US" sz="1600" b="1" dirty="0" smtClean="0">
                <a:cs typeface="Arial" pitchFamily="34" charset="0"/>
              </a:rPr>
              <a:t> </a:t>
            </a:r>
            <a:r>
              <a:rPr lang="en-US" sz="1600" dirty="0" smtClean="0">
                <a:cs typeface="Arial" pitchFamily="34" charset="0"/>
              </a:rPr>
              <a:t>by human subjects, </a:t>
            </a:r>
            <a:r>
              <a:rPr lang="en-US" sz="1600" b="1" dirty="0" smtClean="0">
                <a:cs typeface="Arial" pitchFamily="34" charset="0"/>
              </a:rPr>
              <a:t>spuriously</a:t>
            </a:r>
            <a:r>
              <a:rPr lang="en-US" sz="1600" dirty="0" smtClean="0">
                <a:cs typeface="Arial" pitchFamily="34" charset="0"/>
              </a:rPr>
              <a:t>, as the product of cognitive deliberation  </a:t>
            </a: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US" sz="1600" dirty="0" smtClean="0">
                <a:cs typeface="Arial" pitchFamily="34" charset="0"/>
              </a:rPr>
              <a:t>The deliberative system, which is the system that is responsible for making sense of behavior, </a:t>
            </a:r>
            <a:r>
              <a:rPr lang="en-US" sz="1600" b="1" dirty="0" smtClean="0">
                <a:cs typeface="Arial" pitchFamily="34" charset="0"/>
              </a:rPr>
              <a:t>does not have perfect access to the output of the other systems</a:t>
            </a:r>
            <a:r>
              <a:rPr lang="en-US" sz="1600" dirty="0" smtClean="0">
                <a:cs typeface="Arial" pitchFamily="34" charset="0"/>
              </a:rPr>
              <a:t>, and exaggerates the importance of processes it understands when it attempts to make sense of the body’s behavior.</a:t>
            </a:r>
            <a:r>
              <a:rPr lang="en-US" sz="1600" dirty="0" smtClean="0"/>
              <a:t> </a:t>
            </a:r>
            <a:endParaRPr lang="it-IT" sz="1600" dirty="0" smtClean="0"/>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29699"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A40C666-D1B6-4E36-AAC9-726EC5F92011}" type="slidenum">
              <a:rPr lang="it-IT" smtClean="0"/>
              <a:pPr/>
              <a:t>5</a:t>
            </a:fld>
            <a:endParaRPr lang="it-IT"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260648"/>
            <a:ext cx="8229600" cy="5865515"/>
          </a:xfrm>
        </p:spPr>
        <p:txBody>
          <a:bodyPr rtlCol="0">
            <a:noAutofit/>
          </a:bodyPr>
          <a:lstStyle/>
          <a:p>
            <a:pPr marL="621792" lvl="1" algn="ctr" eaLnBrk="1" fontAlgn="auto" hangingPunct="1">
              <a:spcBef>
                <a:spcPts val="324"/>
              </a:spcBef>
              <a:spcAft>
                <a:spcPts val="0"/>
              </a:spcAft>
              <a:buFont typeface="Arial" charset="0"/>
              <a:buNone/>
              <a:defRPr/>
            </a:pPr>
            <a:r>
              <a:rPr lang="en-US" sz="2400" b="1" dirty="0" smtClean="0">
                <a:cs typeface="Arial" pitchFamily="34" charset="0"/>
              </a:rPr>
              <a:t>TOOLS</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Animal studies</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Human studies</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Lesion studies (i.e., studies of patients with deficits that follow specific brain damage)</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Single neuron measurement (non-human mammals)</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Eye-tracking</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Measuring hormone levels</a:t>
            </a:r>
          </a:p>
          <a:p>
            <a:pPr lvl="1">
              <a:spcBef>
                <a:spcPts val="600"/>
              </a:spcBef>
              <a:spcAft>
                <a:spcPts val="600"/>
              </a:spcAft>
              <a:buFont typeface="Wingdings" pitchFamily="2" charset="2"/>
              <a:buChar char="§"/>
              <a:defRPr/>
            </a:pPr>
            <a:r>
              <a:rPr lang="en-US" sz="1800" dirty="0" smtClean="0">
                <a:cs typeface="Arial" pitchFamily="34" charset="0"/>
              </a:rPr>
              <a:t>Physiological activations (Heart  rate, Skin conductance level,  Blood pressure, Finger temperature, </a:t>
            </a:r>
            <a:r>
              <a:rPr lang="it-IT" sz="1800" dirty="0" err="1" smtClean="0"/>
              <a:t>Respiratory</a:t>
            </a:r>
            <a:r>
              <a:rPr lang="it-IT" sz="1800" dirty="0" smtClean="0"/>
              <a:t>  rate)</a:t>
            </a:r>
            <a:endParaRPr lang="en-US" sz="1800" dirty="0" smtClean="0">
              <a:cs typeface="Arial" pitchFamily="34" charset="0"/>
            </a:endParaRPr>
          </a:p>
          <a:p>
            <a:pPr marL="621792" lvl="1" eaLnBrk="1" fontAlgn="auto" hangingPunct="1">
              <a:spcBef>
                <a:spcPts val="600"/>
              </a:spcBef>
              <a:spcAft>
                <a:spcPts val="600"/>
              </a:spcAft>
              <a:buFont typeface="Wingdings" pitchFamily="2" charset="2"/>
              <a:buChar char="§"/>
              <a:defRPr/>
            </a:pPr>
            <a:r>
              <a:rPr lang="en-US" sz="1800" dirty="0" err="1" smtClean="0">
                <a:cs typeface="Arial" pitchFamily="34" charset="0"/>
              </a:rPr>
              <a:t>Transcranial</a:t>
            </a:r>
            <a:r>
              <a:rPr lang="en-US" sz="1800" dirty="0" smtClean="0">
                <a:cs typeface="Arial" pitchFamily="34" charset="0"/>
              </a:rPr>
              <a:t> magnetic stimulation (TMS)</a:t>
            </a:r>
          </a:p>
          <a:p>
            <a:pPr marL="621792" lvl="1" eaLnBrk="1" fontAlgn="auto" hangingPunct="1">
              <a:spcBef>
                <a:spcPts val="600"/>
              </a:spcBef>
              <a:spcAft>
                <a:spcPts val="600"/>
              </a:spcAft>
              <a:buFont typeface="Wingdings" pitchFamily="2" charset="2"/>
              <a:buChar char="§"/>
              <a:defRPr/>
            </a:pPr>
            <a:r>
              <a:rPr lang="en-US" sz="1800" dirty="0" smtClean="0">
                <a:cs typeface="Arial" pitchFamily="34" charset="0"/>
              </a:rPr>
              <a:t>Imaging of brain activity  </a:t>
            </a:r>
          </a:p>
          <a:p>
            <a:pPr marL="972000" lvl="1" eaLnBrk="1" fontAlgn="auto" hangingPunct="1">
              <a:spcBef>
                <a:spcPts val="324"/>
              </a:spcBef>
              <a:spcAft>
                <a:spcPts val="0"/>
              </a:spcAft>
              <a:buFont typeface="Verdana"/>
              <a:buNone/>
              <a:defRPr/>
            </a:pPr>
            <a:r>
              <a:rPr lang="en-US" sz="1800" dirty="0" smtClean="0">
                <a:cs typeface="Arial" pitchFamily="34" charset="0"/>
              </a:rPr>
              <a:t>	Electro-encephalogram (or EEG)</a:t>
            </a:r>
          </a:p>
          <a:p>
            <a:pPr marL="972000" lvl="1" eaLnBrk="1" fontAlgn="auto" hangingPunct="1">
              <a:spcBef>
                <a:spcPts val="324"/>
              </a:spcBef>
              <a:spcAft>
                <a:spcPts val="0"/>
              </a:spcAft>
              <a:buFont typeface="Verdana"/>
              <a:buNone/>
              <a:defRPr/>
            </a:pPr>
            <a:r>
              <a:rPr lang="en-US" sz="1800" dirty="0" smtClean="0">
                <a:cs typeface="Arial" pitchFamily="34" charset="0"/>
              </a:rPr>
              <a:t>	Positron emission topography (PET)</a:t>
            </a:r>
          </a:p>
          <a:p>
            <a:pPr marL="972000" lvl="1" eaLnBrk="1" fontAlgn="auto" hangingPunct="1">
              <a:spcBef>
                <a:spcPts val="324"/>
              </a:spcBef>
              <a:spcAft>
                <a:spcPts val="0"/>
              </a:spcAft>
              <a:buFont typeface="Verdana"/>
              <a:buNone/>
              <a:defRPr/>
            </a:pPr>
            <a:r>
              <a:rPr lang="en-US" sz="1800" dirty="0" smtClean="0">
                <a:cs typeface="Arial" pitchFamily="34" charset="0"/>
              </a:rPr>
              <a:t>	Functional magnetic resonance imaging (</a:t>
            </a:r>
            <a:r>
              <a:rPr lang="en-US" sz="1800" dirty="0" err="1" smtClean="0">
                <a:cs typeface="Arial" pitchFamily="34" charset="0"/>
              </a:rPr>
              <a:t>f</a:t>
            </a:r>
            <a:r>
              <a:rPr lang="en-US" sz="1600" dirty="0" err="1" smtClean="0">
                <a:cs typeface="Arial" pitchFamily="34" charset="0"/>
              </a:rPr>
              <a:t>MRI</a:t>
            </a:r>
            <a:r>
              <a:rPr lang="en-US" sz="1600" dirty="0" smtClean="0">
                <a:cs typeface="Arial" pitchFamily="34" charset="0"/>
              </a:rPr>
              <a:t>)</a:t>
            </a:r>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31747"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482F5BC-D9A6-409C-8F7C-1C5A2D20479D}" type="slidenum">
              <a:rPr lang="it-IT" smtClean="0"/>
              <a:pPr/>
              <a:t>6</a:t>
            </a:fld>
            <a:endParaRPr lang="it-IT"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eg_machine"/>
          <p:cNvPicPr>
            <a:picLocks noChangeAspect="1" noChangeArrowheads="1"/>
          </p:cNvPicPr>
          <p:nvPr/>
        </p:nvPicPr>
        <p:blipFill>
          <a:blip r:embed="rId3" cstate="print"/>
          <a:srcRect/>
          <a:stretch>
            <a:fillRect/>
          </a:stretch>
        </p:blipFill>
        <p:spPr bwMode="auto">
          <a:xfrm>
            <a:off x="914400" y="1552575"/>
            <a:ext cx="3908425" cy="4772025"/>
          </a:xfrm>
          <a:prstGeom prst="rect">
            <a:avLst/>
          </a:prstGeom>
          <a:noFill/>
          <a:ln w="9525">
            <a:noFill/>
            <a:miter lim="800000"/>
            <a:headEnd/>
            <a:tailEnd/>
          </a:ln>
        </p:spPr>
      </p:pic>
      <p:pic>
        <p:nvPicPr>
          <p:cNvPr id="33795" name="Picture 7" descr="A man undergoing an EEG, wearing a cap equipped with electrodes."/>
          <p:cNvPicPr>
            <a:picLocks noChangeAspect="1" noChangeArrowheads="1"/>
          </p:cNvPicPr>
          <p:nvPr/>
        </p:nvPicPr>
        <p:blipFill>
          <a:blip r:embed="rId4" cstate="print"/>
          <a:srcRect/>
          <a:stretch>
            <a:fillRect/>
          </a:stretch>
        </p:blipFill>
        <p:spPr bwMode="auto">
          <a:xfrm>
            <a:off x="5257800" y="1905000"/>
            <a:ext cx="3590925" cy="2981325"/>
          </a:xfrm>
          <a:prstGeom prst="rect">
            <a:avLst/>
          </a:prstGeom>
          <a:noFill/>
          <a:ln w="9525">
            <a:noFill/>
            <a:miter lim="800000"/>
            <a:headEnd/>
            <a:tailEnd/>
          </a:ln>
        </p:spPr>
      </p:pic>
      <p:sp>
        <p:nvSpPr>
          <p:cNvPr id="53252" name="Rectangle 8"/>
          <p:cNvSpPr>
            <a:spLocks noGrp="1" noChangeArrowheads="1"/>
          </p:cNvSpPr>
          <p:nvPr>
            <p:ph type="title"/>
          </p:nvPr>
        </p:nvSpPr>
        <p:spPr/>
        <p:txBody>
          <a:bodyPr/>
          <a:lstStyle/>
          <a:p>
            <a:pPr eaLnBrk="1" fontAlgn="auto" hangingPunct="1">
              <a:spcAft>
                <a:spcPts val="0"/>
              </a:spcAft>
              <a:defRPr/>
            </a:pPr>
            <a:r>
              <a:rPr lang="en-US" smtClean="0"/>
              <a:t>EEG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pet"/>
          <p:cNvPicPr>
            <a:picLocks noChangeAspect="1" noChangeArrowheads="1"/>
          </p:cNvPicPr>
          <p:nvPr/>
        </p:nvPicPr>
        <p:blipFill>
          <a:blip r:embed="rId3" cstate="print"/>
          <a:srcRect/>
          <a:stretch>
            <a:fillRect/>
          </a:stretch>
        </p:blipFill>
        <p:spPr bwMode="auto">
          <a:xfrm>
            <a:off x="5562600" y="2286000"/>
            <a:ext cx="2957513" cy="2519363"/>
          </a:xfrm>
          <a:prstGeom prst="rect">
            <a:avLst/>
          </a:prstGeom>
          <a:noFill/>
          <a:ln w="9525">
            <a:noFill/>
            <a:miter lim="800000"/>
            <a:headEnd/>
            <a:tailEnd/>
          </a:ln>
        </p:spPr>
      </p:pic>
      <p:pic>
        <p:nvPicPr>
          <p:cNvPr id="34819" name="Picture 9" descr="PET Computer Workstation"/>
          <p:cNvPicPr>
            <a:picLocks noChangeAspect="1" noChangeArrowheads="1"/>
          </p:cNvPicPr>
          <p:nvPr/>
        </p:nvPicPr>
        <p:blipFill>
          <a:blip r:embed="rId4" cstate="print"/>
          <a:srcRect/>
          <a:stretch>
            <a:fillRect/>
          </a:stretch>
        </p:blipFill>
        <p:spPr bwMode="auto">
          <a:xfrm>
            <a:off x="1447800" y="1447800"/>
            <a:ext cx="3244850" cy="4114800"/>
          </a:xfrm>
          <a:prstGeom prst="rect">
            <a:avLst/>
          </a:prstGeom>
          <a:noFill/>
          <a:ln w="9525">
            <a:noFill/>
            <a:miter lim="800000"/>
            <a:headEnd/>
            <a:tailEnd/>
          </a:ln>
        </p:spPr>
      </p:pic>
      <p:sp>
        <p:nvSpPr>
          <p:cNvPr id="54276" name="Rectangle 10"/>
          <p:cNvSpPr>
            <a:spLocks noGrp="1" noChangeArrowheads="1"/>
          </p:cNvSpPr>
          <p:nvPr>
            <p:ph type="title"/>
          </p:nvPr>
        </p:nvSpPr>
        <p:spPr/>
        <p:txBody>
          <a:bodyPr/>
          <a:lstStyle/>
          <a:p>
            <a:pPr eaLnBrk="1" fontAlgn="auto" hangingPunct="1">
              <a:spcAft>
                <a:spcPts val="0"/>
              </a:spcAft>
              <a:defRPr/>
            </a:pPr>
            <a:r>
              <a:rPr lang="en-US" smtClean="0"/>
              <a:t>PET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214313" y="188640"/>
            <a:ext cx="8715375" cy="5937523"/>
          </a:xfrm>
        </p:spPr>
        <p:txBody>
          <a:bodyPr rtlCol="0">
            <a:noAutofit/>
          </a:bodyPr>
          <a:lstStyle/>
          <a:p>
            <a:pPr marL="365760" indent="-256032" algn="ctr" eaLnBrk="1" fontAlgn="auto" hangingPunct="1">
              <a:spcAft>
                <a:spcPts val="0"/>
              </a:spcAft>
              <a:buFont typeface="Arial" charset="0"/>
              <a:buNone/>
              <a:defRPr/>
            </a:pPr>
            <a:r>
              <a:rPr lang="en-GB" sz="1600" b="1" dirty="0" smtClean="0">
                <a:latin typeface="Arial" pitchFamily="34" charset="0"/>
                <a:cs typeface="Arial" pitchFamily="34" charset="0"/>
              </a:rPr>
              <a:t>	</a:t>
            </a:r>
            <a:r>
              <a:rPr lang="en-GB" sz="2400" b="1" cap="all" dirty="0" smtClean="0">
                <a:cs typeface="Arial" pitchFamily="34" charset="0"/>
              </a:rPr>
              <a:t>Brain imaging </a:t>
            </a:r>
            <a:r>
              <a:rPr lang="en-GB" sz="2400" cap="all" dirty="0" smtClean="0">
                <a:cs typeface="Arial" pitchFamily="34" charset="0"/>
              </a:rPr>
              <a:t> </a:t>
            </a:r>
          </a:p>
          <a:p>
            <a:pPr marL="365760" indent="-256032" algn="ctr" eaLnBrk="1" fontAlgn="auto" hangingPunct="1">
              <a:spcAft>
                <a:spcPts val="0"/>
              </a:spcAft>
              <a:buFont typeface="Arial" charset="0"/>
              <a:buNone/>
              <a:defRPr/>
            </a:pPr>
            <a:endParaRPr lang="en-GB" sz="2400" cap="all" dirty="0" smtClean="0">
              <a:cs typeface="Arial" pitchFamily="34" charset="0"/>
            </a:endParaRPr>
          </a:p>
          <a:p>
            <a:pPr>
              <a:buNone/>
              <a:defRPr/>
            </a:pPr>
            <a:r>
              <a:rPr lang="en-GB" sz="1600" dirty="0" smtClean="0">
                <a:cs typeface="Arial" pitchFamily="34" charset="0"/>
              </a:rPr>
              <a:t>	Comparison of people performing different tasks (experimental + control task) by observing the images of the regions of the brain that are differentially activated by the experimental task.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r>
              <a:rPr lang="en-US" sz="1600" b="1" dirty="0" smtClean="0">
                <a:cs typeface="Arial" pitchFamily="34" charset="0"/>
              </a:rPr>
              <a:t>Electro-encephalogram (or EEG) </a:t>
            </a:r>
            <a:r>
              <a:rPr lang="en-US" sz="1600" dirty="0" smtClean="0">
                <a:cs typeface="Arial" pitchFamily="34" charset="0"/>
              </a:rPr>
              <a:t>uses electrodes attached to the scalp to measure electrical activity synchronized to stimulus events or behavioral responses known as Event Related Potentials, or ERPs 	</a:t>
            </a:r>
          </a:p>
          <a:p>
            <a:pPr marL="365760" indent="-256032" eaLnBrk="1" fontAlgn="auto" hangingPunct="1">
              <a:spcAft>
                <a:spcPts val="0"/>
              </a:spcAft>
              <a:buFont typeface="Arial" charset="0"/>
              <a:buNone/>
              <a:defRPr/>
            </a:pPr>
            <a:r>
              <a:rPr lang="en-US" sz="1600" dirty="0" smtClean="0">
                <a:cs typeface="Arial" pitchFamily="34" charset="0"/>
              </a:rPr>
              <a:t>	(poor spatial resolution but unobtrusiveness and portability)  </a:t>
            </a:r>
            <a:endParaRPr lang="it-IT" sz="1600" dirty="0" smtClean="0">
              <a:cs typeface="Arial" pitchFamily="34" charset="0"/>
            </a:endParaRP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US" sz="1600" b="1" dirty="0" smtClean="0">
                <a:cs typeface="Arial" pitchFamily="34" charset="0"/>
              </a:rPr>
              <a:t>Positron emission topography (PET) </a:t>
            </a:r>
            <a:r>
              <a:rPr lang="en-US" sz="1600" dirty="0" smtClean="0">
                <a:cs typeface="Arial" pitchFamily="34" charset="0"/>
              </a:rPr>
              <a:t>scanning measures blood flow in the brain, which is a reasonable proxy for neural activity, since neural activity in a region leads to increased blood flow to that region	</a:t>
            </a:r>
          </a:p>
          <a:p>
            <a:pPr marL="365760" indent="-256032" eaLnBrk="1" fontAlgn="auto" hangingPunct="1">
              <a:spcAft>
                <a:spcPts val="0"/>
              </a:spcAft>
              <a:buFont typeface="Arial" charset="0"/>
              <a:buNone/>
              <a:defRPr/>
            </a:pPr>
            <a:r>
              <a:rPr lang="en-US" sz="1600" dirty="0" smtClean="0">
                <a:cs typeface="Arial" pitchFamily="34" charset="0"/>
              </a:rPr>
              <a:t>	(poor temporal resolution for stochastic lag of blood, i.e. flow)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r>
              <a:rPr lang="en-US" sz="1600" b="1" dirty="0" smtClean="0">
                <a:cs typeface="Arial" pitchFamily="34" charset="0"/>
              </a:rPr>
              <a:t>Functional magnetic resonance imaging (</a:t>
            </a:r>
            <a:r>
              <a:rPr lang="en-US" sz="1600" b="1" dirty="0" err="1" smtClean="0">
                <a:cs typeface="Arial" pitchFamily="34" charset="0"/>
              </a:rPr>
              <a:t>fMRI</a:t>
            </a:r>
            <a:r>
              <a:rPr lang="en-US" sz="1600" b="1" dirty="0" smtClean="0">
                <a:cs typeface="Arial" pitchFamily="34" charset="0"/>
              </a:rPr>
              <a:t>)</a:t>
            </a:r>
            <a:r>
              <a:rPr lang="en-US" sz="1600" dirty="0" smtClean="0">
                <a:cs typeface="Arial" pitchFamily="34" charset="0"/>
              </a:rPr>
              <a:t>, which tracks activity in the brain </a:t>
            </a:r>
            <a:r>
              <a:rPr lang="en-US" sz="1600" dirty="0" err="1" smtClean="0">
                <a:cs typeface="Arial" pitchFamily="34" charset="0"/>
              </a:rPr>
              <a:t>proxied</a:t>
            </a:r>
            <a:r>
              <a:rPr lang="en-US" sz="1600" dirty="0" smtClean="0">
                <a:cs typeface="Arial" pitchFamily="34" charset="0"/>
              </a:rPr>
              <a:t> by changes in blood oxygenation - neural processes are thought to occur on a 0.1 millimeter scale in 100 microseconds (</a:t>
            </a:r>
            <a:r>
              <a:rPr lang="en-US" sz="1600" dirty="0" err="1" smtClean="0">
                <a:cs typeface="Arial" pitchFamily="34" charset="0"/>
              </a:rPr>
              <a:t>msec</a:t>
            </a:r>
            <a:r>
              <a:rPr lang="en-US" sz="1600" dirty="0" smtClean="0">
                <a:cs typeface="Arial" pitchFamily="34" charset="0"/>
              </a:rPr>
              <a:t>)	</a:t>
            </a:r>
          </a:p>
          <a:p>
            <a:pPr marL="365760" indent="-256032" eaLnBrk="1" fontAlgn="auto" hangingPunct="1">
              <a:spcAft>
                <a:spcPts val="0"/>
              </a:spcAft>
              <a:buFont typeface="Arial" charset="0"/>
              <a:buNone/>
              <a:defRPr/>
            </a:pPr>
            <a:r>
              <a:rPr lang="en-US" sz="1600" dirty="0" smtClean="0">
                <a:cs typeface="Arial" pitchFamily="34" charset="0"/>
              </a:rPr>
              <a:t>	(the spatial and temporal resolution of a typical scanner is only 3 millimeters and about two seconds) </a:t>
            </a:r>
            <a:endParaRPr lang="it-IT" dirty="0" smtClean="0"/>
          </a:p>
          <a:p>
            <a:pPr marL="621792" lvl="1" eaLnBrk="1" fontAlgn="auto" hangingPunct="1">
              <a:spcBef>
                <a:spcPts val="324"/>
              </a:spcBef>
              <a:spcAft>
                <a:spcPts val="0"/>
              </a:spcAft>
              <a:buFont typeface="Verdana"/>
              <a:buChar char="◦"/>
              <a:defRPr/>
            </a:pPr>
            <a:endParaRPr lang="en-US" sz="1600" dirty="0" smtClean="0">
              <a:latin typeface="Arial" pitchFamily="34" charset="0"/>
              <a:cs typeface="Arial" pitchFamily="34" charset="0"/>
            </a:endParaRPr>
          </a:p>
          <a:p>
            <a:pPr marL="621792" lvl="1" eaLnBrk="1" fontAlgn="auto" hangingPunct="1">
              <a:spcBef>
                <a:spcPts val="324"/>
              </a:spcBef>
              <a:spcAft>
                <a:spcPts val="0"/>
              </a:spcAft>
              <a:buFont typeface="Verdana"/>
              <a:buChar char="◦"/>
              <a:defRPr/>
            </a:pPr>
            <a:endParaRPr lang="en-US" sz="1600" dirty="0" smtClean="0">
              <a:latin typeface="Arial" pitchFamily="34" charset="0"/>
              <a:cs typeface="Arial" pitchFamily="34" charset="0"/>
            </a:endParaRPr>
          </a:p>
          <a:p>
            <a:pPr marL="365760" indent="-256032" eaLnBrk="1" fontAlgn="auto" hangingPunct="1">
              <a:spcAft>
                <a:spcPts val="0"/>
              </a:spcAft>
              <a:buFont typeface="Wingdings 3"/>
              <a:buChar char=""/>
              <a:defRPr/>
            </a:pP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GB" sz="1600" dirty="0" smtClean="0"/>
              <a:t> </a:t>
            </a:r>
            <a:endParaRPr lang="it-IT" sz="1600" dirty="0" smtClean="0"/>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0" indent="0" eaLnBrk="1" fontAlgn="auto" hangingPunct="1">
              <a:spcAft>
                <a:spcPts val="0"/>
              </a:spcAft>
              <a:buFont typeface="Arial" charset="0"/>
              <a:buNone/>
              <a:defRPr/>
            </a:pP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p:txBody>
      </p:sp>
      <p:sp>
        <p:nvSpPr>
          <p:cNvPr id="3277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0B95900-E41A-4B5F-9278-150B76D9D537}" type="slidenum">
              <a:rPr lang="it-IT" smtClean="0"/>
              <a:pPr/>
              <a:t>9</a:t>
            </a:fld>
            <a:endParaRPr lang="it-IT"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917</TotalTime>
  <Words>1375</Words>
  <Application>Microsoft Office PowerPoint</Application>
  <PresentationFormat>On-screen Show (4:3)</PresentationFormat>
  <Paragraphs>436</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Slide 1</vt:lpstr>
      <vt:lpstr>Slide 2</vt:lpstr>
      <vt:lpstr>Slide 3</vt:lpstr>
      <vt:lpstr>Slide 4</vt:lpstr>
      <vt:lpstr>Slide 5</vt:lpstr>
      <vt:lpstr>Slide 6</vt:lpstr>
      <vt:lpstr>EEG</vt:lpstr>
      <vt:lpstr>PET</vt:lpstr>
      <vt:lpstr>Slide 9</vt:lpstr>
      <vt:lpstr>Functional Magnetic Resonance Imaging (fMRI)</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Pc4</cp:lastModifiedBy>
  <cp:revision>145</cp:revision>
  <dcterms:created xsi:type="dcterms:W3CDTF">2008-11-13T17:18:53Z</dcterms:created>
  <dcterms:modified xsi:type="dcterms:W3CDTF">2013-08-30T10:30:54Z</dcterms:modified>
</cp:coreProperties>
</file>