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56" r:id="rId2"/>
    <p:sldId id="257" r:id="rId3"/>
    <p:sldId id="259" r:id="rId4"/>
    <p:sldId id="273" r:id="rId5"/>
    <p:sldId id="258" r:id="rId6"/>
    <p:sldId id="261" r:id="rId7"/>
    <p:sldId id="262" r:id="rId8"/>
    <p:sldId id="263" r:id="rId9"/>
    <p:sldId id="264" r:id="rId10"/>
    <p:sldId id="265" r:id="rId11"/>
    <p:sldId id="260" r:id="rId12"/>
    <p:sldId id="266" r:id="rId13"/>
    <p:sldId id="267" r:id="rId14"/>
    <p:sldId id="269" r:id="rId15"/>
    <p:sldId id="268" r:id="rId16"/>
    <p:sldId id="270" r:id="rId17"/>
    <p:sldId id="271" r:id="rId18"/>
    <p:sldId id="272" r:id="rId19"/>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461" autoAdjust="0"/>
    <p:restoredTop sz="94713" autoAdjust="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4158"/>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30/08/2013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30/08/2013</a:t>
            </a:fld>
            <a:endParaRPr lang="it-IT"/>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5" name="Footer Placeholder 4"/>
          <p:cNvSpPr>
            <a:spLocks noGrp="1"/>
          </p:cNvSpPr>
          <p:nvPr>
            <p:ph type="ftr" sz="quarter" idx="11"/>
          </p:nvPr>
        </p:nvSpPr>
        <p:spPr/>
        <p:txBody>
          <a:bodyPr/>
          <a:lstStyle>
            <a:extLst/>
          </a:lstStyle>
          <a:p>
            <a:pPr>
              <a:defRPr/>
            </a:pPr>
            <a:endParaRPr lang="it-IT"/>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6" name="Footer Placeholder 5"/>
          <p:cNvSpPr>
            <a:spLocks noGrp="1"/>
          </p:cNvSpPr>
          <p:nvPr>
            <p:ph type="ftr" sz="quarter" idx="11"/>
          </p:nvPr>
        </p:nvSpPr>
        <p:spPr/>
        <p:txBody>
          <a:bodyPr/>
          <a:lstStyle>
            <a:extLst/>
          </a:lstStyle>
          <a:p>
            <a:pPr>
              <a:defRPr/>
            </a:pPr>
            <a:endParaRPr lang="it-IT"/>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8" name="Footer Placeholder 7"/>
          <p:cNvSpPr>
            <a:spLocks noGrp="1"/>
          </p:cNvSpPr>
          <p:nvPr>
            <p:ph type="ftr" sz="quarter" idx="11"/>
          </p:nvPr>
        </p:nvSpPr>
        <p:spPr/>
        <p:txBody>
          <a:bodyPr/>
          <a:lstStyle>
            <a:extLst/>
          </a:lstStyle>
          <a:p>
            <a:pPr>
              <a:defRPr/>
            </a:pPr>
            <a:endParaRPr lang="it-IT"/>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4" name="Footer Placeholder 3"/>
          <p:cNvSpPr>
            <a:spLocks noGrp="1"/>
          </p:cNvSpPr>
          <p:nvPr>
            <p:ph type="ftr" sz="quarter" idx="11"/>
          </p:nvPr>
        </p:nvSpPr>
        <p:spPr/>
        <p:txBody>
          <a:bodyPr/>
          <a:lstStyle>
            <a:extLst/>
          </a:lstStyle>
          <a:p>
            <a:pPr>
              <a:defRPr/>
            </a:pPr>
            <a:endParaRPr lang="it-IT"/>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a:p>
        </p:txBody>
      </p:sp>
      <p:sp>
        <p:nvSpPr>
          <p:cNvPr id="3" name="Footer Placeholder 2"/>
          <p:cNvSpPr>
            <a:spLocks noGrp="1"/>
          </p:cNvSpPr>
          <p:nvPr>
            <p:ph type="ftr" sz="quarter" idx="11"/>
          </p:nvPr>
        </p:nvSpPr>
        <p:spPr/>
        <p:txBody>
          <a:bodyPr/>
          <a:lstStyle>
            <a:extLst/>
          </a:lstStyle>
          <a:p>
            <a:pPr>
              <a:defRPr/>
            </a:pPr>
            <a:endParaRPr lang="it-IT"/>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30/08/2013</a:t>
            </a:fld>
            <a:endParaRPr lang="it-IT"/>
          </a:p>
        </p:txBody>
      </p:sp>
      <p:sp>
        <p:nvSpPr>
          <p:cNvPr id="6" name="Footer Placeholder 5"/>
          <p:cNvSpPr>
            <a:spLocks noGrp="1"/>
          </p:cNvSpPr>
          <p:nvPr>
            <p:ph type="ftr" sz="quarter" idx="11"/>
          </p:nvPr>
        </p:nvSpPr>
        <p:spPr/>
        <p:txBody>
          <a:bodyPr/>
          <a:lstStyle>
            <a:extLst/>
          </a:lstStyle>
          <a:p>
            <a:pPr>
              <a:defRPr/>
            </a:pPr>
            <a:endParaRPr lang="it-IT"/>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30/08/2013</a:t>
            </a:fld>
            <a:endParaRPr lang="it-IT"/>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30/08/2013</a:t>
            </a:fld>
            <a:endParaRPr lang="it-IT"/>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9X68dm92HVI" TargetMode="External"/><Relationship Id="rId2" Type="http://schemas.openxmlformats.org/officeDocument/2006/relationships/hyperlink" Target="http://www.labsi.org/innocenti/"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labsi.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youtube.com/watch?v=zUMCf_Acth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a:bodyPr>
          <a:lstStyle/>
          <a:p>
            <a:pPr marL="0" indent="0">
              <a:lnSpc>
                <a:spcPct val="120000"/>
              </a:lnSpc>
              <a:spcBef>
                <a:spcPts val="0"/>
              </a:spcBef>
              <a:buNone/>
              <a:defRPr/>
            </a:pPr>
            <a:r>
              <a:rPr lang="it-IT" sz="1300" dirty="0" err="1" smtClean="0">
                <a:latin typeface="Verdana" pitchFamily="34" charset="0"/>
                <a:ea typeface="Verdana" pitchFamily="34" charset="0"/>
                <a:cs typeface="Verdana" pitchFamily="34" charset="0"/>
              </a:rPr>
              <a:t>Course</a:t>
            </a:r>
            <a:r>
              <a:rPr lang="it-IT" sz="1300" dirty="0" smtClean="0">
                <a:latin typeface="Verdana" pitchFamily="34" charset="0"/>
                <a:ea typeface="Verdana" pitchFamily="34" charset="0"/>
                <a:cs typeface="Verdana" pitchFamily="34" charset="0"/>
              </a:rPr>
              <a:t> </a:t>
            </a:r>
            <a:r>
              <a:rPr lang="it-IT" sz="1300" dirty="0" err="1" smtClean="0">
                <a:latin typeface="Verdana" pitchFamily="34" charset="0"/>
                <a:ea typeface="Verdana" pitchFamily="34" charset="0"/>
                <a:cs typeface="Verdana" pitchFamily="34" charset="0"/>
              </a:rPr>
              <a:t>Behavioral</a:t>
            </a:r>
            <a:r>
              <a:rPr lang="it-IT" sz="1300" dirty="0" smtClean="0">
                <a:latin typeface="Verdana" pitchFamily="34" charset="0"/>
                <a:ea typeface="Verdana" pitchFamily="34" charset="0"/>
                <a:cs typeface="Verdana" pitchFamily="34" charset="0"/>
              </a:rPr>
              <a:t> </a:t>
            </a:r>
            <a:r>
              <a:rPr lang="it-IT" sz="1300" dirty="0" err="1" smtClean="0">
                <a:latin typeface="Verdana" pitchFamily="34" charset="0"/>
                <a:ea typeface="Verdana" pitchFamily="34" charset="0"/>
                <a:cs typeface="Verdana" pitchFamily="34" charset="0"/>
              </a:rPr>
              <a:t>Economics</a:t>
            </a:r>
            <a:r>
              <a:rPr lang="it-IT" sz="1300" dirty="0" smtClean="0">
                <a:latin typeface="Verdana" pitchFamily="34" charset="0"/>
                <a:ea typeface="Verdana" pitchFamily="34" charset="0"/>
                <a:cs typeface="Verdana" pitchFamily="34" charset="0"/>
              </a:rPr>
              <a:t>                </a:t>
            </a:r>
            <a:r>
              <a:rPr lang="it-IT" sz="1300" b="1" dirty="0" smtClean="0">
                <a:latin typeface="Verdana" pitchFamily="34" charset="0"/>
                <a:ea typeface="Verdana" pitchFamily="34" charset="0"/>
                <a:cs typeface="Verdana" pitchFamily="34" charset="0"/>
                <a:hlinkClick r:id="rId2"/>
              </a:rPr>
              <a:t>Alessandro Innocenti </a:t>
            </a:r>
            <a:endParaRPr lang="it-IT" sz="1300" b="1"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it-IT" sz="1300" dirty="0" err="1" smtClean="0">
                <a:latin typeface="Verdana" pitchFamily="34" charset="0"/>
                <a:ea typeface="Verdana" pitchFamily="34" charset="0"/>
                <a:cs typeface="Verdana" pitchFamily="34" charset="0"/>
              </a:rPr>
              <a:t>Academic</a:t>
            </a:r>
            <a:r>
              <a:rPr lang="it-IT" sz="1300" dirty="0" smtClean="0">
                <a:latin typeface="Verdana" pitchFamily="34" charset="0"/>
                <a:ea typeface="Verdana" pitchFamily="34" charset="0"/>
                <a:cs typeface="Verdana" pitchFamily="34" charset="0"/>
              </a:rPr>
              <a:t> </a:t>
            </a:r>
            <a:r>
              <a:rPr lang="it-IT" sz="1300" dirty="0" err="1" smtClean="0">
                <a:latin typeface="Verdana" pitchFamily="34" charset="0"/>
                <a:ea typeface="Verdana" pitchFamily="34" charset="0"/>
                <a:cs typeface="Verdana" pitchFamily="34" charset="0"/>
              </a:rPr>
              <a:t>year</a:t>
            </a:r>
            <a:r>
              <a:rPr lang="it-IT" sz="1300" dirty="0" smtClean="0">
                <a:latin typeface="Verdana" pitchFamily="34" charset="0"/>
                <a:ea typeface="Verdana" pitchFamily="34" charset="0"/>
                <a:cs typeface="Verdana" pitchFamily="34" charset="0"/>
              </a:rPr>
              <a:t> 2013-2014</a:t>
            </a:r>
            <a:endParaRPr lang="it-IT" sz="1300" b="1"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it-IT" sz="1300" dirty="0" err="1" smtClean="0">
                <a:latin typeface="Verdana" pitchFamily="34" charset="0"/>
                <a:ea typeface="Verdana" pitchFamily="34" charset="0"/>
                <a:cs typeface="Verdana" pitchFamily="34" charset="0"/>
              </a:rPr>
              <a:t>Lecture</a:t>
            </a:r>
            <a:r>
              <a:rPr lang="it-IT" sz="1300" dirty="0" smtClean="0">
                <a:latin typeface="Verdana" pitchFamily="34" charset="0"/>
                <a:ea typeface="Verdana" pitchFamily="34" charset="0"/>
                <a:cs typeface="Verdana" pitchFamily="34" charset="0"/>
              </a:rPr>
              <a:t> 4 </a:t>
            </a:r>
            <a:r>
              <a:rPr lang="it-IT" sz="1300" dirty="0" err="1" smtClean="0">
                <a:latin typeface="Verdana" pitchFamily="34" charset="0"/>
                <a:ea typeface="Verdana" pitchFamily="34" charset="0"/>
                <a:cs typeface="Verdana" pitchFamily="34" charset="0"/>
              </a:rPr>
              <a:t>What</a:t>
            </a:r>
            <a:r>
              <a:rPr lang="it-IT" sz="1300" dirty="0" smtClean="0">
                <a:latin typeface="Verdana" pitchFamily="34" charset="0"/>
                <a:ea typeface="Verdana" pitchFamily="34" charset="0"/>
                <a:cs typeface="Verdana" pitchFamily="34" charset="0"/>
              </a:rPr>
              <a:t> </a:t>
            </a:r>
            <a:r>
              <a:rPr lang="it-IT" sz="1300" dirty="0" err="1" smtClean="0">
                <a:latin typeface="Verdana" pitchFamily="34" charset="0"/>
                <a:ea typeface="Verdana" pitchFamily="34" charset="0"/>
                <a:cs typeface="Verdana" pitchFamily="34" charset="0"/>
              </a:rPr>
              <a:t>is</a:t>
            </a:r>
            <a:r>
              <a:rPr lang="it-IT" sz="1300" dirty="0" smtClean="0">
                <a:latin typeface="Verdana" pitchFamily="34" charset="0"/>
                <a:ea typeface="Verdana" pitchFamily="34" charset="0"/>
                <a:cs typeface="Verdana" pitchFamily="34" charset="0"/>
              </a:rPr>
              <a:t> </a:t>
            </a:r>
            <a:r>
              <a:rPr lang="it-IT" sz="1300" dirty="0" err="1" smtClean="0">
                <a:latin typeface="Verdana" pitchFamily="34" charset="0"/>
                <a:ea typeface="Verdana" pitchFamily="34" charset="0"/>
                <a:cs typeface="Verdana" pitchFamily="34" charset="0"/>
              </a:rPr>
              <a:t>Behavioral</a:t>
            </a:r>
            <a:r>
              <a:rPr lang="it-IT" sz="1300" dirty="0" smtClean="0">
                <a:latin typeface="Verdana" pitchFamily="34" charset="0"/>
                <a:ea typeface="Verdana" pitchFamily="34" charset="0"/>
                <a:cs typeface="Verdana" pitchFamily="34" charset="0"/>
              </a:rPr>
              <a:t> </a:t>
            </a:r>
            <a:r>
              <a:rPr lang="it-IT" sz="1300" dirty="0" err="1" smtClean="0">
                <a:latin typeface="Verdana" pitchFamily="34" charset="0"/>
                <a:ea typeface="Verdana" pitchFamily="34" charset="0"/>
                <a:cs typeface="Verdana" pitchFamily="34" charset="0"/>
              </a:rPr>
              <a:t>Economics</a:t>
            </a:r>
            <a:r>
              <a:rPr lang="it-IT" sz="1300" dirty="0" smtClean="0">
                <a:latin typeface="Verdana" pitchFamily="34" charset="0"/>
                <a:ea typeface="Verdana" pitchFamily="34" charset="0"/>
                <a:cs typeface="Verdana" pitchFamily="34" charset="0"/>
              </a:rPr>
              <a:t>?</a:t>
            </a:r>
          </a:p>
          <a:p>
            <a:pPr marL="365760" indent="-256032" algn="r" eaLnBrk="1" fontAlgn="auto" hangingPunct="1">
              <a:spcAft>
                <a:spcPts val="0"/>
              </a:spcAft>
              <a:buFont typeface="Arial" pitchFamily="34" charset="0"/>
              <a:buNone/>
              <a:defRPr/>
            </a:pPr>
            <a:endParaRPr lang="it-IT" b="1" dirty="0" smtClean="0">
              <a:latin typeface="Arial" pitchFamily="34" charset="0"/>
              <a:ea typeface="Tahoma" pitchFamily="34" charset="0"/>
              <a:cs typeface="Arial" pitchFamily="34" charset="0"/>
            </a:endParaRPr>
          </a:p>
          <a:p>
            <a:pPr algn="ctr">
              <a:buNone/>
            </a:pPr>
            <a:r>
              <a:rPr lang="en-US" sz="2000" b="1" cap="all" dirty="0" smtClean="0">
                <a:latin typeface="+mj-lt"/>
              </a:rPr>
              <a:t>Lecture 4 What is behavioral economics?</a:t>
            </a:r>
            <a:endParaRPr lang="it-IT" sz="2000" dirty="0" smtClean="0">
              <a:latin typeface="+mj-lt"/>
            </a:endParaRPr>
          </a:p>
          <a:p>
            <a:pPr>
              <a:buNone/>
            </a:pPr>
            <a:r>
              <a:rPr lang="en-US" sz="2000" b="1" cap="all" dirty="0" smtClean="0">
                <a:latin typeface="+mj-lt"/>
              </a:rPr>
              <a:t> </a:t>
            </a:r>
          </a:p>
          <a:p>
            <a:pPr>
              <a:buNone/>
            </a:pPr>
            <a:r>
              <a:rPr lang="en-US" sz="1600" b="1" dirty="0" smtClean="0"/>
              <a:t>Aim</a:t>
            </a:r>
            <a:r>
              <a:rPr lang="en-US" sz="1600" dirty="0" smtClean="0"/>
              <a:t>: To illustrate definitions and principles of behavioral economics. </a:t>
            </a:r>
            <a:endParaRPr lang="it-IT" sz="1600" dirty="0" smtClean="0"/>
          </a:p>
          <a:p>
            <a:pPr>
              <a:buNone/>
            </a:pPr>
            <a:r>
              <a:rPr lang="en-US" sz="1600" b="1" dirty="0" smtClean="0"/>
              <a:t>Outline</a:t>
            </a:r>
            <a:r>
              <a:rPr lang="en-US" sz="1600" dirty="0" smtClean="0"/>
              <a:t>: Behavioral economics: definitions and purposes. A bit of history. Methods and tools. Bounds of human nature. Applications: behavioral finance.</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err="1" smtClean="0"/>
              <a:t>Thaler</a:t>
            </a:r>
            <a:r>
              <a:rPr lang="en-US" sz="1600" dirty="0" smtClean="0"/>
              <a:t>, R. H. and S. </a:t>
            </a:r>
            <a:r>
              <a:rPr lang="en-US" sz="1600" dirty="0" err="1" smtClean="0"/>
              <a:t>Mullainathan</a:t>
            </a:r>
            <a:r>
              <a:rPr lang="en-US" sz="1600" dirty="0" smtClean="0"/>
              <a:t> (2008). “Behavioral Economics”. In D. R. Henderson (ed.) Concise Encyclopedia of Economics (2nd ed</a:t>
            </a:r>
            <a:r>
              <a:rPr lang="en-US" sz="1600" smtClean="0"/>
              <a:t>.), </a:t>
            </a:r>
            <a:r>
              <a:rPr lang="en-US" sz="1600" smtClean="0"/>
              <a:t>Library </a:t>
            </a:r>
            <a:r>
              <a:rPr lang="en-US" sz="1600" dirty="0" smtClean="0"/>
              <a:t>of Economics and </a:t>
            </a:r>
            <a:r>
              <a:rPr lang="en-US" sz="1600" dirty="0" smtClean="0"/>
              <a:t>Liberty, Indianapolis.</a:t>
            </a:r>
            <a:r>
              <a:rPr lang="en-US" sz="1600" dirty="0" smtClean="0"/>
              <a:t> </a:t>
            </a:r>
          </a:p>
          <a:p>
            <a:pPr>
              <a:buNone/>
            </a:pPr>
            <a:r>
              <a:rPr lang="en-US" sz="1600" b="1" dirty="0" smtClean="0"/>
              <a:t>Blogs, Videos and Websites:</a:t>
            </a:r>
            <a:endParaRPr lang="it-IT" sz="1600" dirty="0" smtClean="0"/>
          </a:p>
          <a:p>
            <a:pPr>
              <a:buNone/>
            </a:pPr>
            <a:r>
              <a:rPr lang="en-US" sz="1600" dirty="0" smtClean="0"/>
              <a:t>Dan </a:t>
            </a:r>
            <a:r>
              <a:rPr lang="en-US" sz="1600" dirty="0" err="1" smtClean="0"/>
              <a:t>Ariely</a:t>
            </a:r>
            <a:r>
              <a:rPr lang="en-US" sz="1600" dirty="0" smtClean="0"/>
              <a:t> asks, Are we in control of our decisions? (17:27)</a:t>
            </a:r>
            <a:endParaRPr lang="it-IT" sz="1600" b="1" dirty="0" smtClean="0"/>
          </a:p>
          <a:p>
            <a:pPr>
              <a:buNone/>
            </a:pPr>
            <a:r>
              <a:rPr lang="en-US" sz="1600" u="sng" dirty="0" smtClean="0">
                <a:hlinkClick r:id="rId3"/>
              </a:rPr>
              <a:t>http://www.youtube.com/watch?v=9X68dm92HVI</a:t>
            </a:r>
            <a:endParaRPr lang="it-IT" sz="1600" dirty="0" smtClean="0"/>
          </a:p>
          <a:p>
            <a:pPr>
              <a:buNone/>
            </a:pPr>
            <a:r>
              <a:rPr lang="it-IT" sz="1600" dirty="0" smtClean="0"/>
              <a:t> </a:t>
            </a:r>
          </a:p>
          <a:p>
            <a:pPr>
              <a:buNone/>
              <a:defRPr/>
            </a:pPr>
            <a:endParaRPr lang="it-IT" dirty="0" smtClean="0">
              <a:latin typeface="Arial" pitchFamily="34" charset="0"/>
              <a:ea typeface="Tahoma" pitchFamily="34" charset="0"/>
              <a:cs typeface="Arial" pitchFamily="34" charset="0"/>
            </a:endParaRPr>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smtClean="0"/>
          </a:p>
        </p:txBody>
      </p:sp>
      <p:pic>
        <p:nvPicPr>
          <p:cNvPr id="4" name="Picture 3" descr="labsilogo.png">
            <a:hlinkClick r:id="rId4"/>
          </p:cNvPr>
          <p:cNvPicPr>
            <a:picLocks noChangeAspect="1"/>
          </p:cNvPicPr>
          <p:nvPr/>
        </p:nvPicPr>
        <p:blipFill>
          <a:blip r:embed="rId5" cstate="print"/>
          <a:stretch>
            <a:fillRect/>
          </a:stretch>
        </p:blipFill>
        <p:spPr>
          <a:xfrm>
            <a:off x="6944788" y="332656"/>
            <a:ext cx="1700037" cy="7920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476672"/>
            <a:ext cx="8229600" cy="5328593"/>
          </a:xfrm>
        </p:spPr>
        <p:txBody>
          <a:bodyPr rtlCol="0">
            <a:noAutofit/>
          </a:bodyPr>
          <a:lstStyle/>
          <a:p>
            <a:pPr marL="365760" indent="-256032" algn="ctr" eaLnBrk="1" fontAlgn="auto" hangingPunct="1">
              <a:spcBef>
                <a:spcPts val="0"/>
              </a:spcBef>
              <a:spcAft>
                <a:spcPts val="0"/>
              </a:spcAft>
              <a:buFont typeface="Arial" charset="0"/>
              <a:buNone/>
              <a:defRPr/>
            </a:pPr>
            <a:r>
              <a:rPr lang="en-GB" sz="2800" b="1" dirty="0" smtClean="0">
                <a:cs typeface="Arial" pitchFamily="34" charset="0"/>
              </a:rPr>
              <a:t>    </a:t>
            </a:r>
            <a:r>
              <a:rPr lang="en-GB" sz="2800" b="1" cap="all" dirty="0" smtClean="0">
                <a:cs typeface="Arial" pitchFamily="34" charset="0"/>
              </a:rPr>
              <a:t>Methodology </a:t>
            </a:r>
            <a:r>
              <a:rPr lang="en-GB" sz="2800" b="1" dirty="0" smtClean="0">
                <a:cs typeface="Arial" pitchFamily="34" charset="0"/>
              </a:rPr>
              <a:t>	</a:t>
            </a:r>
            <a:r>
              <a:rPr lang="en-GB" sz="2800" dirty="0" smtClean="0">
                <a:cs typeface="Arial" pitchFamily="34" charset="0"/>
              </a:rPr>
              <a:t> </a:t>
            </a:r>
            <a:endParaRPr lang="it-IT" sz="2800" dirty="0" smtClean="0">
              <a:cs typeface="Arial" pitchFamily="34" charset="0"/>
            </a:endParaRPr>
          </a:p>
          <a:p>
            <a:pPr marL="365760" indent="-256032" eaLnBrk="1" fontAlgn="auto" hangingPunct="1">
              <a:spcAft>
                <a:spcPts val="0"/>
              </a:spcAft>
              <a:buFont typeface="Arial" charset="0"/>
              <a:buNone/>
              <a:defRPr/>
            </a:pPr>
            <a:endParaRPr lang="en-GB" sz="1800" dirty="0" smtClean="0">
              <a:cs typeface="Arial" pitchFamily="34" charset="0"/>
            </a:endParaRPr>
          </a:p>
          <a:p>
            <a:pPr>
              <a:buNone/>
            </a:pPr>
            <a:r>
              <a:rPr lang="en-US" sz="1800" dirty="0" smtClean="0">
                <a:cs typeface="Arial" pitchFamily="34" charset="0"/>
              </a:rPr>
              <a:t> </a:t>
            </a:r>
            <a:r>
              <a:rPr lang="en-US" sz="1800" dirty="0" smtClean="0"/>
              <a:t>Step 1  identify normative assumptions or models that are ubiquitously used by Economists (i.e. Bayesian updating, expected utility and discounted utility)</a:t>
            </a:r>
            <a:endParaRPr lang="it-IT" sz="1800" dirty="0" smtClean="0"/>
          </a:p>
          <a:p>
            <a:pPr>
              <a:buNone/>
            </a:pPr>
            <a:endParaRPr lang="en-US" sz="1800" dirty="0" smtClean="0"/>
          </a:p>
          <a:p>
            <a:pPr>
              <a:buNone/>
            </a:pPr>
            <a:r>
              <a:rPr lang="en-US" sz="1800" dirty="0" smtClean="0"/>
              <a:t>Step 2 identify anomalies, i.e., clear violations of the assumption or model (i.e. subjects’ confusion or transactions costs). </a:t>
            </a:r>
            <a:endParaRPr lang="it-IT" sz="1800" dirty="0" smtClean="0"/>
          </a:p>
          <a:p>
            <a:pPr>
              <a:buNone/>
            </a:pPr>
            <a:endParaRPr lang="it-IT" sz="1800" dirty="0" smtClean="0"/>
          </a:p>
          <a:p>
            <a:pPr>
              <a:buNone/>
            </a:pPr>
            <a:r>
              <a:rPr lang="en-US" sz="1800" dirty="0" smtClean="0"/>
              <a:t>Step 3  use the anomalies as inspiration to create alternative theories that generalize existing models. (i.e. prospect theory)</a:t>
            </a:r>
            <a:endParaRPr lang="it-IT" sz="1800" dirty="0" smtClean="0"/>
          </a:p>
          <a:p>
            <a:pPr>
              <a:buNone/>
            </a:pPr>
            <a:endParaRPr lang="en-US" sz="1800" dirty="0" smtClean="0"/>
          </a:p>
          <a:p>
            <a:pPr>
              <a:buNone/>
            </a:pPr>
            <a:r>
              <a:rPr lang="en-US" sz="1800" dirty="0" smtClean="0"/>
              <a:t>Step 4 to construct economic models of behavior using the behavioral assumptions from the third</a:t>
            </a:r>
            <a:r>
              <a:rPr lang="it-IT" sz="1800" dirty="0" smtClean="0"/>
              <a:t> </a:t>
            </a:r>
            <a:r>
              <a:rPr lang="en-US" sz="1800" dirty="0" smtClean="0"/>
              <a:t>step, derive fresh implications, and test them. (i.e. overconfidence)</a:t>
            </a:r>
            <a:endParaRPr lang="it-IT" sz="1800" dirty="0" smtClean="0"/>
          </a:p>
          <a:p>
            <a:pPr marL="365760" indent="-256032" eaLnBrk="1" fontAlgn="auto" hangingPunct="1">
              <a:spcAft>
                <a:spcPts val="0"/>
              </a:spcAft>
              <a:buFont typeface="Arial" charset="0"/>
              <a:buNone/>
              <a:defRPr/>
            </a:pPr>
            <a:endParaRPr lang="it-IT" sz="18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it-IT" sz="1600" dirty="0" smtClean="0">
                <a:latin typeface="Arial" pitchFamily="34" charset="0"/>
                <a:cs typeface="Arial" pitchFamily="34" charset="0"/>
              </a:rPr>
              <a:t>Z</a:t>
            </a:r>
            <a:endParaRPr lang="it-IT" sz="1600" dirty="0">
              <a:latin typeface="Arial" pitchFamily="34" charset="0"/>
              <a:cs typeface="Arial" pitchFamily="34" charset="0"/>
            </a:endParaRPr>
          </a:p>
        </p:txBody>
      </p:sp>
      <p:sp>
        <p:nvSpPr>
          <p:cNvPr id="2662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2430692-A731-40D4-B272-FAC37818E567}" type="slidenum">
              <a:rPr lang="it-IT" smtClean="0"/>
              <a:pPr/>
              <a:t>10</a:t>
            </a:fld>
            <a:endParaRPr lang="it-IT"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a:bodyPr>
          <a:lstStyle/>
          <a:p>
            <a:pPr algn="ctr">
              <a:buNone/>
            </a:pPr>
            <a:r>
              <a:rPr lang="en-GB" sz="2800" b="1" cap="all" dirty="0" smtClean="0">
                <a:cs typeface="Arial" pitchFamily="34" charset="0"/>
              </a:rPr>
              <a:t>Tools</a:t>
            </a:r>
          </a:p>
          <a:p>
            <a:pPr algn="ctr">
              <a:buNone/>
            </a:pPr>
            <a:endParaRPr lang="it-IT" sz="2800" cap="all" dirty="0" smtClean="0"/>
          </a:p>
          <a:p>
            <a:r>
              <a:rPr lang="en-US" sz="2000" dirty="0" smtClean="0"/>
              <a:t>Laboratory Experiment</a:t>
            </a:r>
            <a:endParaRPr lang="it-IT" sz="2000" dirty="0" smtClean="0"/>
          </a:p>
          <a:p>
            <a:r>
              <a:rPr lang="en-US" sz="2000" dirty="0" smtClean="0"/>
              <a:t>Field experiment</a:t>
            </a:r>
            <a:endParaRPr lang="it-IT" sz="2000" dirty="0" smtClean="0"/>
          </a:p>
          <a:p>
            <a:r>
              <a:rPr lang="en-US" sz="2000" dirty="0" smtClean="0"/>
              <a:t>Computer and virtual simulations</a:t>
            </a:r>
            <a:endParaRPr lang="it-IT" sz="2000" dirty="0" smtClean="0"/>
          </a:p>
          <a:p>
            <a:r>
              <a:rPr lang="en-US" sz="2000" dirty="0" smtClean="0"/>
              <a:t>Brain scans</a:t>
            </a:r>
            <a:endParaRPr lang="it-IT" sz="2000" dirty="0" smtClean="0"/>
          </a:p>
          <a:p>
            <a:pPr>
              <a:buNone/>
            </a:pPr>
            <a:r>
              <a:rPr lang="en-US" sz="2800" dirty="0" smtClean="0"/>
              <a:t> </a:t>
            </a:r>
            <a:endParaRPr lang="it-IT" sz="2800" dirty="0" smtClean="0"/>
          </a:p>
          <a:p>
            <a:pPr algn="ctr">
              <a:buNone/>
            </a:pPr>
            <a:r>
              <a:rPr lang="en-US" sz="2800" b="1" dirty="0" smtClean="0"/>
              <a:t>OBJECTS</a:t>
            </a:r>
          </a:p>
          <a:p>
            <a:pPr algn="ctr">
              <a:buNone/>
            </a:pPr>
            <a:endParaRPr lang="en-US" sz="2800" b="1" dirty="0" smtClean="0"/>
          </a:p>
          <a:p>
            <a:r>
              <a:rPr lang="en-US" sz="2000" dirty="0" smtClean="0"/>
              <a:t>Judgment : processes people use to evaluate evidence to take decisions</a:t>
            </a:r>
          </a:p>
          <a:p>
            <a:r>
              <a:rPr lang="en-US" sz="2000" dirty="0" smtClean="0"/>
              <a:t>Choice: processes people use to select among actions, taking account of any relevant judgments they may have made</a:t>
            </a:r>
            <a:endParaRPr lang="it-IT"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11</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23528" y="0"/>
            <a:ext cx="8640960" cy="6007291"/>
          </a:xfrm>
        </p:spPr>
        <p:txBody>
          <a:bodyPr>
            <a:noAutofit/>
          </a:bodyPr>
          <a:lstStyle/>
          <a:p>
            <a:pPr algn="ctr">
              <a:buNone/>
            </a:pPr>
            <a:r>
              <a:rPr lang="en-US" sz="2000" b="1" cap="all" dirty="0" smtClean="0"/>
              <a:t>Key arguments “non-behavioral” economics </a:t>
            </a:r>
          </a:p>
          <a:p>
            <a:pPr algn="ctr">
              <a:spcBef>
                <a:spcPts val="0"/>
              </a:spcBef>
              <a:buNone/>
            </a:pPr>
            <a:endParaRPr lang="it-IT" sz="2000" b="1" cap="all" dirty="0" smtClean="0"/>
          </a:p>
          <a:p>
            <a:pPr>
              <a:buNone/>
            </a:pPr>
            <a:r>
              <a:rPr lang="en-US" sz="1600" dirty="0" smtClean="0"/>
              <a:t> 1. </a:t>
            </a:r>
            <a:r>
              <a:rPr lang="en-US" sz="1800" b="1" dirty="0" smtClean="0"/>
              <a:t>Do only rational agents survive?  </a:t>
            </a:r>
            <a:endParaRPr lang="it-IT" sz="1800" b="1" dirty="0" smtClean="0"/>
          </a:p>
          <a:p>
            <a:pPr>
              <a:buNone/>
            </a:pPr>
            <a:r>
              <a:rPr lang="en-US" sz="1800" dirty="0" smtClean="0"/>
              <a:t>   TS: who failed to max have been weeded out by evolutionary forces, which presumably operated during ancient times</a:t>
            </a:r>
            <a:endParaRPr lang="it-IT" sz="1800" dirty="0" smtClean="0"/>
          </a:p>
          <a:p>
            <a:pPr>
              <a:spcBef>
                <a:spcPts val="0"/>
              </a:spcBef>
              <a:buNone/>
            </a:pPr>
            <a:endParaRPr lang="en-US" sz="1800" dirty="0" smtClean="0"/>
          </a:p>
          <a:p>
            <a:r>
              <a:rPr lang="en-US" sz="1800" dirty="0" smtClean="0"/>
              <a:t>it is not necessarily true that </a:t>
            </a:r>
            <a:r>
              <a:rPr lang="en-US" sz="1800" dirty="0" err="1" smtClean="0"/>
              <a:t>overconfindent</a:t>
            </a:r>
            <a:r>
              <a:rPr lang="en-US" sz="1800" dirty="0" smtClean="0"/>
              <a:t> hunters presumably caught less prey, ate less and died younger. Overconfidence may be an appropriate level of confidence if the rational opponent choose to back down sooner</a:t>
            </a:r>
            <a:endParaRPr lang="it-IT" sz="1800" dirty="0" smtClean="0"/>
          </a:p>
          <a:p>
            <a:r>
              <a:rPr lang="en-US" sz="1800" dirty="0" smtClean="0"/>
              <a:t>evolution may just as easily weed out rational behavior as it does weed out quasi-rational behavior</a:t>
            </a:r>
          </a:p>
          <a:p>
            <a:pPr>
              <a:buNone/>
            </a:pPr>
            <a:endParaRPr lang="en-US" sz="1800" dirty="0" smtClean="0"/>
          </a:p>
          <a:p>
            <a:pPr lvl="0">
              <a:buNone/>
            </a:pPr>
            <a:r>
              <a:rPr lang="en-US" sz="1800" dirty="0" smtClean="0"/>
              <a:t>2. </a:t>
            </a:r>
            <a:r>
              <a:rPr lang="en-US" sz="1800" b="1" dirty="0" smtClean="0"/>
              <a:t>Do the workings of markets at least render the actions of the quasi-rational irrelevant? </a:t>
            </a:r>
            <a:endParaRPr lang="it-IT" sz="1800" b="1" dirty="0" smtClean="0"/>
          </a:p>
          <a:p>
            <a:pPr>
              <a:buNone/>
            </a:pPr>
            <a:r>
              <a:rPr lang="en-US" sz="1800" dirty="0" smtClean="0"/>
              <a:t>   TS: arbitrage opportunities exclude less than efficient choices</a:t>
            </a:r>
            <a:endParaRPr lang="it-IT" sz="1800" dirty="0" smtClean="0"/>
          </a:p>
          <a:p>
            <a:pPr>
              <a:spcBef>
                <a:spcPts val="0"/>
              </a:spcBef>
              <a:buNone/>
            </a:pPr>
            <a:endParaRPr lang="en-US" sz="1800" dirty="0" smtClean="0"/>
          </a:p>
          <a:p>
            <a:pPr lvl="0"/>
            <a:r>
              <a:rPr lang="en-US" sz="1800" dirty="0" smtClean="0"/>
              <a:t>markets </a:t>
            </a:r>
            <a:r>
              <a:rPr lang="en-US" sz="1800" i="1" dirty="0" smtClean="0"/>
              <a:t>per se </a:t>
            </a:r>
            <a:r>
              <a:rPr lang="en-US" sz="1800" dirty="0" smtClean="0"/>
              <a:t>do not necessarily solve the problem: they provide an </a:t>
            </a:r>
            <a:r>
              <a:rPr lang="en-US" sz="1800" i="1" dirty="0" smtClean="0"/>
              <a:t>incentive </a:t>
            </a:r>
            <a:r>
              <a:rPr lang="en-US" sz="1800" dirty="0" smtClean="0"/>
              <a:t>to switch but they cannot force people to change</a:t>
            </a:r>
            <a:endParaRPr lang="it-IT" sz="1800" dirty="0" smtClean="0"/>
          </a:p>
          <a:p>
            <a:r>
              <a:rPr lang="en-US" sz="1800" dirty="0" smtClean="0"/>
              <a:t>in most markets there are no arbitrage opportunities</a:t>
            </a:r>
            <a:endParaRPr lang="it-IT" sz="1800" dirty="0" smtClean="0"/>
          </a:p>
          <a:p>
            <a:endParaRPr lang="it-IT" sz="1800" dirty="0" smtClean="0"/>
          </a:p>
          <a:p>
            <a:pPr lvl="0">
              <a:buNone/>
            </a:pPr>
            <a:endParaRPr lang="en-US" sz="1800" dirty="0" smtClean="0"/>
          </a:p>
        </p:txBody>
      </p:sp>
      <p:sp>
        <p:nvSpPr>
          <p:cNvPr id="3" name="Slide Number Placeholder 2"/>
          <p:cNvSpPr>
            <a:spLocks noGrp="1"/>
          </p:cNvSpPr>
          <p:nvPr>
            <p:ph type="sldNum" sz="quarter" idx="12"/>
          </p:nvPr>
        </p:nvSpPr>
        <p:spPr/>
        <p:txBody>
          <a:bodyPr/>
          <a:lstStyle/>
          <a:p>
            <a:fld id="{995242F2-F333-40EB-841F-4C0C699DBAC5}" type="slidenum">
              <a:rPr lang="it-IT" smtClean="0"/>
              <a:pPr/>
              <a:t>12</a:t>
            </a:fld>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5746643"/>
          </a:xfrm>
        </p:spPr>
        <p:txBody>
          <a:bodyPr>
            <a:normAutofit lnSpcReduction="10000"/>
          </a:bodyPr>
          <a:lstStyle/>
          <a:p>
            <a:pPr algn="ctr">
              <a:buNone/>
            </a:pPr>
            <a:r>
              <a:rPr lang="en-US" sz="1800" b="1" cap="all" dirty="0" smtClean="0"/>
              <a:t>Final argument “non-behavioral” economics </a:t>
            </a:r>
          </a:p>
          <a:p>
            <a:pPr algn="ctr">
              <a:buNone/>
            </a:pPr>
            <a:endParaRPr lang="en-US" sz="1800" b="1" cap="all" dirty="0" smtClean="0"/>
          </a:p>
          <a:p>
            <a:pPr>
              <a:buNone/>
            </a:pPr>
            <a:r>
              <a:rPr lang="en-US" sz="1800" dirty="0" smtClean="0"/>
              <a:t>Individuals who systematically and consistently make the same mistake will eventually learn the error of their ways</a:t>
            </a:r>
            <a:endParaRPr lang="it-IT" sz="1800" dirty="0" smtClean="0"/>
          </a:p>
          <a:p>
            <a:pPr>
              <a:buNone/>
            </a:pPr>
            <a:r>
              <a:rPr lang="en-US" sz="1800" dirty="0" smtClean="0"/>
              <a:t> </a:t>
            </a:r>
            <a:endParaRPr lang="it-IT" sz="1800" dirty="0" smtClean="0"/>
          </a:p>
          <a:p>
            <a:pPr>
              <a:buNone/>
            </a:pPr>
            <a:r>
              <a:rPr lang="en-US" sz="1800" dirty="0" smtClean="0"/>
              <a:t>Replies </a:t>
            </a:r>
            <a:endParaRPr lang="it-IT" sz="1800" dirty="0" smtClean="0"/>
          </a:p>
          <a:p>
            <a:pPr>
              <a:buNone/>
            </a:pPr>
            <a:r>
              <a:rPr lang="en-US" sz="1800" dirty="0" smtClean="0"/>
              <a:t> </a:t>
            </a:r>
            <a:endParaRPr lang="it-IT" sz="1800" dirty="0" smtClean="0"/>
          </a:p>
          <a:p>
            <a:r>
              <a:rPr lang="en-US" sz="1800" dirty="0" smtClean="0"/>
              <a:t>as long as there are some opportunity costs to learning or to experimenting with a new strategy, even a completely rational learner will choose not to experiment </a:t>
            </a:r>
            <a:endParaRPr lang="it-IT" sz="1800" dirty="0" smtClean="0"/>
          </a:p>
          <a:p>
            <a:pPr>
              <a:buNone/>
            </a:pPr>
            <a:endParaRPr lang="it-IT" sz="1800" dirty="0" smtClean="0"/>
          </a:p>
          <a:p>
            <a:r>
              <a:rPr lang="en-US" sz="1800" dirty="0" smtClean="0"/>
              <a:t>(non-optimal equilibrium simply because the cost of trying something else is too high)</a:t>
            </a:r>
            <a:endParaRPr lang="it-IT" sz="1800" dirty="0" smtClean="0"/>
          </a:p>
          <a:p>
            <a:pPr>
              <a:buNone/>
            </a:pPr>
            <a:r>
              <a:rPr lang="en-US" sz="1800" dirty="0" smtClean="0"/>
              <a:t> </a:t>
            </a:r>
            <a:endParaRPr lang="it-IT" sz="1800" dirty="0" smtClean="0"/>
          </a:p>
          <a:p>
            <a:r>
              <a:rPr lang="en-US" sz="1800" dirty="0" smtClean="0"/>
              <a:t>the time required to converge to an equilibrium can be extremely long </a:t>
            </a:r>
            <a:endParaRPr lang="it-IT" sz="1800" dirty="0" smtClean="0"/>
          </a:p>
          <a:p>
            <a:pPr>
              <a:buNone/>
            </a:pPr>
            <a:r>
              <a:rPr lang="en-US" sz="1800" dirty="0" smtClean="0"/>
              <a:t> </a:t>
            </a:r>
            <a:endParaRPr lang="it-IT" sz="1800" dirty="0" smtClean="0"/>
          </a:p>
          <a:p>
            <a:r>
              <a:rPr lang="en-US" sz="1800" dirty="0" smtClean="0"/>
              <a:t>“in the long run we’re all dead” (Keynes, Letter to Duncan Grant 1917)</a:t>
            </a:r>
            <a:endParaRPr lang="it-IT" sz="1800" dirty="0" smtClean="0"/>
          </a:p>
          <a:p>
            <a:pPr>
              <a:buNone/>
            </a:pPr>
            <a:r>
              <a:rPr lang="en-US" sz="1800" dirty="0" smtClean="0"/>
              <a:t> </a:t>
            </a:r>
            <a:endParaRPr lang="it-IT" sz="1800" dirty="0" smtClean="0"/>
          </a:p>
          <a:p>
            <a:pPr lvl="0">
              <a:buNone/>
            </a:pPr>
            <a:endParaRPr lang="it-IT" sz="1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336704"/>
          </a:xfrm>
        </p:spPr>
        <p:txBody>
          <a:bodyPr>
            <a:normAutofit fontScale="92500"/>
          </a:bodyPr>
          <a:lstStyle/>
          <a:p>
            <a:pPr algn="ctr">
              <a:buNone/>
            </a:pPr>
            <a:r>
              <a:rPr lang="en-US" sz="2600" b="1" cap="all" dirty="0" smtClean="0"/>
              <a:t>Three bounds of human nature</a:t>
            </a:r>
            <a:endParaRPr lang="it-IT" sz="2600" b="1" cap="all" dirty="0" smtClean="0"/>
          </a:p>
          <a:p>
            <a:pPr>
              <a:spcBef>
                <a:spcPts val="0"/>
              </a:spcBef>
              <a:buNone/>
            </a:pPr>
            <a:endParaRPr lang="en-US" sz="1800" dirty="0" smtClean="0"/>
          </a:p>
          <a:p>
            <a:pPr algn="ctr">
              <a:buNone/>
            </a:pPr>
            <a:r>
              <a:rPr lang="en-US" sz="1700" b="1" dirty="0" smtClean="0"/>
              <a:t>Bounded rationality   </a:t>
            </a:r>
            <a:endParaRPr lang="en-US" sz="1700" dirty="0" smtClean="0"/>
          </a:p>
          <a:p>
            <a:pPr>
              <a:spcBef>
                <a:spcPts val="0"/>
              </a:spcBef>
              <a:buNone/>
            </a:pPr>
            <a:endParaRPr lang="en-US" sz="1700" dirty="0" smtClean="0"/>
          </a:p>
          <a:p>
            <a:pPr>
              <a:buNone/>
            </a:pPr>
            <a:r>
              <a:rPr lang="en-US" sz="1700" dirty="0" smtClean="0"/>
              <a:t>Simon (1955) “The human being striving for rationality and restricted within the limits of his knowledge has developed some working procedures that partially overcome these difficulties. These procedures consist in assuming that he can isolate from the rest of the world a closed system containing a limited number of variables and a limited range of consequences”</a:t>
            </a:r>
          </a:p>
          <a:p>
            <a:pPr>
              <a:buNone/>
            </a:pPr>
            <a:endParaRPr lang="it-IT" sz="1700" dirty="0" smtClean="0"/>
          </a:p>
          <a:p>
            <a:pPr>
              <a:buNone/>
            </a:pPr>
            <a:r>
              <a:rPr lang="en-US" sz="1700" dirty="0" err="1" smtClean="0"/>
              <a:t>Tversky</a:t>
            </a:r>
            <a:r>
              <a:rPr lang="en-US" sz="1700" dirty="0" smtClean="0"/>
              <a:t> and </a:t>
            </a:r>
            <a:r>
              <a:rPr lang="en-US" sz="1700" dirty="0" err="1" smtClean="0"/>
              <a:t>Kahneman</a:t>
            </a:r>
            <a:r>
              <a:rPr lang="en-US" sz="1700" dirty="0" smtClean="0"/>
              <a:t> (1974): “People rely on heuristic principles which reduce the complex tasks of assessing probabilities and predicting values to simpler judgmental operations. In general, these heuristics are quite useful, but sometimes they lead to severe and systematic errors”</a:t>
            </a:r>
            <a:endParaRPr lang="it-IT" sz="1700" dirty="0" smtClean="0"/>
          </a:p>
          <a:p>
            <a:pPr>
              <a:buNone/>
            </a:pPr>
            <a:r>
              <a:rPr lang="en-US" sz="1700" dirty="0" smtClean="0"/>
              <a:t> </a:t>
            </a:r>
            <a:endParaRPr lang="it-IT" sz="1700" dirty="0" smtClean="0"/>
          </a:p>
          <a:p>
            <a:pPr>
              <a:buNone/>
            </a:pPr>
            <a:r>
              <a:rPr lang="en-US" sz="1700" dirty="0" err="1" smtClean="0"/>
              <a:t>Camerer</a:t>
            </a:r>
            <a:r>
              <a:rPr lang="en-US" sz="1700" dirty="0" smtClean="0"/>
              <a:t> et al.’s (1997) study of New York City cab drivers</a:t>
            </a:r>
            <a:endParaRPr lang="it-IT" sz="1700" dirty="0" smtClean="0"/>
          </a:p>
          <a:p>
            <a:r>
              <a:rPr lang="en-US" sz="1700" dirty="0" smtClean="0"/>
              <a:t>They pay a fixed fee to rent their cabs for 12 hours and keep all the revenues</a:t>
            </a:r>
            <a:endParaRPr lang="it-IT" sz="1700" dirty="0" smtClean="0"/>
          </a:p>
          <a:p>
            <a:r>
              <a:rPr lang="en-US" sz="1700" dirty="0" smtClean="0"/>
              <a:t>Max: to work longer hours on good days and to quit early on bad days</a:t>
            </a:r>
            <a:endParaRPr lang="it-IT" sz="1700" dirty="0" smtClean="0"/>
          </a:p>
          <a:p>
            <a:r>
              <a:rPr lang="en-US" sz="1700" dirty="0" smtClean="0"/>
              <a:t>Actual behavior: quit early on good days and work longer on bad days as if they set a target earnings level for each day and treat shortfall to that target as a loss</a:t>
            </a:r>
            <a:endParaRPr lang="it-IT" sz="17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14</a:t>
            </a:fld>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5688632"/>
          </a:xfrm>
        </p:spPr>
        <p:txBody>
          <a:bodyPr>
            <a:normAutofit/>
          </a:bodyPr>
          <a:lstStyle/>
          <a:p>
            <a:pPr algn="ctr">
              <a:buNone/>
            </a:pPr>
            <a:r>
              <a:rPr lang="en-US" sz="2400" b="1" cap="all" dirty="0" smtClean="0"/>
              <a:t>Three bounds of human nature</a:t>
            </a:r>
            <a:endParaRPr lang="it-IT" sz="2400" b="1" cap="all" dirty="0" smtClean="0"/>
          </a:p>
          <a:p>
            <a:pPr>
              <a:buNone/>
            </a:pPr>
            <a:endParaRPr lang="en-US" sz="1800" dirty="0" smtClean="0"/>
          </a:p>
          <a:p>
            <a:pPr algn="ctr">
              <a:buNone/>
            </a:pPr>
            <a:r>
              <a:rPr lang="en-US" sz="1800" b="1" dirty="0" smtClean="0"/>
              <a:t>Bounded willpower</a:t>
            </a:r>
            <a:endParaRPr lang="it-IT" sz="1800" b="1" dirty="0" smtClean="0"/>
          </a:p>
          <a:p>
            <a:endParaRPr lang="en-US" sz="1800" dirty="0" smtClean="0"/>
          </a:p>
          <a:p>
            <a:r>
              <a:rPr lang="en-US" sz="1800" dirty="0" smtClean="0"/>
              <a:t>Real humans, even they know what is best, sometimes fail to choose it for self-control reasons </a:t>
            </a:r>
          </a:p>
          <a:p>
            <a:r>
              <a:rPr lang="en-US" sz="1800" dirty="0" smtClean="0"/>
              <a:t>People eat, drink or spend too much and exercise, save or work too little</a:t>
            </a:r>
          </a:p>
          <a:p>
            <a:r>
              <a:rPr lang="en-US" sz="1800" dirty="0" smtClean="0"/>
              <a:t>People procrastinate</a:t>
            </a:r>
            <a:endParaRPr lang="it-IT" sz="1800" dirty="0" smtClean="0"/>
          </a:p>
          <a:p>
            <a:r>
              <a:rPr lang="en-US" sz="1800" dirty="0" smtClean="0"/>
              <a:t>To be aware of this do not solve the problem</a:t>
            </a:r>
            <a:endParaRPr lang="it-IT" sz="1800" dirty="0" smtClean="0"/>
          </a:p>
          <a:p>
            <a:pPr>
              <a:buNone/>
            </a:pPr>
            <a:r>
              <a:rPr lang="en-US" sz="1800" dirty="0" smtClean="0"/>
              <a:t> </a:t>
            </a:r>
            <a:endParaRPr lang="it-IT" sz="1800" dirty="0" smtClean="0"/>
          </a:p>
          <a:p>
            <a:pPr algn="ctr">
              <a:buNone/>
            </a:pPr>
            <a:r>
              <a:rPr lang="en-US" sz="1800" b="1" dirty="0" smtClean="0"/>
              <a:t>Bounded selfishness</a:t>
            </a:r>
            <a:endParaRPr lang="it-IT" sz="1800" b="1" dirty="0" smtClean="0"/>
          </a:p>
          <a:p>
            <a:pPr>
              <a:buNone/>
            </a:pPr>
            <a:r>
              <a:rPr lang="en-US" sz="1800" dirty="0" smtClean="0"/>
              <a:t> </a:t>
            </a:r>
            <a:endParaRPr lang="it-IT" sz="1800" dirty="0" smtClean="0"/>
          </a:p>
          <a:p>
            <a:r>
              <a:rPr lang="en-US" sz="1800" dirty="0" smtClean="0"/>
              <a:t>Actual behavior: people gave money to charity, do volunteer work</a:t>
            </a:r>
            <a:endParaRPr lang="it-IT" sz="1800" dirty="0" smtClean="0"/>
          </a:p>
          <a:p>
            <a:r>
              <a:rPr lang="en-US" sz="1800" dirty="0" smtClean="0"/>
              <a:t>Laboratory behavior: cooperate in prisoners dilemma or send in the trust game</a:t>
            </a:r>
            <a:endParaRPr lang="it-IT" sz="18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15</a:t>
            </a:fld>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435280" cy="6741368"/>
          </a:xfrm>
        </p:spPr>
        <p:txBody>
          <a:bodyPr>
            <a:normAutofit fontScale="77500" lnSpcReduction="20000"/>
          </a:bodyPr>
          <a:lstStyle/>
          <a:p>
            <a:pPr algn="ctr">
              <a:lnSpc>
                <a:spcPct val="120000"/>
              </a:lnSpc>
              <a:buNone/>
            </a:pPr>
            <a:r>
              <a:rPr lang="en-US" sz="3400" b="1" dirty="0" smtClean="0"/>
              <a:t>AN EXAMPLE– </a:t>
            </a:r>
            <a:r>
              <a:rPr lang="en-US" sz="3400" b="1" cap="all" dirty="0" smtClean="0"/>
              <a:t>Behavioral Finance</a:t>
            </a:r>
            <a:endParaRPr lang="it-IT" sz="3400" b="1" cap="all" dirty="0" smtClean="0"/>
          </a:p>
          <a:p>
            <a:pPr>
              <a:lnSpc>
                <a:spcPct val="120000"/>
              </a:lnSpc>
            </a:pPr>
            <a:r>
              <a:rPr lang="en-US" sz="3400" b="1" dirty="0" smtClean="0"/>
              <a:t> </a:t>
            </a:r>
            <a:r>
              <a:rPr lang="en-US" dirty="0" smtClean="0"/>
              <a:t>Financial economics, in particular </a:t>
            </a:r>
            <a:r>
              <a:rPr lang="en-US" dirty="0" err="1" smtClean="0"/>
              <a:t>Fama’s</a:t>
            </a:r>
            <a:r>
              <a:rPr lang="en-US" dirty="0" smtClean="0"/>
              <a:t> efficient market hypothesis, generate sharp testable predictions</a:t>
            </a:r>
            <a:endParaRPr lang="it-IT" dirty="0" smtClean="0"/>
          </a:p>
          <a:p>
            <a:pPr>
              <a:lnSpc>
                <a:spcPct val="120000"/>
              </a:lnSpc>
            </a:pPr>
            <a:r>
              <a:rPr lang="en-US" dirty="0" smtClean="0"/>
              <a:t>Great data readily available to test these predictions</a:t>
            </a:r>
            <a:endParaRPr lang="it-IT" dirty="0" smtClean="0"/>
          </a:p>
          <a:p>
            <a:pPr>
              <a:lnSpc>
                <a:spcPct val="120000"/>
              </a:lnSpc>
              <a:buNone/>
            </a:pPr>
            <a:r>
              <a:rPr lang="en-US" dirty="0" smtClean="0"/>
              <a:t> </a:t>
            </a:r>
            <a:endParaRPr lang="it-IT" dirty="0" smtClean="0"/>
          </a:p>
          <a:p>
            <a:pPr algn="ctr">
              <a:lnSpc>
                <a:spcPct val="120000"/>
              </a:lnSpc>
              <a:buNone/>
            </a:pPr>
            <a:r>
              <a:rPr lang="en-US" dirty="0" smtClean="0"/>
              <a:t>1st </a:t>
            </a:r>
            <a:r>
              <a:rPr lang="en-US" dirty="0" err="1" smtClean="0"/>
              <a:t>Fama’s</a:t>
            </a:r>
            <a:r>
              <a:rPr lang="en-US" dirty="0" smtClean="0"/>
              <a:t> Efficient Market principles (1970)</a:t>
            </a:r>
            <a:endParaRPr lang="it-IT" dirty="0" smtClean="0"/>
          </a:p>
          <a:p>
            <a:pPr>
              <a:lnSpc>
                <a:spcPct val="120000"/>
              </a:lnSpc>
              <a:buNone/>
            </a:pPr>
            <a:r>
              <a:rPr lang="en-US" dirty="0" smtClean="0"/>
              <a:t>Stock prices are “</a:t>
            </a:r>
            <a:r>
              <a:rPr lang="en-US" b="1" dirty="0" smtClean="0"/>
              <a:t>correct</a:t>
            </a:r>
            <a:r>
              <a:rPr lang="en-US" dirty="0" smtClean="0"/>
              <a:t>” : they reflect the true or rational value of the security</a:t>
            </a:r>
            <a:endParaRPr lang="it-IT" dirty="0" smtClean="0"/>
          </a:p>
          <a:p>
            <a:pPr>
              <a:lnSpc>
                <a:spcPct val="120000"/>
              </a:lnSpc>
              <a:buNone/>
            </a:pPr>
            <a:endParaRPr lang="en-US" dirty="0" smtClean="0"/>
          </a:p>
          <a:p>
            <a:pPr>
              <a:lnSpc>
                <a:spcPct val="120000"/>
              </a:lnSpc>
              <a:buNone/>
            </a:pPr>
            <a:r>
              <a:rPr lang="en-US" dirty="0" err="1" smtClean="0"/>
              <a:t>Froot</a:t>
            </a:r>
            <a:r>
              <a:rPr lang="en-US" dirty="0" smtClean="0"/>
              <a:t> and </a:t>
            </a:r>
            <a:r>
              <a:rPr lang="en-US" dirty="0" err="1" smtClean="0"/>
              <a:t>Dabora</a:t>
            </a:r>
            <a:r>
              <a:rPr lang="en-US" dirty="0" smtClean="0"/>
              <a:t> (1999) </a:t>
            </a:r>
            <a:endParaRPr lang="it-IT" dirty="0" smtClean="0"/>
          </a:p>
          <a:p>
            <a:pPr>
              <a:lnSpc>
                <a:spcPct val="120000"/>
              </a:lnSpc>
            </a:pPr>
            <a:r>
              <a:rPr lang="en-US" dirty="0" smtClean="0"/>
              <a:t>Hp testable with the same stock traded in different places</a:t>
            </a:r>
            <a:endParaRPr lang="it-IT" dirty="0" smtClean="0"/>
          </a:p>
          <a:p>
            <a:pPr>
              <a:lnSpc>
                <a:spcPct val="120000"/>
              </a:lnSpc>
            </a:pPr>
            <a:r>
              <a:rPr lang="en-US" dirty="0" smtClean="0"/>
              <a:t>Royal Dutch Petroleum and Shell Transport’ merger on a 60:40 basis</a:t>
            </a:r>
            <a:endParaRPr lang="it-IT" dirty="0" smtClean="0"/>
          </a:p>
          <a:p>
            <a:pPr>
              <a:lnSpc>
                <a:spcPct val="120000"/>
              </a:lnSpc>
            </a:pPr>
            <a:r>
              <a:rPr lang="en-US" dirty="0" smtClean="0"/>
              <a:t>Royal Dutch traded in US -Shell traded in London</a:t>
            </a:r>
            <a:endParaRPr lang="it-IT" dirty="0" smtClean="0"/>
          </a:p>
          <a:p>
            <a:pPr>
              <a:lnSpc>
                <a:spcPct val="120000"/>
              </a:lnSpc>
            </a:pPr>
            <a:r>
              <a:rPr lang="en-US" dirty="0" smtClean="0"/>
              <a:t>Efficient trade ratio: 60:40</a:t>
            </a:r>
            <a:endParaRPr lang="it-IT" dirty="0" smtClean="0"/>
          </a:p>
          <a:p>
            <a:pPr>
              <a:lnSpc>
                <a:spcPct val="120000"/>
              </a:lnSpc>
            </a:pPr>
            <a:r>
              <a:rPr lang="en-US" dirty="0" smtClean="0"/>
              <a:t>Actual price ratio: deviated from the expected by more than 35% (not explained by taxes or transaction costs)</a:t>
            </a:r>
            <a:endParaRPr lang="it-IT" dirty="0" smtClean="0"/>
          </a:p>
          <a:p>
            <a:pPr>
              <a:lnSpc>
                <a:spcPct val="120000"/>
              </a:lnSpc>
            </a:pPr>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16</a:t>
            </a:fld>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892480" cy="6336704"/>
          </a:xfrm>
        </p:spPr>
        <p:txBody>
          <a:bodyPr>
            <a:noAutofit/>
          </a:bodyPr>
          <a:lstStyle/>
          <a:p>
            <a:pPr algn="ctr">
              <a:buNone/>
            </a:pPr>
            <a:r>
              <a:rPr lang="en-US" sz="2400" b="1" dirty="0" smtClean="0"/>
              <a:t>OVER-REACTION</a:t>
            </a:r>
          </a:p>
          <a:p>
            <a:pPr algn="ctr">
              <a:buNone/>
            </a:pPr>
            <a:r>
              <a:rPr lang="en-US" sz="1800" dirty="0" smtClean="0"/>
              <a:t>2nd </a:t>
            </a:r>
            <a:r>
              <a:rPr lang="en-US" sz="1800" dirty="0" err="1" smtClean="0"/>
              <a:t>Fama’s</a:t>
            </a:r>
            <a:r>
              <a:rPr lang="en-US" sz="1800" dirty="0" smtClean="0"/>
              <a:t> Efficient Market principle (1970)</a:t>
            </a:r>
            <a:endParaRPr lang="it-IT" sz="1800" dirty="0" smtClean="0"/>
          </a:p>
          <a:p>
            <a:pPr>
              <a:buNone/>
            </a:pPr>
            <a:r>
              <a:rPr lang="en-US" sz="1800" b="1" dirty="0" smtClean="0"/>
              <a:t>unpredictability</a:t>
            </a:r>
            <a:r>
              <a:rPr lang="en-US" sz="1800" dirty="0" smtClean="0"/>
              <a:t>: in efficient markets future stock price movements are not predictable on the basis of publicly available information</a:t>
            </a:r>
            <a:endParaRPr lang="it-IT" sz="1800" dirty="0" smtClean="0"/>
          </a:p>
          <a:p>
            <a:pPr>
              <a:buNone/>
            </a:pPr>
            <a:r>
              <a:rPr lang="en-US" sz="1800" dirty="0" smtClean="0"/>
              <a:t> </a:t>
            </a:r>
            <a:endParaRPr lang="it-IT" sz="1800" dirty="0" smtClean="0"/>
          </a:p>
          <a:p>
            <a:pPr>
              <a:buNone/>
            </a:pPr>
            <a:r>
              <a:rPr lang="en-US" sz="1800" dirty="0" smtClean="0"/>
              <a:t>De </a:t>
            </a:r>
            <a:r>
              <a:rPr lang="en-US" sz="1800" dirty="0" err="1" smtClean="0"/>
              <a:t>Bondt-Thaler</a:t>
            </a:r>
            <a:r>
              <a:rPr lang="en-US" sz="1800" dirty="0" smtClean="0"/>
              <a:t> (1985)</a:t>
            </a:r>
          </a:p>
          <a:p>
            <a:pPr>
              <a:buNone/>
            </a:pPr>
            <a:r>
              <a:rPr lang="en-US" sz="1800" dirty="0" smtClean="0"/>
              <a:t>Hp: Individuals tend to over-react to new information (or underweight prior information) </a:t>
            </a:r>
            <a:endParaRPr lang="it-IT" sz="1800" dirty="0" smtClean="0"/>
          </a:p>
          <a:p>
            <a:pPr>
              <a:buNone/>
            </a:pPr>
            <a:r>
              <a:rPr lang="en-US" sz="1800" dirty="0" smtClean="0"/>
              <a:t>Actual behavior: </a:t>
            </a:r>
            <a:endParaRPr lang="it-IT" sz="1800" dirty="0" smtClean="0"/>
          </a:p>
          <a:p>
            <a:r>
              <a:rPr lang="en-US" sz="1800" dirty="0" smtClean="0"/>
              <a:t>35 stocks performing the worst over the past five years outperformed the market over the next five years</a:t>
            </a:r>
            <a:endParaRPr lang="it-IT" sz="1800" dirty="0" smtClean="0"/>
          </a:p>
          <a:p>
            <a:r>
              <a:rPr lang="en-US" sz="1800" dirty="0" smtClean="0"/>
              <a:t>35 stocks performing the best over the past five years underperformed the market over the next five years</a:t>
            </a:r>
            <a:endParaRPr lang="it-IT" sz="1800" dirty="0" smtClean="0"/>
          </a:p>
          <a:p>
            <a:r>
              <a:rPr lang="en-US" sz="1800" dirty="0" smtClean="0"/>
              <a:t>Past “winners” underperform while past “losers” outperform the market</a:t>
            </a:r>
            <a:endParaRPr lang="it-IT" sz="1800" dirty="0" smtClean="0"/>
          </a:p>
          <a:p>
            <a:pPr>
              <a:buNone/>
            </a:pPr>
            <a:r>
              <a:rPr lang="en-US" sz="1800" dirty="0" smtClean="0"/>
              <a:t> </a:t>
            </a:r>
            <a:endParaRPr lang="it-IT" sz="1800" dirty="0" smtClean="0"/>
          </a:p>
          <a:p>
            <a:pPr>
              <a:buNone/>
            </a:pPr>
            <a:r>
              <a:rPr lang="en-US" sz="1800" dirty="0" smtClean="0"/>
              <a:t>Explanations (people overreact to recent bad or good news)</a:t>
            </a:r>
            <a:endParaRPr lang="it-IT" sz="1800" dirty="0" smtClean="0"/>
          </a:p>
          <a:p>
            <a:pPr>
              <a:buNone/>
            </a:pPr>
            <a:r>
              <a:rPr lang="en-US" sz="1800" dirty="0" smtClean="0"/>
              <a:t> stocks that performed quite well over a period of years have prices that are too high stocks performed quite bad over a period of years have prices that are too low (people overreact to the bad news)</a:t>
            </a:r>
            <a:endParaRPr lang="it-IT" sz="18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17</a:t>
            </a:fld>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normAutofit/>
          </a:bodyPr>
          <a:lstStyle/>
          <a:p>
            <a:pPr algn="ctr">
              <a:buNone/>
            </a:pPr>
            <a:r>
              <a:rPr lang="en-US" b="1" dirty="0" smtClean="0"/>
              <a:t>UNDER-REACTION AND DISPOSITION</a:t>
            </a:r>
          </a:p>
          <a:p>
            <a:pPr>
              <a:buNone/>
            </a:pPr>
            <a:endParaRPr lang="it-IT" dirty="0" smtClean="0"/>
          </a:p>
          <a:p>
            <a:pPr>
              <a:buNone/>
            </a:pPr>
            <a:r>
              <a:rPr lang="en-US" sz="2100" b="1" dirty="0" err="1" smtClean="0"/>
              <a:t>Underreaction</a:t>
            </a:r>
            <a:r>
              <a:rPr lang="en-US" sz="2100" dirty="0" smtClean="0"/>
              <a:t> appears over shorter periods of times (six/nine months) </a:t>
            </a:r>
            <a:endParaRPr lang="it-IT" sz="2100" dirty="0" smtClean="0"/>
          </a:p>
          <a:p>
            <a:r>
              <a:rPr lang="en-US" sz="2100" dirty="0" smtClean="0"/>
              <a:t>After good news (larger earnings) stocks display momentum: the stocks going up the fastest for the first six months of the year tend to keep going up </a:t>
            </a:r>
            <a:endParaRPr lang="it-IT" sz="2100" dirty="0" smtClean="0"/>
          </a:p>
          <a:p>
            <a:r>
              <a:rPr lang="en-US" sz="2100" dirty="0" smtClean="0"/>
              <a:t>These psychological mechanisms can make predictable stock prices</a:t>
            </a:r>
            <a:endParaRPr lang="it-IT" sz="2100" dirty="0" smtClean="0"/>
          </a:p>
          <a:p>
            <a:pPr>
              <a:buNone/>
            </a:pPr>
            <a:r>
              <a:rPr lang="en-US" sz="2100" dirty="0" smtClean="0"/>
              <a:t> </a:t>
            </a:r>
            <a:endParaRPr lang="it-IT" sz="2100" dirty="0" smtClean="0"/>
          </a:p>
          <a:p>
            <a:pPr>
              <a:buNone/>
            </a:pPr>
            <a:r>
              <a:rPr lang="en-US" sz="2100" b="1" dirty="0" smtClean="0"/>
              <a:t>Disposition effect </a:t>
            </a:r>
            <a:r>
              <a:rPr lang="en-US" sz="2100" dirty="0" smtClean="0"/>
              <a:t>(Mental accounting or loss aversions)</a:t>
            </a:r>
            <a:endParaRPr lang="it-IT" sz="2100" dirty="0" smtClean="0"/>
          </a:p>
          <a:p>
            <a:r>
              <a:rPr lang="en-US" sz="2100" dirty="0" smtClean="0"/>
              <a:t>Investors are less willing to sell a loser than a winner (tax law encourages the opposite behavior)</a:t>
            </a:r>
            <a:endParaRPr lang="it-IT" sz="2100" dirty="0" smtClean="0"/>
          </a:p>
          <a:p>
            <a:r>
              <a:rPr lang="en-US" sz="2100" dirty="0" err="1" smtClean="0"/>
              <a:t>Odean</a:t>
            </a:r>
            <a:r>
              <a:rPr lang="en-US" sz="2100" dirty="0" smtClean="0"/>
              <a:t> (1998) 15% of all gains are realized but only 10% of all losses are realized, although the stocks the loser stocks held under-performed the gainer stocks that were sold </a:t>
            </a:r>
            <a:endParaRPr lang="it-IT" sz="21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18</a:t>
            </a:fld>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548680"/>
            <a:ext cx="8229600" cy="5577483"/>
          </a:xfrm>
        </p:spPr>
        <p:txBody>
          <a:bodyPr rtlCol="0">
            <a:noAutofit/>
          </a:bodyPr>
          <a:lstStyle/>
          <a:p>
            <a:pPr marL="365760" indent="-256032" algn="ctr" eaLnBrk="1" fontAlgn="auto" hangingPunct="1">
              <a:spcAft>
                <a:spcPts val="0"/>
              </a:spcAft>
              <a:buFont typeface="Arial" charset="0"/>
              <a:buNone/>
              <a:defRPr/>
            </a:pPr>
            <a:r>
              <a:rPr lang="en-GB" sz="1600" dirty="0" smtClean="0">
                <a:latin typeface="Arial" pitchFamily="34" charset="0"/>
                <a:cs typeface="Arial" pitchFamily="34" charset="0"/>
              </a:rPr>
              <a:t> </a:t>
            </a:r>
            <a:r>
              <a:rPr lang="en-GB" sz="2400" b="1" dirty="0" smtClean="0">
                <a:cs typeface="Arial" pitchFamily="34" charset="0"/>
              </a:rPr>
              <a:t>BEHAVIORAL ECONOMICS</a:t>
            </a:r>
            <a:endParaRPr lang="it-IT" sz="2400" b="1" dirty="0" smtClean="0">
              <a:cs typeface="Arial" pitchFamily="34" charset="0"/>
            </a:endParaRPr>
          </a:p>
          <a:p>
            <a:pPr marL="365760" indent="-256032" eaLnBrk="1" fontAlgn="auto" hangingPunct="1">
              <a:spcAft>
                <a:spcPts val="0"/>
              </a:spcAft>
              <a:buFont typeface="Arial" charset="0"/>
              <a:buNone/>
              <a:defRPr/>
            </a:pPr>
            <a:r>
              <a:rPr lang="en-GB" sz="1600" b="1" dirty="0" smtClean="0">
                <a:cs typeface="Arial" pitchFamily="34" charset="0"/>
              </a:rPr>
              <a:t>	</a:t>
            </a:r>
          </a:p>
          <a:p>
            <a:pPr marL="365760" indent="-256032" eaLnBrk="1" fontAlgn="auto" hangingPunct="1">
              <a:spcAft>
                <a:spcPts val="0"/>
              </a:spcAft>
              <a:buFont typeface="Arial" charset="0"/>
              <a:buNone/>
              <a:defRPr/>
            </a:pPr>
            <a:endParaRPr lang="en-GB" sz="1600" b="1" dirty="0" smtClean="0">
              <a:cs typeface="Arial" pitchFamily="34" charset="0"/>
            </a:endParaRPr>
          </a:p>
          <a:p>
            <a:pPr marL="365760" indent="-256032" eaLnBrk="1" fontAlgn="auto" hangingPunct="1">
              <a:spcAft>
                <a:spcPts val="0"/>
              </a:spcAft>
              <a:buFont typeface="Arial" charset="0"/>
              <a:buNone/>
              <a:defRPr/>
            </a:pPr>
            <a:r>
              <a:rPr lang="en-GB" sz="1600" b="1" dirty="0" smtClean="0">
                <a:cs typeface="Arial" pitchFamily="34" charset="0"/>
              </a:rPr>
              <a:t>	</a:t>
            </a:r>
            <a:r>
              <a:rPr lang="en-GB" sz="1600" dirty="0" smtClean="0">
                <a:cs typeface="Arial" pitchFamily="34" charset="0"/>
              </a:rPr>
              <a:t>“Because economics is the science of how resources are allocated by individuals and by collective institutions like firms and markets, the psychology of individual </a:t>
            </a:r>
            <a:r>
              <a:rPr lang="en-GB" sz="1600" dirty="0" err="1" smtClean="0">
                <a:cs typeface="Arial" pitchFamily="34" charset="0"/>
              </a:rPr>
              <a:t>behavior</a:t>
            </a:r>
            <a:r>
              <a:rPr lang="en-GB" sz="1600" dirty="0" smtClean="0">
                <a:cs typeface="Arial" pitchFamily="34" charset="0"/>
              </a:rPr>
              <a:t> should underlie and inform economics, much as physics informs chemistry; archaeology informs anthropology; or neuroscience informs cognitive psychology. However, economists routinely—and proudly—use models that are grossly inconsistent with findings from psychology. A recent approach, ‘‘</a:t>
            </a:r>
            <a:r>
              <a:rPr lang="en-GB" sz="1600" dirty="0" err="1" smtClean="0">
                <a:cs typeface="Arial" pitchFamily="34" charset="0"/>
              </a:rPr>
              <a:t>behavioral</a:t>
            </a:r>
            <a:r>
              <a:rPr lang="en-GB" sz="1600" dirty="0" smtClean="0">
                <a:cs typeface="Arial" pitchFamily="34" charset="0"/>
              </a:rPr>
              <a:t> economics,’’ seeks to use psychology to inform economics, while maintaining the emphases on mathematical structure and explanation of field data that distinguish economics from other social sciences”  (</a:t>
            </a:r>
            <a:r>
              <a:rPr lang="en-GB" sz="1600" dirty="0" err="1" smtClean="0">
                <a:cs typeface="Arial" pitchFamily="34" charset="0"/>
              </a:rPr>
              <a:t>Camerer</a:t>
            </a:r>
            <a:r>
              <a:rPr lang="en-GB" sz="1600" dirty="0" smtClean="0">
                <a:cs typeface="Arial" pitchFamily="34" charset="0"/>
              </a:rPr>
              <a:t> 1999)</a:t>
            </a:r>
          </a:p>
          <a:p>
            <a:pPr marL="365760" indent="-256032" eaLnBrk="1" fontAlgn="auto" hangingPunct="1">
              <a:spcAft>
                <a:spcPts val="0"/>
              </a:spcAft>
              <a:buFont typeface="Arial" charset="0"/>
              <a:buNone/>
              <a:defRPr/>
            </a:pPr>
            <a:endParaRPr lang="en-GB" sz="1600" dirty="0" smtClean="0">
              <a:cs typeface="Arial" pitchFamily="34" charset="0"/>
            </a:endParaRPr>
          </a:p>
          <a:p>
            <a:pPr marL="365760" indent="-256032" eaLnBrk="1" fontAlgn="auto" hangingPunct="1">
              <a:spcAft>
                <a:spcPts val="0"/>
              </a:spcAft>
              <a:buFont typeface="Arial" charset="0"/>
              <a:buNone/>
              <a:defRPr/>
            </a:pPr>
            <a:endParaRPr lang="en-GB" sz="1600" dirty="0" smtClean="0">
              <a:cs typeface="Arial" pitchFamily="34" charset="0"/>
            </a:endParaRPr>
          </a:p>
          <a:p>
            <a:pPr>
              <a:buNone/>
              <a:defRPr/>
            </a:pPr>
            <a:r>
              <a:rPr lang="en-GB" sz="1600" b="1" dirty="0" smtClean="0">
                <a:cs typeface="Arial" pitchFamily="34" charset="0"/>
              </a:rPr>
              <a:t>	</a:t>
            </a:r>
            <a:r>
              <a:rPr lang="en-GB" sz="1600" b="1" dirty="0" err="1" smtClean="0">
                <a:cs typeface="Arial" pitchFamily="34" charset="0"/>
              </a:rPr>
              <a:t>Behavioral</a:t>
            </a:r>
            <a:r>
              <a:rPr lang="en-GB" sz="1600" b="1" dirty="0" smtClean="0">
                <a:cs typeface="Arial" pitchFamily="34" charset="0"/>
              </a:rPr>
              <a:t> economics</a:t>
            </a:r>
            <a:r>
              <a:rPr lang="en-GB" sz="1600" dirty="0" smtClean="0">
                <a:cs typeface="Arial" pitchFamily="34" charset="0"/>
              </a:rPr>
              <a:t> is a reunification of psychology and economics and it would preserve the distinctive emphasis on formal models and descriptive statistics that characterizes mainstream economics</a:t>
            </a:r>
            <a:endParaRPr lang="it-IT" sz="1600" dirty="0" smtClean="0">
              <a:cs typeface="Arial" pitchFamily="34" charset="0"/>
            </a:endParaRPr>
          </a:p>
          <a:p>
            <a:pPr marL="365760" indent="-256032" eaLnBrk="1" fontAlgn="auto" hangingPunct="1">
              <a:spcAft>
                <a:spcPts val="0"/>
              </a:spcAft>
              <a:buFont typeface="Arial" charset="0"/>
              <a:buNone/>
              <a:defRPr/>
            </a:pPr>
            <a:r>
              <a:rPr lang="en-GB" sz="1600" dirty="0" smtClean="0">
                <a:cs typeface="Arial" pitchFamily="34" charset="0"/>
              </a:rPr>
              <a:t> 	</a:t>
            </a:r>
          </a:p>
          <a:p>
            <a:pPr marL="365760" indent="-256032" eaLnBrk="1" fontAlgn="auto" hangingPunct="1">
              <a:spcAft>
                <a:spcPts val="0"/>
              </a:spcAft>
              <a:buFont typeface="Arial" charset="0"/>
              <a:buNone/>
              <a:defRPr/>
            </a:pPr>
            <a:r>
              <a:rPr lang="en-GB" sz="1600" b="1" dirty="0" smtClean="0">
                <a:cs typeface="Arial" pitchFamily="34" charset="0"/>
              </a:rPr>
              <a:t>	</a:t>
            </a:r>
            <a:r>
              <a:rPr lang="en-US" sz="1600" dirty="0" smtClean="0"/>
              <a:t/>
            </a:r>
            <a:br>
              <a:rPr lang="en-US" sz="1600" dirty="0" smtClean="0"/>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2560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1BD29FE-2D65-4950-867D-DEA37CCCEC77}" type="slidenum">
              <a:rPr lang="it-IT" smtClean="0"/>
              <a:pPr/>
              <a:t>2</a:t>
            </a:fld>
            <a:endParaRPr lang="it-IT"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GB" sz="2400" dirty="0" smtClean="0">
                <a:cs typeface="Arial" pitchFamily="34" charset="0"/>
              </a:rPr>
              <a:t> </a:t>
            </a:r>
            <a:r>
              <a:rPr lang="en-GB" sz="2400" b="1" dirty="0" smtClean="0">
                <a:cs typeface="Arial" pitchFamily="34" charset="0"/>
              </a:rPr>
              <a:t>F-TWIST ARGUMENT</a:t>
            </a:r>
            <a:endParaRPr lang="it-IT" sz="2400" b="1" dirty="0" smtClean="0">
              <a:cs typeface="Arial" pitchFamily="34" charset="0"/>
            </a:endParaRPr>
          </a:p>
          <a:p>
            <a:pPr marL="365760" indent="-256032" eaLnBrk="1" fontAlgn="auto" hangingPunct="1">
              <a:spcAft>
                <a:spcPts val="0"/>
              </a:spcAft>
              <a:buFont typeface="Arial" charset="0"/>
              <a:buNone/>
              <a:defRPr/>
            </a:pPr>
            <a:r>
              <a:rPr lang="en-GB" sz="1600" b="1" dirty="0" smtClean="0">
                <a:cs typeface="Arial" pitchFamily="34" charset="0"/>
              </a:rPr>
              <a:t>	</a:t>
            </a:r>
          </a:p>
          <a:p>
            <a:pPr marL="365760" indent="-256032" eaLnBrk="1" fontAlgn="auto" hangingPunct="1">
              <a:spcAft>
                <a:spcPts val="0"/>
              </a:spcAft>
              <a:buFont typeface="Arial" charset="0"/>
              <a:buNone/>
              <a:defRPr/>
            </a:pPr>
            <a:r>
              <a:rPr lang="en-GB" sz="1600" b="1"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GB" sz="1600" dirty="0" smtClean="0">
                <a:cs typeface="Arial" pitchFamily="34" charset="0"/>
              </a:rPr>
              <a:t>    Two key issues to deal with</a:t>
            </a:r>
          </a:p>
          <a:p>
            <a:pPr marL="365760" indent="-256032" eaLnBrk="1" fontAlgn="auto" hangingPunct="1">
              <a:spcAft>
                <a:spcPts val="0"/>
              </a:spcAft>
              <a:buFont typeface="Arial" charset="0"/>
              <a:buNone/>
              <a:defRPr/>
            </a:pPr>
            <a:endParaRPr lang="it-IT" sz="1600" dirty="0" smtClean="0">
              <a:cs typeface="Arial" pitchFamily="34" charset="0"/>
            </a:endParaRPr>
          </a:p>
          <a:p>
            <a:pPr marL="365760" indent="-256032" eaLnBrk="1" fontAlgn="auto" hangingPunct="1">
              <a:spcAft>
                <a:spcPts val="0"/>
              </a:spcAft>
              <a:buFont typeface="Arial" charset="0"/>
              <a:buNone/>
              <a:defRPr/>
            </a:pPr>
            <a:r>
              <a:rPr lang="en-GB" sz="1600" dirty="0" smtClean="0">
                <a:cs typeface="Arial" pitchFamily="34" charset="0"/>
              </a:rPr>
              <a:t>	1. the inconsistency of the predictions of most economic models with experimental results; </a:t>
            </a:r>
            <a:endParaRPr lang="it-IT" sz="1600" dirty="0" smtClean="0">
              <a:cs typeface="Arial" pitchFamily="34" charset="0"/>
            </a:endParaRPr>
          </a:p>
          <a:p>
            <a:pPr marL="365760" indent="-256032" eaLnBrk="1" fontAlgn="auto" hangingPunct="1">
              <a:spcAft>
                <a:spcPts val="0"/>
              </a:spcAft>
              <a:buFont typeface="Arial" charset="0"/>
              <a:buNone/>
              <a:defRPr/>
            </a:pPr>
            <a:r>
              <a:rPr lang="en-GB" sz="1600" dirty="0" smtClean="0">
                <a:cs typeface="Arial" pitchFamily="34" charset="0"/>
              </a:rPr>
              <a:t>	2. the rigidity of mathematical structure of that same models joined with the indefiniteness of the theoretical implications of the statistical data collected in the field </a:t>
            </a:r>
            <a:endParaRPr lang="it-IT" sz="1600" dirty="0" smtClean="0">
              <a:cs typeface="Arial" pitchFamily="34" charset="0"/>
            </a:endParaRPr>
          </a:p>
          <a:p>
            <a:pPr>
              <a:buNone/>
              <a:defRPr/>
            </a:pPr>
            <a:r>
              <a:rPr lang="en-US" sz="1600" dirty="0" smtClean="0"/>
              <a:t/>
            </a:r>
            <a:br>
              <a:rPr lang="en-US" sz="1600" dirty="0" smtClean="0"/>
            </a:br>
            <a:r>
              <a:rPr lang="en-GB" sz="1600" dirty="0" err="1" smtClean="0">
                <a:cs typeface="Arial" pitchFamily="34" charset="0"/>
              </a:rPr>
              <a:t>Behavioral</a:t>
            </a:r>
            <a:r>
              <a:rPr lang="en-GB" sz="1600" dirty="0" smtClean="0">
                <a:cs typeface="Arial" pitchFamily="34" charset="0"/>
              </a:rPr>
              <a:t> economics approach is a clear departure from the “as if” approach endorsed by Milton Friedman.  </a:t>
            </a:r>
            <a:endParaRPr lang="it-IT" sz="1600" dirty="0" smtClean="0">
              <a:cs typeface="Arial" pitchFamily="34" charset="0"/>
            </a:endParaRPr>
          </a:p>
          <a:p>
            <a:pPr>
              <a:buNone/>
              <a:defRPr/>
            </a:pPr>
            <a:r>
              <a:rPr lang="en-GB" sz="1600" dirty="0" smtClean="0">
                <a:cs typeface="Arial" pitchFamily="34" charset="0"/>
              </a:rPr>
              <a:t> </a:t>
            </a:r>
            <a:endParaRPr lang="it-IT" sz="1600" dirty="0" smtClean="0">
              <a:cs typeface="Arial" pitchFamily="34" charset="0"/>
            </a:endParaRPr>
          </a:p>
          <a:p>
            <a:pPr>
              <a:buNone/>
              <a:defRPr/>
            </a:pPr>
            <a:r>
              <a:rPr lang="en-GB" sz="1600" dirty="0" smtClean="0">
                <a:cs typeface="Arial" pitchFamily="34" charset="0"/>
              </a:rPr>
              <a:t>  	“F-twist” argument combines two criteria:</a:t>
            </a:r>
          </a:p>
          <a:p>
            <a:pPr>
              <a:buNone/>
              <a:defRPr/>
            </a:pPr>
            <a:endParaRPr lang="en-GB" sz="1600" dirty="0" smtClean="0">
              <a:cs typeface="Arial" pitchFamily="34" charset="0"/>
            </a:endParaRPr>
          </a:p>
          <a:p>
            <a:pPr>
              <a:buNone/>
              <a:defRPr/>
            </a:pPr>
            <a:r>
              <a:rPr lang="en-GB" sz="1600" dirty="0" smtClean="0">
                <a:cs typeface="Arial" pitchFamily="34" charset="0"/>
              </a:rPr>
              <a:t>	1. Theories should be judged by the accuracy of their predictions; </a:t>
            </a:r>
            <a:endParaRPr lang="it-IT" sz="1600" dirty="0" smtClean="0">
              <a:cs typeface="Arial" pitchFamily="34" charset="0"/>
            </a:endParaRPr>
          </a:p>
          <a:p>
            <a:pPr>
              <a:buNone/>
              <a:defRPr/>
            </a:pPr>
            <a:r>
              <a:rPr lang="en-GB" sz="1600" dirty="0" smtClean="0">
                <a:cs typeface="Arial" pitchFamily="34" charset="0"/>
              </a:rPr>
              <a:t>	2. Theories should not be judged by the accuracy of their assumptions. </a:t>
            </a:r>
            <a:endParaRPr lang="it-IT" sz="1600" dirty="0" smtClean="0">
              <a:cs typeface="Arial" pitchFamily="34" charset="0"/>
            </a:endParaRPr>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it-IT" sz="1600" dirty="0" smtClean="0">
                <a:latin typeface="Arial" pitchFamily="34" charset="0"/>
                <a:cs typeface="Arial" pitchFamily="34" charset="0"/>
              </a:rPr>
              <a:t>Z</a:t>
            </a:r>
            <a:endParaRPr lang="it-IT" sz="1600" dirty="0">
              <a:latin typeface="Arial" pitchFamily="34" charset="0"/>
              <a:cs typeface="Arial" pitchFamily="34" charset="0"/>
            </a:endParaRPr>
          </a:p>
        </p:txBody>
      </p:sp>
      <p:sp>
        <p:nvSpPr>
          <p:cNvPr id="2560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1BD29FE-2D65-4950-867D-DEA37CCCEC77}" type="slidenum">
              <a:rPr lang="it-IT" smtClean="0"/>
              <a:pPr/>
              <a:t>3</a:t>
            </a:fld>
            <a:endParaRPr lang="it-I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GB" sz="2400" dirty="0" smtClean="0">
                <a:cs typeface="Arial" pitchFamily="34" charset="0"/>
              </a:rPr>
              <a:t> </a:t>
            </a:r>
            <a:r>
              <a:rPr lang="en-GB" sz="2400" b="1" dirty="0" smtClean="0">
                <a:cs typeface="Arial" pitchFamily="34" charset="0"/>
              </a:rPr>
              <a:t>FRIEDMAN’S ARGUMENTS</a:t>
            </a:r>
            <a:endParaRPr lang="it-IT" sz="2400" b="1" dirty="0" smtClean="0">
              <a:cs typeface="Arial" pitchFamily="34" charset="0"/>
            </a:endParaRPr>
          </a:p>
          <a:p>
            <a:pPr marL="365760" indent="-256032" eaLnBrk="1" fontAlgn="auto" hangingPunct="1">
              <a:spcAft>
                <a:spcPts val="0"/>
              </a:spcAft>
              <a:buFont typeface="Arial" charset="0"/>
              <a:buNone/>
              <a:defRPr/>
            </a:pPr>
            <a:r>
              <a:rPr lang="en-GB" sz="1600" b="1" dirty="0" smtClean="0">
                <a:cs typeface="Arial" pitchFamily="34" charset="0"/>
              </a:rPr>
              <a:t>	</a:t>
            </a:r>
          </a:p>
          <a:p>
            <a:pPr marL="365760" indent="-256032" eaLnBrk="1" fontAlgn="auto" hangingPunct="1">
              <a:spcAft>
                <a:spcPts val="0"/>
              </a:spcAft>
              <a:buFont typeface="Arial" charset="0"/>
              <a:buNone/>
              <a:defRPr/>
            </a:pPr>
            <a:r>
              <a:rPr lang="en-GB" sz="1600" b="1" dirty="0" smtClean="0">
                <a:cs typeface="Arial" pitchFamily="34" charset="0"/>
              </a:rPr>
              <a:t>	</a:t>
            </a:r>
            <a:endParaRPr lang="it-IT" sz="1600" dirty="0" smtClean="0">
              <a:cs typeface="Arial" pitchFamily="34" charset="0"/>
            </a:endParaRPr>
          </a:p>
          <a:p>
            <a:r>
              <a:rPr lang="en-US" sz="1800" dirty="0" smtClean="0"/>
              <a:t>Milton Friedman’s thesis that the only thing that mattered in science was predictive power was reacting to a criticism made by Marxist economists and historical economists that mathematical economics was useless.</a:t>
            </a:r>
          </a:p>
          <a:p>
            <a:r>
              <a:rPr lang="en-US" sz="1800" dirty="0" smtClean="0"/>
              <a:t>It made so many idealized assumptions about economic processes: perfect rationality, infinite divisibility of commodities, constant returns to scale, complete information, no price setting.</a:t>
            </a:r>
          </a:p>
          <a:p>
            <a:r>
              <a:rPr lang="en-US" sz="1800" dirty="0" smtClean="0"/>
              <a:t>Mr. Friedman argued that false assumptions didn’t matter any more in economics than they did in physics. Like the “ideal gas,” “frictionless plane” and “center of gravity” in physics, idealizations in economics are both harmless and necessary. </a:t>
            </a:r>
          </a:p>
          <a:p>
            <a:r>
              <a:rPr lang="en-US" sz="1800" dirty="0" smtClean="0"/>
              <a:t>They are indispensable calculating devices and approximations that enable the economist to make predictions about markets, industries and economies the way they enable physicists to predict eclipses and tides, or prevent bridge collapses and power failures.</a:t>
            </a:r>
          </a:p>
        </p:txBody>
      </p:sp>
      <p:sp>
        <p:nvSpPr>
          <p:cNvPr id="2560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1BD29FE-2D65-4950-867D-DEA37CCCEC77}" type="slidenum">
              <a:rPr lang="it-IT" smtClean="0"/>
              <a:pPr/>
              <a:t>4</a:t>
            </a:fld>
            <a:endParaRPr lang="it-I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764705"/>
            <a:ext cx="8229600" cy="5040560"/>
          </a:xfrm>
        </p:spPr>
        <p:txBody>
          <a:bodyPr rtlCol="0">
            <a:noAutofit/>
          </a:bodyPr>
          <a:lstStyle/>
          <a:p>
            <a:pPr marL="365760" indent="-256032" algn="ctr" eaLnBrk="1" fontAlgn="auto" hangingPunct="1">
              <a:spcBef>
                <a:spcPts val="0"/>
              </a:spcBef>
              <a:spcAft>
                <a:spcPts val="0"/>
              </a:spcAft>
              <a:buFont typeface="Arial" charset="0"/>
              <a:buNone/>
              <a:defRPr/>
            </a:pPr>
            <a:r>
              <a:rPr lang="en-GB" sz="2400" b="1" dirty="0" smtClean="0">
                <a:cs typeface="Arial" pitchFamily="34" charset="0"/>
              </a:rPr>
              <a:t>   EMPIRICALLY DRIVEN APPROACH	</a:t>
            </a:r>
            <a:r>
              <a:rPr lang="en-GB"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endParaRPr lang="en-GB" sz="1600" dirty="0" smtClean="0">
              <a:cs typeface="Arial" pitchFamily="34" charset="0"/>
            </a:endParaRPr>
          </a:p>
          <a:p>
            <a:pPr marL="365760" indent="-256032" eaLnBrk="1" fontAlgn="auto" hangingPunct="1">
              <a:spcAft>
                <a:spcPts val="0"/>
              </a:spcAft>
              <a:buFont typeface="Arial" charset="0"/>
              <a:buNone/>
              <a:defRPr/>
            </a:pPr>
            <a:r>
              <a:rPr lang="en-GB" sz="1600" dirty="0" smtClean="0">
                <a:cs typeface="Arial" pitchFamily="34" charset="0"/>
              </a:rPr>
              <a:t>	Because theories with patently false assumptions can make surprisingly accurate predictions, economic theories that assume that individual agents are highly rational and wilful, judge probabilities accurately, and maximize their own wealth might prove useful, even though psychology shows that those assumptions are systematically false. </a:t>
            </a:r>
            <a:endParaRPr lang="it-IT" sz="1600" dirty="0" smtClean="0">
              <a:cs typeface="Arial" pitchFamily="34" charset="0"/>
            </a:endParaRPr>
          </a:p>
          <a:p>
            <a:pPr marL="365760" indent="-256032" eaLnBrk="1" fontAlgn="auto" hangingPunct="1">
              <a:spcAft>
                <a:spcPts val="0"/>
              </a:spcAft>
              <a:buFont typeface="Arial" charset="0"/>
              <a:buNone/>
              <a:defRPr/>
            </a:pPr>
            <a:r>
              <a:rPr lang="en-GB"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r>
              <a:rPr lang="en-GB" sz="1600" dirty="0" smtClean="0">
                <a:cs typeface="Arial" pitchFamily="34" charset="0"/>
              </a:rPr>
              <a:t>	The empirically-driven approach to </a:t>
            </a:r>
            <a:r>
              <a:rPr lang="en-GB" sz="1600" dirty="0" err="1" smtClean="0">
                <a:cs typeface="Arial" pitchFamily="34" charset="0"/>
              </a:rPr>
              <a:t>behavioral</a:t>
            </a:r>
            <a:r>
              <a:rPr lang="en-GB" sz="1600" dirty="0" smtClean="0">
                <a:cs typeface="Arial" pitchFamily="34" charset="0"/>
              </a:rPr>
              <a:t> economics agrees </a:t>
            </a:r>
            <a:r>
              <a:rPr lang="en-GB" sz="1600" smtClean="0">
                <a:cs typeface="Arial" pitchFamily="34" charset="0"/>
              </a:rPr>
              <a:t>with Friedman’s </a:t>
            </a:r>
            <a:r>
              <a:rPr lang="en-GB" sz="1600" dirty="0" smtClean="0">
                <a:cs typeface="Arial" pitchFamily="34" charset="0"/>
              </a:rPr>
              <a:t>criterion (1) and rejects criterion (2). Criterion 2 is rejected </a:t>
            </a:r>
            <a:r>
              <a:rPr lang="en-GB" sz="1600" i="1" dirty="0" smtClean="0">
                <a:cs typeface="Arial" pitchFamily="34" charset="0"/>
              </a:rPr>
              <a:t>because of</a:t>
            </a:r>
            <a:r>
              <a:rPr lang="en-GB" sz="1600" dirty="0" smtClean="0">
                <a:cs typeface="Arial" pitchFamily="34" charset="0"/>
              </a:rPr>
              <a:t> the primacy of criterion 1, based on the belief that replacing unrealistic assumptions with more psychologically realistic ones should lead to better predictions.</a:t>
            </a:r>
            <a:endParaRPr lang="it-IT" sz="1600" dirty="0" smtClean="0">
              <a:cs typeface="Arial" pitchFamily="34" charset="0"/>
            </a:endParaRPr>
          </a:p>
          <a:p>
            <a:pPr marL="0" indent="0" eaLnBrk="1" fontAlgn="auto" hangingPunct="1">
              <a:spcAft>
                <a:spcPts val="0"/>
              </a:spcAft>
              <a:buFont typeface="Arial" charset="0"/>
              <a:buNone/>
              <a:defRPr/>
            </a:pPr>
            <a:endParaRPr lang="en-US" sz="1600" dirty="0" smtClean="0">
              <a:cs typeface="Arial" pitchFamily="34" charset="0"/>
            </a:endParaRPr>
          </a:p>
          <a:p>
            <a:pPr marL="365760" indent="-256032" eaLnBrk="1" fontAlgn="auto" hangingPunct="1">
              <a:spcAft>
                <a:spcPts val="0"/>
              </a:spcAft>
              <a:buFont typeface="Arial" charset="0"/>
              <a:buNone/>
              <a:defRPr/>
            </a:pPr>
            <a:r>
              <a:rPr lang="en-GB" sz="1600" dirty="0" smtClean="0"/>
              <a:t>	</a:t>
            </a:r>
            <a:r>
              <a:rPr lang="en-GB" sz="1600" dirty="0" smtClean="0">
                <a:cs typeface="Arial" pitchFamily="34" charset="0"/>
              </a:rPr>
              <a:t>Behavioural economics emerges as the study of deviations from the paradigm of rational choice by relaxing the assumption of perfect rationality that pervades mainstream economics </a:t>
            </a:r>
            <a:r>
              <a:rPr lang="en-US" sz="1600" dirty="0" smtClean="0">
                <a:cs typeface="Arial" pitchFamily="34" charset="0"/>
              </a:rPr>
              <a:t/>
            </a:r>
            <a:br>
              <a:rPr lang="en-US" sz="1600" dirty="0" smtClean="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it-IT" sz="1600" dirty="0" smtClean="0">
                <a:latin typeface="Arial" pitchFamily="34" charset="0"/>
                <a:cs typeface="Arial" pitchFamily="34" charset="0"/>
              </a:rPr>
              <a:t>Z</a:t>
            </a:r>
            <a:endParaRPr lang="it-IT" sz="1600" dirty="0">
              <a:latin typeface="Arial" pitchFamily="34" charset="0"/>
              <a:cs typeface="Arial" pitchFamily="34" charset="0"/>
            </a:endParaRPr>
          </a:p>
        </p:txBody>
      </p:sp>
      <p:sp>
        <p:nvSpPr>
          <p:cNvPr id="2662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2430692-A731-40D4-B272-FAC37818E567}" type="slidenum">
              <a:rPr lang="it-IT" smtClean="0"/>
              <a:pPr/>
              <a:t>5</a:t>
            </a:fld>
            <a:endParaRPr lang="it-IT"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116632"/>
            <a:ext cx="8229600" cy="6120680"/>
          </a:xfrm>
        </p:spPr>
        <p:txBody>
          <a:bodyPr rtlCol="0">
            <a:noAutofit/>
          </a:bodyPr>
          <a:lstStyle/>
          <a:p>
            <a:pPr marL="365760" indent="-256032" algn="ctr" eaLnBrk="1" fontAlgn="auto" hangingPunct="1">
              <a:spcBef>
                <a:spcPts val="0"/>
              </a:spcBef>
              <a:spcAft>
                <a:spcPts val="0"/>
              </a:spcAft>
              <a:buFont typeface="Arial" charset="0"/>
              <a:buNone/>
              <a:defRPr/>
            </a:pPr>
            <a:r>
              <a:rPr lang="en-GB" sz="2400" b="1" dirty="0" smtClean="0">
                <a:cs typeface="Arial" pitchFamily="34" charset="0"/>
              </a:rPr>
              <a:t>   	AN EXAMPLE: LOSS AVERSION</a:t>
            </a:r>
            <a:endParaRPr lang="it-IT" sz="1600" dirty="0" smtClean="0">
              <a:cs typeface="Arial" pitchFamily="34" charset="0"/>
            </a:endParaRPr>
          </a:p>
          <a:p>
            <a:pPr marL="365760" indent="-256032" eaLnBrk="1" fontAlgn="auto" hangingPunct="1">
              <a:spcAft>
                <a:spcPts val="0"/>
              </a:spcAft>
              <a:buFont typeface="Arial" charset="0"/>
              <a:buNone/>
              <a:defRPr/>
            </a:pPr>
            <a:endParaRPr lang="en-GB" sz="1600" dirty="0" smtClean="0">
              <a:cs typeface="Arial" pitchFamily="34" charset="0"/>
            </a:endParaRPr>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spcAft>
                <a:spcPts val="600"/>
              </a:spcAft>
              <a:buNone/>
            </a:pPr>
            <a:r>
              <a:rPr lang="en-US" sz="1600" dirty="0" smtClean="0"/>
              <a:t>Loss-aversion is the disparity between the strong aversion to losses relative to a reference point and the weaker desire for gains of equivalent magnitude</a:t>
            </a:r>
            <a:endParaRPr lang="it-IT" sz="1600" dirty="0" smtClean="0"/>
          </a:p>
          <a:p>
            <a:pPr>
              <a:spcAft>
                <a:spcPts val="600"/>
              </a:spcAft>
              <a:buNone/>
            </a:pPr>
            <a:r>
              <a:rPr lang="en-US" sz="1600" dirty="0" smtClean="0"/>
              <a:t>Loss aversion is more </a:t>
            </a:r>
            <a:r>
              <a:rPr lang="en-US" sz="1600" i="1" dirty="0" smtClean="0"/>
              <a:t>realistic </a:t>
            </a:r>
            <a:r>
              <a:rPr lang="en-US" sz="1600" dirty="0" smtClean="0"/>
              <a:t>than the standard continuous, concave, utility function over wealth, as demonstrated by hundreds of experiments. </a:t>
            </a:r>
            <a:endParaRPr lang="it-IT" sz="1600" dirty="0" smtClean="0"/>
          </a:p>
          <a:p>
            <a:pPr>
              <a:spcAft>
                <a:spcPts val="600"/>
              </a:spcAft>
              <a:buNone/>
            </a:pPr>
            <a:r>
              <a:rPr lang="en-US" sz="1600" dirty="0" smtClean="0"/>
              <a:t>Loss aversion useful to predicts facts on which standard theories go wrong: equity premium puzzle in finance and asymmetry in price </a:t>
            </a:r>
            <a:r>
              <a:rPr lang="en-US" sz="1600" dirty="0" err="1" smtClean="0"/>
              <a:t>elasticities</a:t>
            </a:r>
            <a:r>
              <a:rPr lang="en-US" sz="1600" dirty="0" smtClean="0"/>
              <a:t>.</a:t>
            </a:r>
            <a:endParaRPr lang="it-IT" sz="1600" dirty="0" smtClean="0"/>
          </a:p>
          <a:p>
            <a:pPr>
              <a:buNone/>
            </a:pPr>
            <a:r>
              <a:rPr lang="en-US" sz="1600" dirty="0" smtClean="0"/>
              <a:t> </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it-IT" sz="1600" dirty="0" smtClean="0">
                <a:latin typeface="Arial" pitchFamily="34" charset="0"/>
                <a:cs typeface="Arial" pitchFamily="34" charset="0"/>
              </a:rPr>
              <a:t>Z</a:t>
            </a:r>
            <a:endParaRPr lang="it-IT" sz="1600" dirty="0">
              <a:latin typeface="Arial" pitchFamily="34" charset="0"/>
              <a:cs typeface="Arial" pitchFamily="34" charset="0"/>
            </a:endParaRPr>
          </a:p>
        </p:txBody>
      </p:sp>
      <p:sp>
        <p:nvSpPr>
          <p:cNvPr id="2662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2430692-A731-40D4-B272-FAC37818E567}" type="slidenum">
              <a:rPr lang="it-IT" smtClean="0"/>
              <a:pPr/>
              <a:t>6</a:t>
            </a:fld>
            <a:endParaRPr lang="it-IT" smtClean="0"/>
          </a:p>
        </p:txBody>
      </p:sp>
      <p:pic>
        <p:nvPicPr>
          <p:cNvPr id="5" name="Picture 4" descr="LOSSAVERSION.jpg"/>
          <p:cNvPicPr>
            <a:picLocks noChangeAspect="1"/>
          </p:cNvPicPr>
          <p:nvPr/>
        </p:nvPicPr>
        <p:blipFill>
          <a:blip r:embed="rId2" cstate="print"/>
          <a:stretch>
            <a:fillRect/>
          </a:stretch>
        </p:blipFill>
        <p:spPr>
          <a:xfrm>
            <a:off x="2195736" y="620688"/>
            <a:ext cx="5040560" cy="317799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476672"/>
            <a:ext cx="8229600" cy="5328593"/>
          </a:xfrm>
        </p:spPr>
        <p:txBody>
          <a:bodyPr rtlCol="0">
            <a:noAutofit/>
          </a:bodyPr>
          <a:lstStyle/>
          <a:p>
            <a:pPr marL="365760" indent="-256032" algn="ctr" eaLnBrk="1" fontAlgn="auto" hangingPunct="1">
              <a:spcBef>
                <a:spcPts val="0"/>
              </a:spcBef>
              <a:spcAft>
                <a:spcPts val="0"/>
              </a:spcAft>
              <a:buFont typeface="Arial" charset="0"/>
              <a:buNone/>
              <a:defRPr/>
            </a:pPr>
            <a:r>
              <a:rPr lang="en-GB" sz="2400" b="1" dirty="0" smtClean="0">
                <a:cs typeface="Arial" pitchFamily="34" charset="0"/>
              </a:rPr>
              <a:t>    A BIT OF HISTORY	</a:t>
            </a:r>
            <a:r>
              <a:rPr lang="en-GB" sz="1600" dirty="0" smtClean="0">
                <a:cs typeface="Arial" pitchFamily="34" charset="0"/>
              </a:rPr>
              <a:t> </a:t>
            </a:r>
            <a:endParaRPr lang="it-IT" sz="1600" dirty="0" smtClean="0">
              <a:cs typeface="Arial" pitchFamily="34" charset="0"/>
            </a:endParaRPr>
          </a:p>
          <a:p>
            <a:pPr marL="365760" indent="-256032" eaLnBrk="1" fontAlgn="auto" hangingPunct="1">
              <a:spcAft>
                <a:spcPts val="0"/>
              </a:spcAft>
              <a:buFont typeface="Arial" charset="0"/>
              <a:buNone/>
              <a:defRPr/>
            </a:pPr>
            <a:endParaRPr lang="en-GB" sz="1600" dirty="0" smtClean="0">
              <a:cs typeface="Arial" pitchFamily="34" charset="0"/>
            </a:endParaRPr>
          </a:p>
          <a:p>
            <a:pPr>
              <a:buNone/>
            </a:pPr>
            <a:r>
              <a:rPr lang="en-US" sz="1600" b="1" dirty="0" smtClean="0"/>
              <a:t>Adam Smith </a:t>
            </a:r>
            <a:r>
              <a:rPr lang="en-US" sz="1600" i="1" dirty="0" smtClean="0"/>
              <a:t>The Theory of Moral Sentiments (</a:t>
            </a:r>
            <a:r>
              <a:rPr lang="en-US" sz="1600" dirty="0" smtClean="0"/>
              <a:t>1759) </a:t>
            </a:r>
          </a:p>
          <a:p>
            <a:pPr>
              <a:buNone/>
            </a:pPr>
            <a:r>
              <a:rPr lang="en-US" sz="1600" dirty="0" smtClean="0"/>
              <a:t>psychological principles of individual behavior</a:t>
            </a:r>
            <a:endParaRPr lang="it-IT" sz="1600" dirty="0" smtClean="0"/>
          </a:p>
          <a:p>
            <a:pPr>
              <a:buNone/>
            </a:pPr>
            <a:r>
              <a:rPr lang="en-US" sz="1600" dirty="0" smtClean="0"/>
              <a:t>"we suffer more... when we fall from a better to a worse situation, than we ever enjoy when we rise from a worse to a better.” (p. 311)</a:t>
            </a:r>
            <a:endParaRPr lang="it-IT" sz="1600" dirty="0" smtClean="0"/>
          </a:p>
          <a:p>
            <a:endParaRPr lang="it-IT" sz="1600" dirty="0" smtClean="0"/>
          </a:p>
          <a:p>
            <a:pPr>
              <a:buNone/>
            </a:pPr>
            <a:r>
              <a:rPr lang="en-US" sz="1600" b="1" dirty="0" smtClean="0"/>
              <a:t>Jeremy Bentham </a:t>
            </a:r>
            <a:r>
              <a:rPr lang="en-US" sz="1600" i="1" dirty="0" smtClean="0"/>
              <a:t>An Introduction to the Principles of Morals and Legislation</a:t>
            </a:r>
            <a:r>
              <a:rPr lang="en-US" sz="1600" dirty="0" smtClean="0"/>
              <a:t> (1823) (2</a:t>
            </a:r>
            <a:r>
              <a:rPr lang="en-US" sz="1600" baseline="30000" dirty="0" smtClean="0"/>
              <a:t>nd</a:t>
            </a:r>
            <a:r>
              <a:rPr lang="en-US" sz="1600" dirty="0" smtClean="0"/>
              <a:t> ed.) </a:t>
            </a:r>
          </a:p>
          <a:p>
            <a:pPr>
              <a:buNone/>
            </a:pPr>
            <a:r>
              <a:rPr lang="it-IT" sz="1600" dirty="0" err="1" smtClean="0"/>
              <a:t>psychological</a:t>
            </a:r>
            <a:r>
              <a:rPr lang="it-IT" sz="1600" dirty="0" smtClean="0"/>
              <a:t> </a:t>
            </a:r>
            <a:r>
              <a:rPr lang="it-IT" sz="1600" dirty="0" err="1" smtClean="0"/>
              <a:t>underpinnings</a:t>
            </a:r>
            <a:r>
              <a:rPr lang="it-IT" sz="1600" dirty="0" smtClean="0"/>
              <a:t> </a:t>
            </a:r>
            <a:r>
              <a:rPr lang="it-IT" sz="1600" dirty="0" err="1" smtClean="0"/>
              <a:t>of</a:t>
            </a:r>
            <a:r>
              <a:rPr lang="it-IT" sz="1600" dirty="0" smtClean="0"/>
              <a:t> utility</a:t>
            </a:r>
          </a:p>
          <a:p>
            <a:pPr>
              <a:buNone/>
            </a:pPr>
            <a:endParaRPr lang="it-IT" sz="1600" dirty="0" smtClean="0"/>
          </a:p>
          <a:p>
            <a:pPr>
              <a:buNone/>
            </a:pPr>
            <a:r>
              <a:rPr lang="en-US" sz="1600" b="1" dirty="0" smtClean="0"/>
              <a:t>Francis </a:t>
            </a:r>
            <a:r>
              <a:rPr lang="en-US" sz="1600" b="1" dirty="0" err="1" smtClean="0"/>
              <a:t>Edgewort</a:t>
            </a:r>
            <a:r>
              <a:rPr lang="en-US" sz="1600" dirty="0" err="1" smtClean="0"/>
              <a:t>h</a:t>
            </a:r>
            <a:r>
              <a:rPr lang="en-US" sz="1600" dirty="0" smtClean="0"/>
              <a:t>  </a:t>
            </a:r>
            <a:r>
              <a:rPr lang="en-US" sz="1600" i="1" dirty="0" smtClean="0"/>
              <a:t>Theory of Mathematical Psychics</a:t>
            </a:r>
            <a:r>
              <a:rPr lang="en-US" sz="1600" dirty="0" smtClean="0"/>
              <a:t> (1881) </a:t>
            </a:r>
          </a:p>
          <a:p>
            <a:pPr>
              <a:buNone/>
            </a:pPr>
            <a:r>
              <a:rPr lang="en-US" sz="1600" dirty="0" smtClean="0"/>
              <a:t>model of social utility, in which one person’s utility was affected by another person’s payoff</a:t>
            </a:r>
            <a:endParaRPr lang="it-IT" sz="1600" dirty="0" smtClean="0"/>
          </a:p>
          <a:p>
            <a:pPr>
              <a:buNone/>
            </a:pPr>
            <a:endParaRPr lang="it-IT" sz="1600" dirty="0" smtClean="0"/>
          </a:p>
          <a:p>
            <a:pPr>
              <a:buNone/>
            </a:pPr>
            <a:r>
              <a:rPr lang="en-US" sz="1600" dirty="0" smtClean="0"/>
              <a:t>1925-1950 To found economics as a mathematical deductive science</a:t>
            </a:r>
            <a:endParaRPr lang="it-IT" sz="1600" dirty="0" smtClean="0"/>
          </a:p>
          <a:p>
            <a:pPr>
              <a:buNone/>
            </a:pPr>
            <a:endParaRPr lang="en-US" sz="1600" dirty="0" smtClean="0"/>
          </a:p>
          <a:p>
            <a:pPr>
              <a:buNone/>
            </a:pPr>
            <a:r>
              <a:rPr lang="en-US" sz="1600" dirty="0" smtClean="0"/>
              <a:t>Notable exceptions:  </a:t>
            </a:r>
            <a:r>
              <a:rPr lang="en-US" sz="1600" b="1" dirty="0" smtClean="0"/>
              <a:t>Irving Fisher</a:t>
            </a:r>
            <a:r>
              <a:rPr lang="en-US" sz="1600" dirty="0" smtClean="0"/>
              <a:t>, </a:t>
            </a:r>
            <a:r>
              <a:rPr lang="en-US" sz="1600" b="1" dirty="0" err="1" smtClean="0"/>
              <a:t>Vilfredo</a:t>
            </a:r>
            <a:r>
              <a:rPr lang="en-US" sz="1600" b="1" dirty="0" smtClean="0"/>
              <a:t> Pareto</a:t>
            </a:r>
            <a:r>
              <a:rPr lang="en-US" sz="1600" dirty="0" smtClean="0"/>
              <a:t>, </a:t>
            </a:r>
            <a:r>
              <a:rPr lang="en-US" sz="1600" b="1" dirty="0" smtClean="0"/>
              <a:t>John Keynes</a:t>
            </a:r>
            <a:endParaRPr lang="it-IT" sz="1600" b="1" dirty="0" smtClean="0"/>
          </a:p>
          <a:p>
            <a:pPr>
              <a:buNone/>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it-IT" sz="1600" dirty="0" smtClean="0">
                <a:latin typeface="Arial" pitchFamily="34" charset="0"/>
                <a:cs typeface="Arial" pitchFamily="34" charset="0"/>
              </a:rPr>
              <a:t>Z</a:t>
            </a:r>
            <a:endParaRPr lang="it-IT" sz="1600" dirty="0">
              <a:latin typeface="Arial" pitchFamily="34" charset="0"/>
              <a:cs typeface="Arial" pitchFamily="34" charset="0"/>
            </a:endParaRPr>
          </a:p>
        </p:txBody>
      </p:sp>
      <p:sp>
        <p:nvSpPr>
          <p:cNvPr id="2662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2430692-A731-40D4-B272-FAC37818E567}" type="slidenum">
              <a:rPr lang="it-IT" smtClean="0"/>
              <a:pPr/>
              <a:t>7</a:t>
            </a:fld>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179512" y="332656"/>
            <a:ext cx="5688632" cy="4536504"/>
          </a:xfrm>
        </p:spPr>
        <p:txBody>
          <a:bodyPr rtlCol="0">
            <a:noAutofit/>
          </a:bodyPr>
          <a:lstStyle/>
          <a:p>
            <a:pPr marL="365760" indent="-256032" eaLnBrk="1" fontAlgn="auto" hangingPunct="1">
              <a:spcBef>
                <a:spcPts val="0"/>
              </a:spcBef>
              <a:spcAft>
                <a:spcPts val="0"/>
              </a:spcAft>
              <a:buFont typeface="Arial" charset="0"/>
              <a:buNone/>
              <a:defRPr/>
            </a:pPr>
            <a:r>
              <a:rPr lang="en-GB" sz="2400" b="1" dirty="0" smtClean="0">
                <a:cs typeface="Arial" pitchFamily="34" charset="0"/>
              </a:rPr>
              <a:t>                           THE PIONEERS</a:t>
            </a:r>
          </a:p>
          <a:p>
            <a:pPr marL="365760" indent="-256032" eaLnBrk="1" fontAlgn="auto" hangingPunct="1">
              <a:spcBef>
                <a:spcPts val="0"/>
              </a:spcBef>
              <a:spcAft>
                <a:spcPts val="0"/>
              </a:spcAft>
              <a:buFont typeface="Arial" charset="0"/>
              <a:buNone/>
              <a:defRPr/>
            </a:pPr>
            <a:r>
              <a:rPr lang="it-IT" sz="1600" b="1" dirty="0" smtClean="0"/>
              <a:t>George </a:t>
            </a:r>
            <a:r>
              <a:rPr lang="it-IT" sz="1600" b="1" dirty="0" err="1" smtClean="0"/>
              <a:t>Katona</a:t>
            </a:r>
            <a:r>
              <a:rPr lang="it-IT" sz="1600" dirty="0" smtClean="0"/>
              <a:t> </a:t>
            </a:r>
          </a:p>
          <a:p>
            <a:pPr marL="365760" indent="-256032" eaLnBrk="1" fontAlgn="auto" hangingPunct="1">
              <a:spcBef>
                <a:spcPts val="0"/>
              </a:spcBef>
              <a:spcAft>
                <a:spcPts val="0"/>
              </a:spcAft>
              <a:buFont typeface="Arial" charset="0"/>
              <a:buNone/>
              <a:defRPr/>
            </a:pPr>
            <a:r>
              <a:rPr lang="it-IT" sz="1600" i="1" dirty="0" err="1" smtClean="0"/>
              <a:t>Psychological</a:t>
            </a:r>
            <a:r>
              <a:rPr lang="it-IT" sz="1600" i="1" dirty="0" smtClean="0"/>
              <a:t> </a:t>
            </a:r>
            <a:r>
              <a:rPr lang="it-IT" sz="1600" i="1" dirty="0" err="1" smtClean="0"/>
              <a:t>analysis</a:t>
            </a:r>
            <a:r>
              <a:rPr lang="it-IT" sz="1600" i="1" dirty="0" smtClean="0"/>
              <a:t> </a:t>
            </a:r>
            <a:r>
              <a:rPr lang="it-IT" sz="1600" i="1" dirty="0" err="1" smtClean="0"/>
              <a:t>of</a:t>
            </a:r>
            <a:r>
              <a:rPr lang="it-IT" sz="1600" i="1" dirty="0" smtClean="0"/>
              <a:t> </a:t>
            </a:r>
            <a:r>
              <a:rPr lang="it-IT" sz="1600" i="1" dirty="0" err="1" smtClean="0"/>
              <a:t>economic</a:t>
            </a:r>
            <a:r>
              <a:rPr lang="it-IT" sz="1600" i="1" dirty="0" smtClean="0"/>
              <a:t> </a:t>
            </a:r>
            <a:r>
              <a:rPr lang="it-IT" sz="1600" i="1" dirty="0" err="1" smtClean="0"/>
              <a:t>behavior</a:t>
            </a:r>
            <a:r>
              <a:rPr lang="it-IT" sz="1600" i="1" dirty="0" smtClean="0"/>
              <a:t> </a:t>
            </a:r>
            <a:r>
              <a:rPr lang="it-IT" sz="1600" dirty="0" smtClean="0"/>
              <a:t>(1951) </a:t>
            </a:r>
          </a:p>
          <a:p>
            <a:pPr>
              <a:buSzPct val="99000"/>
              <a:buNone/>
            </a:pPr>
            <a:r>
              <a:rPr lang="en-US" sz="1600" dirty="0" smtClean="0"/>
              <a:t>"genuine decision" (rational) vs. "habitual behavior".</a:t>
            </a:r>
            <a:endParaRPr lang="it-IT" sz="1600" dirty="0" smtClean="0"/>
          </a:p>
          <a:p>
            <a:pPr>
              <a:buSzPct val="99000"/>
              <a:buFont typeface="Arial" pitchFamily="34" charset="0"/>
              <a:buChar char="•"/>
            </a:pPr>
            <a:endParaRPr lang="en-US" sz="1600" dirty="0" smtClean="0"/>
          </a:p>
          <a:p>
            <a:pPr>
              <a:buSzPct val="99000"/>
              <a:buNone/>
            </a:pPr>
            <a:r>
              <a:rPr lang="en-US" sz="1600" b="1" dirty="0" smtClean="0"/>
              <a:t>Herbert Simon </a:t>
            </a:r>
          </a:p>
          <a:p>
            <a:pPr>
              <a:buSzPct val="99000"/>
              <a:buNone/>
            </a:pPr>
            <a:r>
              <a:rPr lang="en-US" sz="1600" i="1" dirty="0" smtClean="0"/>
              <a:t>Models of man (</a:t>
            </a:r>
            <a:r>
              <a:rPr lang="en-US" sz="1600" dirty="0" smtClean="0"/>
              <a:t>1957)</a:t>
            </a:r>
          </a:p>
          <a:p>
            <a:pPr>
              <a:buSzPct val="99000"/>
              <a:buNone/>
            </a:pPr>
            <a:r>
              <a:rPr lang="en-US" sz="1600" dirty="0" smtClean="0"/>
              <a:t>bounded rationality and </a:t>
            </a:r>
            <a:r>
              <a:rPr lang="en-US" sz="1600" dirty="0" err="1" smtClean="0"/>
              <a:t>satisficing</a:t>
            </a:r>
            <a:r>
              <a:rPr lang="en-US" sz="1600" dirty="0" smtClean="0"/>
              <a:t> behavior</a:t>
            </a:r>
          </a:p>
          <a:p>
            <a:pPr>
              <a:buSzPct val="99000"/>
              <a:buFont typeface="Arial" pitchFamily="34" charset="0"/>
              <a:buChar char="•"/>
            </a:pPr>
            <a:endParaRPr lang="en-US" sz="1600" dirty="0" smtClean="0"/>
          </a:p>
          <a:p>
            <a:pPr>
              <a:buSzPct val="99000"/>
              <a:buNone/>
            </a:pPr>
            <a:r>
              <a:rPr lang="en-US" sz="1600" b="1" dirty="0" err="1" smtClean="0"/>
              <a:t>Tibor</a:t>
            </a:r>
            <a:r>
              <a:rPr lang="en-US" sz="1600" b="1" dirty="0" smtClean="0"/>
              <a:t> </a:t>
            </a:r>
            <a:r>
              <a:rPr lang="en-US" sz="1600" b="1" dirty="0" err="1" smtClean="0"/>
              <a:t>Scitovsky</a:t>
            </a:r>
            <a:r>
              <a:rPr lang="en-US" sz="1600" b="1" dirty="0" smtClean="0"/>
              <a:t> </a:t>
            </a:r>
          </a:p>
          <a:p>
            <a:pPr>
              <a:buSzPct val="99000"/>
              <a:buNone/>
            </a:pPr>
            <a:r>
              <a:rPr lang="en-US" sz="1600" i="1" dirty="0" smtClean="0"/>
              <a:t>The Joyless Economy: An inquiry into human satisfaction and consumer dissatisfaction</a:t>
            </a:r>
            <a:r>
              <a:rPr lang="en-US" sz="1600" dirty="0" smtClean="0"/>
              <a:t> (1976)</a:t>
            </a:r>
          </a:p>
          <a:p>
            <a:pPr>
              <a:buNone/>
            </a:pPr>
            <a:r>
              <a:rPr lang="en-US" sz="1600" dirty="0" smtClean="0"/>
              <a:t>arousal, joyful stimulation, novelty and variety</a:t>
            </a:r>
            <a:endParaRPr lang="it-IT" sz="1600" dirty="0" smtClean="0"/>
          </a:p>
          <a:p>
            <a:pPr>
              <a:buNone/>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2662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2430692-A731-40D4-B272-FAC37818E567}" type="slidenum">
              <a:rPr lang="it-IT" smtClean="0"/>
              <a:pPr/>
              <a:t>8</a:t>
            </a:fld>
            <a:endParaRPr lang="it-IT" smtClean="0"/>
          </a:p>
        </p:txBody>
      </p:sp>
      <p:pic>
        <p:nvPicPr>
          <p:cNvPr id="4" name="Picture 3" descr="Katona.jpg"/>
          <p:cNvPicPr>
            <a:picLocks noChangeAspect="1"/>
          </p:cNvPicPr>
          <p:nvPr/>
        </p:nvPicPr>
        <p:blipFill>
          <a:blip r:embed="rId2" cstate="print"/>
          <a:stretch>
            <a:fillRect/>
          </a:stretch>
        </p:blipFill>
        <p:spPr>
          <a:xfrm>
            <a:off x="5868144" y="0"/>
            <a:ext cx="1471671" cy="2132856"/>
          </a:xfrm>
          <a:prstGeom prst="rect">
            <a:avLst/>
          </a:prstGeom>
        </p:spPr>
      </p:pic>
      <p:pic>
        <p:nvPicPr>
          <p:cNvPr id="5" name="Picture 4" descr="Scitovsky.jpg"/>
          <p:cNvPicPr>
            <a:picLocks noChangeAspect="1"/>
          </p:cNvPicPr>
          <p:nvPr/>
        </p:nvPicPr>
        <p:blipFill>
          <a:blip r:embed="rId3" cstate="print"/>
          <a:stretch>
            <a:fillRect/>
          </a:stretch>
        </p:blipFill>
        <p:spPr>
          <a:xfrm>
            <a:off x="5868144" y="2924944"/>
            <a:ext cx="1440160" cy="1857375"/>
          </a:xfrm>
          <a:prstGeom prst="rect">
            <a:avLst/>
          </a:prstGeom>
        </p:spPr>
      </p:pic>
      <p:pic>
        <p:nvPicPr>
          <p:cNvPr id="7" name="Picture 6" descr="smith.jpg"/>
          <p:cNvPicPr>
            <a:picLocks noChangeAspect="1"/>
          </p:cNvPicPr>
          <p:nvPr/>
        </p:nvPicPr>
        <p:blipFill>
          <a:blip r:embed="rId4" cstate="print"/>
          <a:stretch>
            <a:fillRect/>
          </a:stretch>
        </p:blipFill>
        <p:spPr>
          <a:xfrm>
            <a:off x="7380312" y="1556792"/>
            <a:ext cx="1763688" cy="1800200"/>
          </a:xfrm>
          <a:prstGeom prst="rect">
            <a:avLst/>
          </a:prstGeom>
        </p:spPr>
      </p:pic>
      <p:sp>
        <p:nvSpPr>
          <p:cNvPr id="8" name="Segnaposto contenuto 5"/>
          <p:cNvSpPr txBox="1">
            <a:spLocks/>
          </p:cNvSpPr>
          <p:nvPr/>
        </p:nvSpPr>
        <p:spPr>
          <a:xfrm>
            <a:off x="107504" y="4725144"/>
            <a:ext cx="7272808" cy="1512168"/>
          </a:xfrm>
          <a:prstGeom prst="rect">
            <a:avLst/>
          </a:prstGeom>
        </p:spPr>
        <p:txBody>
          <a:bodyPr vert="horz" rtlCol="0">
            <a:noAutofit/>
          </a:bodyPr>
          <a:lstStyle/>
          <a:p>
            <a:pPr marL="365760" marR="0" lvl="0" indent="-256032" defTabSz="914400" rtl="0" eaLnBrk="1" fontAlgn="auto" latinLnBrk="0" hangingPunct="1">
              <a:lnSpc>
                <a:spcPct val="100000"/>
              </a:lnSpc>
              <a:spcBef>
                <a:spcPts val="0"/>
              </a:spcBef>
              <a:spcAft>
                <a:spcPts val="0"/>
              </a:spcAft>
              <a:buClr>
                <a:schemeClr val="accent1"/>
              </a:buClr>
              <a:buSzPct val="68000"/>
              <a:buFont typeface="Arial" charset="0"/>
              <a:buNone/>
              <a:tabLst/>
              <a:defRPr/>
            </a:pPr>
            <a:r>
              <a:rPr kumimoji="0" lang="it-IT" sz="1600" b="1" i="0" u="none" strike="noStrike" kern="1200" cap="none" spc="0" normalizeH="0" baseline="0" noProof="0" dirty="0" smtClean="0">
                <a:ln>
                  <a:noFill/>
                </a:ln>
                <a:solidFill>
                  <a:schemeClr val="tx1"/>
                </a:solidFill>
                <a:effectLst/>
                <a:uLnTx/>
                <a:uFillTx/>
                <a:latin typeface="+mn-lt"/>
                <a:ea typeface="+mn-ea"/>
                <a:cs typeface="+mn-cs"/>
              </a:rPr>
              <a:t>Daniel </a:t>
            </a:r>
            <a:r>
              <a:rPr kumimoji="0" lang="it-IT" sz="1600" b="1" i="0" u="none" strike="noStrike" kern="1200" cap="none" spc="0" normalizeH="0" baseline="0" noProof="0" dirty="0" err="1" smtClean="0">
                <a:ln>
                  <a:noFill/>
                </a:ln>
                <a:solidFill>
                  <a:schemeClr val="tx1"/>
                </a:solidFill>
                <a:effectLst/>
                <a:uLnTx/>
                <a:uFillTx/>
                <a:latin typeface="+mn-lt"/>
                <a:ea typeface="+mn-ea"/>
                <a:cs typeface="+mn-cs"/>
              </a:rPr>
              <a:t>Kahneman</a:t>
            </a:r>
            <a:r>
              <a:rPr kumimoji="0" lang="it-IT" sz="1600" b="1" i="0" u="none" strike="noStrike" kern="1200" cap="none" spc="0" normalizeH="0" baseline="0" noProof="0" dirty="0" smtClean="0">
                <a:ln>
                  <a:noFill/>
                </a:ln>
                <a:solidFill>
                  <a:schemeClr val="tx1"/>
                </a:solidFill>
                <a:effectLst/>
                <a:uLnTx/>
                <a:uFillTx/>
                <a:latin typeface="+mn-lt"/>
                <a:ea typeface="+mn-ea"/>
                <a:cs typeface="+mn-cs"/>
              </a:rPr>
              <a:t> – Amos </a:t>
            </a:r>
            <a:r>
              <a:rPr kumimoji="0" lang="it-IT" sz="1600" b="1" i="0" u="none" strike="noStrike" kern="1200" cap="none" spc="0" normalizeH="0" baseline="0" noProof="0" dirty="0" err="1" smtClean="0">
                <a:ln>
                  <a:noFill/>
                </a:ln>
                <a:solidFill>
                  <a:schemeClr val="tx1"/>
                </a:solidFill>
                <a:effectLst/>
                <a:uLnTx/>
                <a:uFillTx/>
                <a:latin typeface="+mn-lt"/>
                <a:ea typeface="+mn-ea"/>
                <a:cs typeface="+mn-cs"/>
              </a:rPr>
              <a:t>Tversky</a:t>
            </a:r>
            <a:r>
              <a:rPr kumimoji="0" lang="it-IT" sz="1600" b="1" i="0" u="none" strike="noStrike" kern="1200" cap="none" spc="0" normalizeH="0" baseline="0" noProof="0" dirty="0" smtClean="0">
                <a:ln>
                  <a:noFill/>
                </a:ln>
                <a:solidFill>
                  <a:schemeClr val="tx1"/>
                </a:solidFill>
                <a:effectLst/>
                <a:uLnTx/>
                <a:uFillTx/>
                <a:latin typeface="+mn-lt"/>
                <a:ea typeface="+mn-ea"/>
                <a:cs typeface="+mn-cs"/>
              </a:rPr>
              <a:t> (d.1996)</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it-IT" sz="1600" b="0" i="0" u="none" strike="noStrike" kern="1200" cap="none" spc="0" normalizeH="0" baseline="0" noProof="0" dirty="0" smtClean="0">
                <a:ln>
                  <a:noFill/>
                </a:ln>
                <a:solidFill>
                  <a:schemeClr val="tx1"/>
                </a:solidFill>
                <a:effectLst/>
                <a:uLnTx/>
                <a:uFillTx/>
                <a:latin typeface="+mn-lt"/>
                <a:ea typeface="+mn-ea"/>
                <a:cs typeface="+mn-cs"/>
              </a:rPr>
              <a:t>1974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Tversky</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 and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Kahneman</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D. “Judgment under Uncertainty: Heuristics and Biases,” </a:t>
            </a:r>
            <a:r>
              <a:rPr kumimoji="0" lang="en-US" sz="1600" b="0" i="1" u="none" strike="noStrike" kern="1200" cap="none" spc="0" normalizeH="0" baseline="0" noProof="0" dirty="0" smtClean="0">
                <a:ln>
                  <a:noFill/>
                </a:ln>
                <a:solidFill>
                  <a:schemeClr val="tx1"/>
                </a:solidFill>
                <a:effectLst/>
                <a:uLnTx/>
                <a:uFillTx/>
                <a:latin typeface="+mn-lt"/>
                <a:ea typeface="+mn-ea"/>
                <a:cs typeface="+mn-cs"/>
              </a:rPr>
              <a:t>Science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a:t>
            </a:r>
            <a:endParaRPr kumimoji="0" lang="it-IT"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it-IT" sz="1600" b="0" i="0" u="none" strike="noStrike" kern="1200" cap="none" spc="0" normalizeH="0" baseline="0" noProof="0" dirty="0" smtClean="0">
                <a:ln>
                  <a:noFill/>
                </a:ln>
                <a:solidFill>
                  <a:schemeClr val="tx1"/>
                </a:solidFill>
                <a:effectLst/>
                <a:uLnTx/>
                <a:uFillTx/>
                <a:latin typeface="+mn-lt"/>
                <a:ea typeface="+mn-ea"/>
                <a:cs typeface="+mn-cs"/>
              </a:rPr>
              <a:t>1979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Kahneman</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D. and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Tversky</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 “Prospect Theory: An Analysis of Decision Under Risk,” </a:t>
            </a:r>
            <a:r>
              <a:rPr kumimoji="0" lang="en-US" sz="1600" b="0" i="1" u="none" strike="noStrike" kern="1200" cap="none" spc="0" normalizeH="0" baseline="0" noProof="0" dirty="0" err="1" smtClean="0">
                <a:ln>
                  <a:noFill/>
                </a:ln>
                <a:solidFill>
                  <a:schemeClr val="tx1"/>
                </a:solidFill>
                <a:effectLst/>
                <a:uLnTx/>
                <a:uFillTx/>
                <a:latin typeface="+mn-lt"/>
                <a:ea typeface="+mn-ea"/>
                <a:cs typeface="+mn-cs"/>
              </a:rPr>
              <a:t>Econometrica</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a:t>
            </a:r>
            <a:endParaRPr kumimoji="0" lang="it-IT" sz="16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9" name="Picture 8" descr="TVERSKY.jpg"/>
          <p:cNvPicPr>
            <a:picLocks noChangeAspect="1"/>
          </p:cNvPicPr>
          <p:nvPr/>
        </p:nvPicPr>
        <p:blipFill>
          <a:blip r:embed="rId5" cstate="print"/>
          <a:stretch>
            <a:fillRect/>
          </a:stretch>
        </p:blipFill>
        <p:spPr>
          <a:xfrm>
            <a:off x="7345906" y="4581128"/>
            <a:ext cx="1690590" cy="188811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476672"/>
            <a:ext cx="8229600" cy="5328593"/>
          </a:xfrm>
        </p:spPr>
        <p:txBody>
          <a:bodyPr rtlCol="0">
            <a:noAutofit/>
          </a:bodyPr>
          <a:lstStyle/>
          <a:p>
            <a:pPr marL="365760" indent="-256032" algn="ctr" eaLnBrk="1" fontAlgn="auto" hangingPunct="1">
              <a:spcBef>
                <a:spcPts val="0"/>
              </a:spcBef>
              <a:spcAft>
                <a:spcPts val="0"/>
              </a:spcAft>
              <a:buFont typeface="Arial" charset="0"/>
              <a:buNone/>
              <a:defRPr/>
            </a:pPr>
            <a:r>
              <a:rPr lang="en-GB" sz="2400" b="1" dirty="0" smtClean="0">
                <a:cs typeface="Arial" pitchFamily="34" charset="0"/>
              </a:rPr>
              <a:t>DANIEL KAHNEMAN 	</a:t>
            </a:r>
            <a:r>
              <a:rPr lang="en-GB" sz="1600" dirty="0" smtClean="0">
                <a:cs typeface="Arial" pitchFamily="34" charset="0"/>
              </a:rPr>
              <a:t> </a:t>
            </a: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endParaRPr lang="it-IT" sz="1600" dirty="0" smtClean="0">
              <a:hlinkClick r:id="rId2"/>
            </a:endParaRPr>
          </a:p>
          <a:p>
            <a:pPr algn="ctr">
              <a:spcBef>
                <a:spcPts val="0"/>
              </a:spcBef>
              <a:buNone/>
              <a:defRPr/>
            </a:pPr>
            <a:r>
              <a:rPr lang="it-IT" sz="1600" dirty="0" smtClean="0">
                <a:hlinkClick r:id="rId2"/>
              </a:rPr>
              <a:t>http://www.youtube.com/</a:t>
            </a:r>
            <a:r>
              <a:rPr lang="it-IT" sz="1600" dirty="0" err="1" smtClean="0">
                <a:hlinkClick r:id="rId2"/>
              </a:rPr>
              <a:t>watch</a:t>
            </a:r>
            <a:r>
              <a:rPr lang="it-IT" sz="1600" dirty="0" smtClean="0">
                <a:hlinkClick r:id="rId2"/>
              </a:rPr>
              <a:t>?v=zUMCf_ActhE</a:t>
            </a:r>
            <a:r>
              <a:rPr lang="it-IT" sz="1600" dirty="0" smtClean="0"/>
              <a:t> (2:01)</a:t>
            </a:r>
          </a:p>
          <a:p>
            <a:pPr algn="ctr">
              <a:spcBef>
                <a:spcPts val="0"/>
              </a:spcBef>
              <a:buNone/>
              <a:defRPr/>
            </a:pPr>
            <a:endParaRPr lang="it-IT" sz="1600" dirty="0" smtClean="0">
              <a:cs typeface="Arial" pitchFamily="34" charset="0"/>
            </a:endParaRPr>
          </a:p>
          <a:p>
            <a:pPr marL="365760" indent="-256032" eaLnBrk="1" fontAlgn="auto" hangingPunct="1">
              <a:spcAft>
                <a:spcPts val="0"/>
              </a:spcAft>
              <a:buFont typeface="Arial" charset="0"/>
              <a:buNone/>
              <a:defRPr/>
            </a:pPr>
            <a:endParaRPr lang="en-GB" sz="1600" dirty="0" smtClean="0">
              <a:cs typeface="Arial" pitchFamily="34" charset="0"/>
            </a:endParaRPr>
          </a:p>
          <a:p>
            <a:pPr>
              <a:buNone/>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2662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2430692-A731-40D4-B272-FAC37818E567}" type="slidenum">
              <a:rPr lang="it-IT" smtClean="0"/>
              <a:pPr/>
              <a:t>9</a:t>
            </a:fld>
            <a:endParaRPr lang="it-IT" smtClean="0"/>
          </a:p>
        </p:txBody>
      </p:sp>
      <p:pic>
        <p:nvPicPr>
          <p:cNvPr id="4" name="Picture 3" descr="Daniel-Kahneman.jpg"/>
          <p:cNvPicPr>
            <a:picLocks noChangeAspect="1"/>
          </p:cNvPicPr>
          <p:nvPr/>
        </p:nvPicPr>
        <p:blipFill>
          <a:blip r:embed="rId3" cstate="print"/>
          <a:stretch>
            <a:fillRect/>
          </a:stretch>
        </p:blipFill>
        <p:spPr>
          <a:xfrm>
            <a:off x="1259632" y="1383420"/>
            <a:ext cx="6552728" cy="327636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913</TotalTime>
  <Words>464</Words>
  <Application>Microsoft Office PowerPoint</Application>
  <PresentationFormat>On-screen Show (4:3)</PresentationFormat>
  <Paragraphs>276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Pc4</cp:lastModifiedBy>
  <cp:revision>146</cp:revision>
  <dcterms:created xsi:type="dcterms:W3CDTF">2008-11-13T17:18:53Z</dcterms:created>
  <dcterms:modified xsi:type="dcterms:W3CDTF">2013-08-30T10:34:41Z</dcterms:modified>
</cp:coreProperties>
</file>