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8"/>
  </p:notesMasterIdLst>
  <p:sldIdLst>
    <p:sldId id="256" r:id="rId2"/>
    <p:sldId id="257" r:id="rId3"/>
    <p:sldId id="258" r:id="rId4"/>
    <p:sldId id="259" r:id="rId5"/>
    <p:sldId id="260" r:id="rId6"/>
    <p:sldId id="261" r:id="rId7"/>
    <p:sldId id="262" r:id="rId8"/>
    <p:sldId id="263" r:id="rId9"/>
    <p:sldId id="323" r:id="rId10"/>
    <p:sldId id="278" r:id="rId11"/>
    <p:sldId id="324"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325"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94713" autoAdjust="0"/>
  </p:normalViewPr>
  <p:slideViewPr>
    <p:cSldViewPr>
      <p:cViewPr varScale="1">
        <p:scale>
          <a:sx n="110" d="100"/>
          <a:sy n="110" d="100"/>
        </p:scale>
        <p:origin x="-16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9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E:\Documenti\eyetracking\grafico.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lrMapOvr bg1="lt1" tx1="dk1" bg2="lt2" tx2="dk2" accent1="accent1" accent2="accent2" accent3="accent3" accent4="accent4" accent5="accent5" accent6="accent6" hlink="hlink" folHlink="folHlink"/>
  <c:chart>
    <c:autoTitleDeleted val="1"/>
    <c:plotArea>
      <c:layout/>
      <c:lineChart>
        <c:grouping val="standard"/>
        <c:ser>
          <c:idx val="1"/>
          <c:order val="0"/>
          <c:spPr>
            <a:ln w="12700">
              <a:solidFill>
                <a:srgbClr val="FF00FF"/>
              </a:solidFill>
              <a:prstDash val="solid"/>
            </a:ln>
          </c:spPr>
          <c:marker>
            <c:symbol val="square"/>
            <c:size val="5"/>
            <c:spPr>
              <a:solidFill>
                <a:srgbClr val="FF00FF"/>
              </a:solidFill>
              <a:ln>
                <a:solidFill>
                  <a:srgbClr val="FF00FF"/>
                </a:solidFill>
                <a:prstDash val="solid"/>
              </a:ln>
            </c:spPr>
          </c:marker>
          <c:cat>
            <c:numRef>
              <c:f>'dati graf 1  e 2 '!$M$3:$M$43</c:f>
              <c:numCache>
                <c:formatCode>0.00</c:formatCode>
                <c:ptCount val="41"/>
                <c:pt idx="0">
                  <c:v>2</c:v>
                </c:pt>
                <c:pt idx="1">
                  <c:v>1.9500000000000064</c:v>
                </c:pt>
                <c:pt idx="2">
                  <c:v>1.9</c:v>
                </c:pt>
                <c:pt idx="3">
                  <c:v>1.85</c:v>
                </c:pt>
                <c:pt idx="4">
                  <c:v>1.8</c:v>
                </c:pt>
                <c:pt idx="5">
                  <c:v>1.7500000000000071</c:v>
                </c:pt>
                <c:pt idx="6">
                  <c:v>1.7000000000000062</c:v>
                </c:pt>
                <c:pt idx="7">
                  <c:v>1.6500000000000001</c:v>
                </c:pt>
                <c:pt idx="8">
                  <c:v>1.6</c:v>
                </c:pt>
                <c:pt idx="9">
                  <c:v>1.55</c:v>
                </c:pt>
                <c:pt idx="10">
                  <c:v>1.5</c:v>
                </c:pt>
                <c:pt idx="11">
                  <c:v>1.45</c:v>
                </c:pt>
                <c:pt idx="12">
                  <c:v>1.4</c:v>
                </c:pt>
                <c:pt idx="13">
                  <c:v>1.35</c:v>
                </c:pt>
                <c:pt idx="14">
                  <c:v>1.3</c:v>
                </c:pt>
                <c:pt idx="15">
                  <c:v>1.25</c:v>
                </c:pt>
                <c:pt idx="16">
                  <c:v>1.2</c:v>
                </c:pt>
                <c:pt idx="17">
                  <c:v>1.1499999999999857</c:v>
                </c:pt>
                <c:pt idx="18">
                  <c:v>1.1000000000000001</c:v>
                </c:pt>
                <c:pt idx="19">
                  <c:v>1.05</c:v>
                </c:pt>
                <c:pt idx="20">
                  <c:v>1</c:v>
                </c:pt>
                <c:pt idx="21">
                  <c:v>0.95000000000000062</c:v>
                </c:pt>
                <c:pt idx="22">
                  <c:v>0.9</c:v>
                </c:pt>
                <c:pt idx="23">
                  <c:v>0.85000000000000064</c:v>
                </c:pt>
                <c:pt idx="24">
                  <c:v>0.8</c:v>
                </c:pt>
                <c:pt idx="25">
                  <c:v>0.75000000000000644</c:v>
                </c:pt>
                <c:pt idx="26">
                  <c:v>0.70000000000000062</c:v>
                </c:pt>
                <c:pt idx="27">
                  <c:v>0.65000000000000724</c:v>
                </c:pt>
                <c:pt idx="28">
                  <c:v>0.60000000000000064</c:v>
                </c:pt>
                <c:pt idx="29">
                  <c:v>0.55000000000000004</c:v>
                </c:pt>
                <c:pt idx="30">
                  <c:v>0.5</c:v>
                </c:pt>
                <c:pt idx="31">
                  <c:v>0.45</c:v>
                </c:pt>
                <c:pt idx="32">
                  <c:v>0.4</c:v>
                </c:pt>
                <c:pt idx="33">
                  <c:v>0.35000000000000031</c:v>
                </c:pt>
                <c:pt idx="34">
                  <c:v>0.30000000000000032</c:v>
                </c:pt>
                <c:pt idx="35">
                  <c:v>0.25</c:v>
                </c:pt>
                <c:pt idx="36">
                  <c:v>0.2</c:v>
                </c:pt>
                <c:pt idx="37">
                  <c:v>0.15000000000000024</c:v>
                </c:pt>
                <c:pt idx="38">
                  <c:v>0.1</c:v>
                </c:pt>
                <c:pt idx="39">
                  <c:v>5.0000000000000114E-2</c:v>
                </c:pt>
                <c:pt idx="40">
                  <c:v>0</c:v>
                </c:pt>
              </c:numCache>
            </c:numRef>
          </c:cat>
          <c:val>
            <c:numRef>
              <c:f>'dati graf 1  e 2 '!$N$3:$N$43</c:f>
              <c:numCache>
                <c:formatCode>General</c:formatCode>
                <c:ptCount val="41"/>
                <c:pt idx="0">
                  <c:v>0.5208332999999995</c:v>
                </c:pt>
                <c:pt idx="1">
                  <c:v>0.5208332999999995</c:v>
                </c:pt>
                <c:pt idx="2">
                  <c:v>0.5</c:v>
                </c:pt>
                <c:pt idx="3">
                  <c:v>0.5208332999999995</c:v>
                </c:pt>
                <c:pt idx="4">
                  <c:v>0.5416666999999995</c:v>
                </c:pt>
                <c:pt idx="5">
                  <c:v>0.5208332999999995</c:v>
                </c:pt>
                <c:pt idx="6">
                  <c:v>0.5208332999999995</c:v>
                </c:pt>
                <c:pt idx="7">
                  <c:v>0.5</c:v>
                </c:pt>
                <c:pt idx="8">
                  <c:v>0.5</c:v>
                </c:pt>
                <c:pt idx="9">
                  <c:v>0.5</c:v>
                </c:pt>
                <c:pt idx="10">
                  <c:v>0.5208332999999995</c:v>
                </c:pt>
                <c:pt idx="11">
                  <c:v>0.5416666999999995</c:v>
                </c:pt>
                <c:pt idx="12">
                  <c:v>0.5416666999999995</c:v>
                </c:pt>
                <c:pt idx="13">
                  <c:v>0.5416666999999995</c:v>
                </c:pt>
                <c:pt idx="14">
                  <c:v>0.5208332999999995</c:v>
                </c:pt>
                <c:pt idx="15">
                  <c:v>0.5208332999999995</c:v>
                </c:pt>
                <c:pt idx="16">
                  <c:v>0.5416666999999995</c:v>
                </c:pt>
                <c:pt idx="17">
                  <c:v>0.5416666999999995</c:v>
                </c:pt>
                <c:pt idx="18">
                  <c:v>0.5416666999999995</c:v>
                </c:pt>
                <c:pt idx="19">
                  <c:v>0.5625</c:v>
                </c:pt>
                <c:pt idx="20">
                  <c:v>0.5625</c:v>
                </c:pt>
                <c:pt idx="21">
                  <c:v>0.5625</c:v>
                </c:pt>
                <c:pt idx="22">
                  <c:v>0.58333329999999528</c:v>
                </c:pt>
                <c:pt idx="23">
                  <c:v>0.6041666999999995</c:v>
                </c:pt>
                <c:pt idx="24">
                  <c:v>0.6041666999999995</c:v>
                </c:pt>
                <c:pt idx="25">
                  <c:v>0.6041666999999995</c:v>
                </c:pt>
                <c:pt idx="26">
                  <c:v>0.58333329999999528</c:v>
                </c:pt>
                <c:pt idx="27">
                  <c:v>0.5416666999999995</c:v>
                </c:pt>
                <c:pt idx="28">
                  <c:v>0.5416666999999995</c:v>
                </c:pt>
                <c:pt idx="29">
                  <c:v>0.5208332999999995</c:v>
                </c:pt>
                <c:pt idx="30">
                  <c:v>0.5208332999999995</c:v>
                </c:pt>
                <c:pt idx="31">
                  <c:v>0.5</c:v>
                </c:pt>
                <c:pt idx="32">
                  <c:v>0.5</c:v>
                </c:pt>
                <c:pt idx="33">
                  <c:v>0.4583333</c:v>
                </c:pt>
                <c:pt idx="34">
                  <c:v>0.5</c:v>
                </c:pt>
                <c:pt idx="35">
                  <c:v>0.5</c:v>
                </c:pt>
                <c:pt idx="36">
                  <c:v>0.5</c:v>
                </c:pt>
                <c:pt idx="37">
                  <c:v>0.5</c:v>
                </c:pt>
                <c:pt idx="38">
                  <c:v>0.5</c:v>
                </c:pt>
                <c:pt idx="39">
                  <c:v>0.5625</c:v>
                </c:pt>
                <c:pt idx="40">
                  <c:v>0.5</c:v>
                </c:pt>
              </c:numCache>
            </c:numRef>
          </c:val>
        </c:ser>
        <c:marker val="1"/>
        <c:axId val="47627648"/>
        <c:axId val="107997056"/>
      </c:lineChart>
      <c:catAx>
        <c:axId val="47627648"/>
        <c:scaling>
          <c:orientation val="minMax"/>
        </c:scaling>
        <c:axPos val="b"/>
        <c:title>
          <c:tx>
            <c:rich>
              <a:bodyPr/>
              <a:lstStyle/>
              <a:p>
                <a:pPr>
                  <a:defRPr/>
                </a:pPr>
                <a:r>
                  <a:rPr lang="en-US"/>
                  <a:t>Time until decision (sec.)</a:t>
                </a:r>
              </a:p>
            </c:rich>
          </c:tx>
        </c:title>
        <c:numFmt formatCode="0.00" sourceLinked="0"/>
        <c:majorTickMark val="none"/>
        <c:tickLblPos val="nextTo"/>
        <c:spPr>
          <a:ln w="3175">
            <a:solidFill>
              <a:srgbClr val="000000"/>
            </a:solidFill>
            <a:prstDash val="solid"/>
          </a:ln>
        </c:spPr>
        <c:txPr>
          <a:bodyPr rot="-2700000" vert="horz"/>
          <a:lstStyle/>
          <a:p>
            <a:pPr>
              <a:defRPr sz="875" b="0" i="0" u="none" strike="noStrike" baseline="0">
                <a:solidFill>
                  <a:srgbClr val="000000"/>
                </a:solidFill>
                <a:latin typeface="Arial"/>
                <a:ea typeface="Arial"/>
                <a:cs typeface="Arial"/>
              </a:defRPr>
            </a:pPr>
            <a:endParaRPr lang="it-IT"/>
          </a:p>
        </c:txPr>
        <c:crossAx val="107997056"/>
        <c:crossesAt val="0"/>
        <c:auto val="1"/>
        <c:lblAlgn val="ctr"/>
        <c:lblOffset val="100"/>
        <c:tickLblSkip val="2"/>
        <c:tickMarkSkip val="1"/>
      </c:catAx>
      <c:valAx>
        <c:axId val="107997056"/>
        <c:scaling>
          <c:orientation val="minMax"/>
        </c:scaling>
        <c:axPos val="l"/>
        <c:majorGridlines>
          <c:spPr>
            <a:ln w="3175">
              <a:solidFill>
                <a:srgbClr val="000000"/>
              </a:solidFill>
              <a:prstDash val="solid"/>
            </a:ln>
          </c:spPr>
        </c:majorGridlines>
        <c:title>
          <c:tx>
            <c:rich>
              <a:bodyPr/>
              <a:lstStyle/>
              <a:p>
                <a:pPr>
                  <a:defRPr/>
                </a:pPr>
                <a:r>
                  <a:rPr lang="it-IT"/>
                  <a:t>Probabiliy</a:t>
                </a:r>
                <a:r>
                  <a:rPr lang="it-IT" baseline="0"/>
                  <a:t> of looking at the chosen signal</a:t>
                </a:r>
                <a:endParaRPr lang="it-IT"/>
              </a:p>
            </c:rich>
          </c:tx>
        </c:title>
        <c:numFmt formatCode="General" sourceLinked="1"/>
        <c:majorTickMark val="none"/>
        <c:tickLblPos val="nextTo"/>
        <c:spPr>
          <a:ln w="3175">
            <a:solidFill>
              <a:srgbClr val="000000"/>
            </a:solidFill>
            <a:prstDash val="solid"/>
          </a:ln>
        </c:spPr>
        <c:txPr>
          <a:bodyPr rot="0" vert="horz"/>
          <a:lstStyle/>
          <a:p>
            <a:pPr>
              <a:defRPr sz="875" b="0" i="0" u="none" strike="noStrike" baseline="0">
                <a:solidFill>
                  <a:srgbClr val="000000"/>
                </a:solidFill>
                <a:latin typeface="Arial"/>
                <a:ea typeface="Arial"/>
                <a:cs typeface="Arial"/>
              </a:defRPr>
            </a:pPr>
            <a:endParaRPr lang="it-IT"/>
          </a:p>
        </c:txPr>
        <c:crossAx val="47627648"/>
        <c:crosses val="autoZero"/>
        <c:crossBetween val="between"/>
      </c:valAx>
      <c:spPr>
        <a:solidFill>
          <a:srgbClr val="C0C0C0"/>
        </a:solidFill>
        <a:ln w="12700">
          <a:solidFill>
            <a:srgbClr val="808080"/>
          </a:solidFill>
          <a:prstDash val="solid"/>
        </a:ln>
      </c:spPr>
    </c:plotArea>
    <c:plotVisOnly val="1"/>
    <c:dispBlanksAs val="gap"/>
  </c:chart>
  <c:spPr>
    <a:noFill/>
    <a:ln w="9525">
      <a:noFill/>
    </a:ln>
  </c:spPr>
  <c:txPr>
    <a:bodyPr/>
    <a:lstStyle/>
    <a:p>
      <a:pPr>
        <a:defRPr sz="875" b="0" i="0" u="none" strike="noStrike" baseline="0">
          <a:solidFill>
            <a:srgbClr val="000000"/>
          </a:solidFill>
          <a:latin typeface="Arial"/>
          <a:ea typeface="Arial"/>
          <a:cs typeface="Arial"/>
        </a:defRPr>
      </a:pPr>
      <a:endParaRPr lang="it-IT"/>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3835852-C098-4FC8-9ED1-712FB9DD6322}" type="datetimeFigureOut">
              <a:rPr lang="it-IT"/>
              <a:pPr>
                <a:defRPr/>
              </a:pPr>
              <a:t>30/08/2013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5A3145B-9401-47E9-8815-6769CF55A68C}" type="slidenum">
              <a:rPr lang="it-IT"/>
              <a:pPr>
                <a:defRPr/>
              </a:pPr>
              <a:t>‹#›</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0659"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7066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0A9950-9CB3-435C-B3E9-5B1F9438A567}" type="slidenum">
              <a:rPr lang="it-IT" smtClean="0"/>
              <a:pPr/>
              <a:t>10</a:t>
            </a:fld>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089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8090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43EE52-7BA6-4D2B-BA71-79731ED39358}" type="slidenum">
              <a:rPr lang="it-IT" smtClean="0"/>
              <a:pPr/>
              <a:t>20</a:t>
            </a:fld>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19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8192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2BD138-A789-48CF-A79A-976480014ED3}" type="slidenum">
              <a:rPr lang="it-IT" smtClean="0"/>
              <a:pPr/>
              <a:t>21</a:t>
            </a:fld>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294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8294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E65BB8-B282-4117-9C03-ED23F2AC517D}" type="slidenum">
              <a:rPr lang="it-IT" smtClean="0"/>
              <a:pPr/>
              <a:t>22</a:t>
            </a:fld>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397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8397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5DF4FB-A40F-495D-971B-80D1D5A292C8}" type="slidenum">
              <a:rPr lang="it-IT" smtClean="0"/>
              <a:pPr/>
              <a:t>23</a:t>
            </a:fld>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499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8499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B9E4A2-67AA-46AD-AF81-DE49736024D8}" type="slidenum">
              <a:rPr lang="it-IT" smtClean="0"/>
              <a:pPr/>
              <a:t>24</a:t>
            </a:fld>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601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8602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93F91A-84E5-427C-A2FC-66A090F33541}" type="slidenum">
              <a:rPr lang="it-IT" smtClean="0"/>
              <a:pPr/>
              <a:t>25</a:t>
            </a:fld>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70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870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764D1C-959D-4983-9D77-D90DB9E4E9D2}" type="slidenum">
              <a:rPr lang="it-IT" smtClean="0"/>
              <a:pPr/>
              <a:t>27</a:t>
            </a:fld>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80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880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7B68A9-1405-4A4E-922B-C16BD42E8A7A}" type="slidenum">
              <a:rPr lang="it-IT" smtClean="0"/>
              <a:pPr/>
              <a:t>28</a:t>
            </a:fld>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909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8909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C158FA-4B9E-4EDE-874A-845C28B13EFB}" type="slidenum">
              <a:rPr lang="it-IT" smtClean="0"/>
              <a:pPr/>
              <a:t>29</a:t>
            </a:fld>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011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011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04B08D-1D2D-49A6-9585-544F7A8499E6}" type="slidenum">
              <a:rPr lang="it-IT" smtClean="0"/>
              <a:pPr/>
              <a:t>30</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168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7168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5B610A-E23F-4082-9A64-9714F8567D1C}" type="slidenum">
              <a:rPr lang="it-IT" smtClean="0"/>
              <a:pPr/>
              <a:t>12</a:t>
            </a:fld>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113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114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6B025-3E34-4FFC-8458-CCE73C8F8880}" type="slidenum">
              <a:rPr lang="it-IT" smtClean="0"/>
              <a:pPr/>
              <a:t>31</a:t>
            </a:fld>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216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216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9570CF-0150-4A04-AA5E-48803C56A5AB}" type="slidenum">
              <a:rPr lang="it-IT" smtClean="0"/>
              <a:pPr/>
              <a:t>32</a:t>
            </a:fld>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31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318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9FE2A0-7FAE-48B5-B797-D8F73496D106}" type="slidenum">
              <a:rPr lang="it-IT" smtClean="0"/>
              <a:pPr/>
              <a:t>33</a:t>
            </a:fld>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421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421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4ED632-7023-4253-928E-23D9E8588D9D}" type="slidenum">
              <a:rPr lang="it-IT" smtClean="0"/>
              <a:pPr/>
              <a:t>34</a:t>
            </a:fld>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523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9523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A6FD26-9314-42C4-AAE0-3717715047D7}" type="slidenum">
              <a:rPr lang="it-IT" smtClean="0"/>
              <a:pPr/>
              <a:t>35</a:t>
            </a:fld>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625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626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40525C-84D6-4F89-8DA0-53AE972D30D7}" type="slidenum">
              <a:rPr lang="it-IT" smtClean="0"/>
              <a:pPr/>
              <a:t>36</a:t>
            </a:fld>
            <a:endParaRPr 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728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728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C71676-F2A8-476E-B800-8A519A10117A}" type="slidenum">
              <a:rPr lang="it-IT" smtClean="0"/>
              <a:pPr/>
              <a:t>37</a:t>
            </a:fld>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830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830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27A69F-2D04-4917-B02A-92190F268B4A}" type="slidenum">
              <a:rPr lang="it-IT" smtClean="0"/>
              <a:pPr/>
              <a:t>38</a:t>
            </a:fld>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933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9933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EDF032-EBC9-48A6-943D-75969AA8BA85}" type="slidenum">
              <a:rPr lang="it-IT" smtClean="0"/>
              <a:pPr/>
              <a:t>39</a:t>
            </a:fld>
            <a:endParaRPr lang="it-IT"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035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003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65E094-A60A-4E5E-8835-A770A329B2CB}" type="slidenum">
              <a:rPr lang="it-IT" smtClean="0"/>
              <a:pPr/>
              <a:t>40</a:t>
            </a:fld>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270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7270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BF126A-999C-448D-9D4C-CF5B33F22B22}" type="slidenum">
              <a:rPr lang="it-IT" smtClean="0"/>
              <a:pPr/>
              <a:t>13</a:t>
            </a:fld>
            <a:endParaRPr lang="it-I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137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0138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2340E2-EFE3-4034-96E1-EC9BFB6774A4}" type="slidenum">
              <a:rPr lang="it-IT" smtClean="0"/>
              <a:pPr/>
              <a:t>41</a:t>
            </a:fld>
            <a:endParaRPr lang="it-IT"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240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102404" name="Segnaposto intestazione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Dual process theories of reasoning</a:t>
            </a:r>
            <a:endParaRPr lang="it-IT" smtClean="0"/>
          </a:p>
        </p:txBody>
      </p:sp>
      <p:sp>
        <p:nvSpPr>
          <p:cNvPr id="102405" name="Segnaposto numero diapositiva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B552FC-9019-451B-A973-557462CBB203}" type="slidenum">
              <a:rPr lang="it-IT" smtClean="0"/>
              <a:pPr/>
              <a:t>42</a:t>
            </a:fld>
            <a:endParaRPr lang="it-IT"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3427"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103428" name="Segnaposto intestazione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Dual process theories of reasoning</a:t>
            </a:r>
            <a:endParaRPr lang="it-IT" smtClean="0"/>
          </a:p>
        </p:txBody>
      </p:sp>
      <p:sp>
        <p:nvSpPr>
          <p:cNvPr id="103429" name="Segnaposto numero diapositiva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CFADA1-1448-4B48-8145-87FC5EF87D4A}" type="slidenum">
              <a:rPr lang="it-IT" smtClean="0"/>
              <a:pPr/>
              <a:t>43</a:t>
            </a:fld>
            <a:endParaRPr lang="it-IT"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4451"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104452" name="Segnaposto intestazione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Dual process theories of reasoning</a:t>
            </a:r>
            <a:endParaRPr lang="it-IT" smtClean="0"/>
          </a:p>
        </p:txBody>
      </p:sp>
      <p:sp>
        <p:nvSpPr>
          <p:cNvPr id="104453" name="Segnaposto numero diapositiva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B8DB1C-9EF5-4A72-9E22-A4AEDBBC2B45}" type="slidenum">
              <a:rPr lang="it-IT" smtClean="0"/>
              <a:pPr/>
              <a:t>44</a:t>
            </a:fld>
            <a:endParaRPr lang="it-IT"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547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0547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51607D-73C8-41FB-BAFB-4F68A79E7C38}" type="slidenum">
              <a:rPr lang="it-IT" smtClean="0"/>
              <a:pPr/>
              <a:t>45</a:t>
            </a:fld>
            <a:endParaRPr lang="it-IT"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649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0650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7C06C5-6640-460E-A8BC-C46176043F56}" type="slidenum">
              <a:rPr lang="it-IT" smtClean="0"/>
              <a:pPr/>
              <a:t>46</a:t>
            </a:fld>
            <a:endParaRPr lang="it-IT"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75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0752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309068-22E7-4066-B30B-29670D8E9C6C}" type="slidenum">
              <a:rPr lang="it-IT" smtClean="0"/>
              <a:pPr/>
              <a:t>47</a:t>
            </a:fld>
            <a:endParaRPr lang="it-IT"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854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0854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95B19D-FB31-462A-BF0E-772CBE2EF478}" type="slidenum">
              <a:rPr lang="it-IT" smtClean="0"/>
              <a:pPr/>
              <a:t>48</a:t>
            </a:fld>
            <a:endParaRPr lang="it-IT"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957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0957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3BB7F0-C73A-4450-81BB-C95D687D2A84}" type="slidenum">
              <a:rPr lang="it-IT" smtClean="0"/>
              <a:pPr/>
              <a:t>49</a:t>
            </a:fld>
            <a:endParaRPr lang="it-IT"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1059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1059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9C513F-3C63-4E71-BCE1-01D2C0334E5C}" type="slidenum">
              <a:rPr lang="it-IT" smtClean="0"/>
              <a:pPr/>
              <a:t>50</a:t>
            </a:fld>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4755"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747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EBEFE6-AAE2-495D-93AB-B245ECDBDBD8}" type="slidenum">
              <a:rPr lang="it-IT" smtClean="0"/>
              <a:pPr/>
              <a:t>14</a:t>
            </a:fld>
            <a:endParaRPr lang="it-IT"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1161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1162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80EE17-7045-42C2-8D08-44BB9F34F005}" type="slidenum">
              <a:rPr lang="it-IT" smtClean="0"/>
              <a:pPr/>
              <a:t>51</a:t>
            </a:fld>
            <a:endParaRPr lang="it-IT"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126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126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D8378C-E8D4-4729-9B80-04DC307302A1}" type="slidenum">
              <a:rPr lang="it-IT" smtClean="0"/>
              <a:pPr/>
              <a:t>52</a:t>
            </a:fld>
            <a:endParaRPr lang="it-IT"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136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136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58E65E-69CC-42F6-9825-A6658E775020}" type="slidenum">
              <a:rPr lang="it-IT" smtClean="0"/>
              <a:pPr/>
              <a:t>53</a:t>
            </a:fld>
            <a:endParaRPr lang="it-IT"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1469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1469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B89138-7926-45E6-A967-8E9584EAEA6E}" type="slidenum">
              <a:rPr lang="it-IT" smtClean="0"/>
              <a:pPr/>
              <a:t>54</a:t>
            </a:fld>
            <a:endParaRPr lang="it-IT"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2595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259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315B6E-73D8-49C7-949B-0CC6AF3A55F1}" type="slidenum">
              <a:rPr lang="it-IT" smtClean="0"/>
              <a:pPr/>
              <a:t>55</a:t>
            </a:fld>
            <a:endParaRPr lang="it-IT"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2697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2698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5A1215-5DF8-4B2E-95B3-B79A142C3CA3}" type="slidenum">
              <a:rPr lang="it-IT" smtClean="0"/>
              <a:pPr/>
              <a:t>56</a:t>
            </a:fld>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577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7578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696D0B-A1E9-44A6-BBD7-78673B54F56A}" type="slidenum">
              <a:rPr lang="it-IT" smtClean="0"/>
              <a:pPr/>
              <a:t>15</a:t>
            </a:fld>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680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7680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B05224-7496-4E69-B339-C485A7560816}" type="slidenum">
              <a:rPr lang="it-IT" smtClean="0"/>
              <a:pPr/>
              <a:t>16</a:t>
            </a:fld>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782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7782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3FE616-9F91-4599-A765-955455057966}" type="slidenum">
              <a:rPr lang="it-IT" smtClean="0"/>
              <a:pPr/>
              <a:t>17</a:t>
            </a:fld>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88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7885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E5BCFD-ECD2-4DBB-856C-7ACB4B3A5505}" type="slidenum">
              <a:rPr lang="it-IT" smtClean="0"/>
              <a:pPr/>
              <a:t>18</a:t>
            </a:fld>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987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7987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1BC9CE-A9C9-48E7-93B6-7C6B6788BF17}" type="slidenum">
              <a:rPr lang="it-IT" smtClean="0"/>
              <a:pPr/>
              <a:t>19</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ABD20B46-BEDD-4916-BCFC-5655BBFA96E0}" type="datetime1">
              <a:rPr lang="it-IT" smtClean="0"/>
              <a:pPr>
                <a:defRPr/>
              </a:pPr>
              <a:t>30/08/2013</a:t>
            </a:fld>
            <a:endParaRPr lang="it-IT"/>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it-IT"/>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995242F2-F333-40EB-841F-4C0C699DBAC5}" type="slidenum">
              <a:rPr lang="it-IT" smtClean="0"/>
              <a:pPr>
                <a:defRPr/>
              </a:pPr>
              <a:t>‹#›</a:t>
            </a:fld>
            <a:endParaRPr lang="it-IT"/>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ABD20B46-BEDD-4916-BCFC-5655BBFA96E0}" type="datetime1">
              <a:rPr lang="it-IT" smtClean="0"/>
              <a:pPr>
                <a:defRPr/>
              </a:pPr>
              <a:t>30/08/2013</a:t>
            </a:fld>
            <a:endParaRPr lang="it-IT"/>
          </a:p>
        </p:txBody>
      </p:sp>
      <p:sp>
        <p:nvSpPr>
          <p:cNvPr id="5" name="Footer Placeholder 4"/>
          <p:cNvSpPr>
            <a:spLocks noGrp="1"/>
          </p:cNvSpPr>
          <p:nvPr>
            <p:ph type="ftr" sz="quarter" idx="11"/>
          </p:nvPr>
        </p:nvSpPr>
        <p:spPr/>
        <p:txBody>
          <a:bodyPr/>
          <a:lstStyle>
            <a:extLst/>
          </a:lstStyle>
          <a:p>
            <a:pPr>
              <a:defRPr/>
            </a:pPr>
            <a:endParaRPr lang="it-IT"/>
          </a:p>
        </p:txBody>
      </p:sp>
      <p:sp>
        <p:nvSpPr>
          <p:cNvPr id="6" name="Slide Number Placeholder 5"/>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ABD20B46-BEDD-4916-BCFC-5655BBFA96E0}" type="datetime1">
              <a:rPr lang="it-IT" smtClean="0"/>
              <a:pPr>
                <a:defRPr/>
              </a:pPr>
              <a:t>30/08/2013</a:t>
            </a:fld>
            <a:endParaRPr lang="it-IT"/>
          </a:p>
        </p:txBody>
      </p:sp>
      <p:sp>
        <p:nvSpPr>
          <p:cNvPr id="5" name="Footer Placeholder 4"/>
          <p:cNvSpPr>
            <a:spLocks noGrp="1"/>
          </p:cNvSpPr>
          <p:nvPr>
            <p:ph type="ftr" sz="quarter" idx="11"/>
          </p:nvPr>
        </p:nvSpPr>
        <p:spPr/>
        <p:txBody>
          <a:bodyPr/>
          <a:lstStyle>
            <a:extLst/>
          </a:lstStyle>
          <a:p>
            <a:pPr>
              <a:defRPr/>
            </a:pPr>
            <a:endParaRPr lang="it-IT"/>
          </a:p>
        </p:txBody>
      </p:sp>
      <p:sp>
        <p:nvSpPr>
          <p:cNvPr id="6" name="Slide Number Placeholder 5"/>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ABD20B46-BEDD-4916-BCFC-5655BBFA96E0}" type="datetime1">
              <a:rPr lang="it-IT" smtClean="0"/>
              <a:pPr>
                <a:defRPr/>
              </a:pPr>
              <a:t>30/08/2013</a:t>
            </a:fld>
            <a:endParaRPr lang="it-IT"/>
          </a:p>
        </p:txBody>
      </p:sp>
      <p:sp>
        <p:nvSpPr>
          <p:cNvPr id="5" name="Footer Placeholder 4"/>
          <p:cNvSpPr>
            <a:spLocks noGrp="1"/>
          </p:cNvSpPr>
          <p:nvPr>
            <p:ph type="ftr" sz="quarter" idx="11"/>
          </p:nvPr>
        </p:nvSpPr>
        <p:spPr/>
        <p:txBody>
          <a:bodyPr/>
          <a:lstStyle>
            <a:extLst/>
          </a:lstStyle>
          <a:p>
            <a:pPr>
              <a:defRPr/>
            </a:pPr>
            <a:endParaRPr lang="it-IT"/>
          </a:p>
        </p:txBody>
      </p:sp>
      <p:sp>
        <p:nvSpPr>
          <p:cNvPr id="6" name="Slide Number Placeholder 5"/>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ABD20B46-BEDD-4916-BCFC-5655BBFA96E0}" type="datetime1">
              <a:rPr lang="it-IT" smtClean="0"/>
              <a:pPr>
                <a:defRPr/>
              </a:pPr>
              <a:t>30/08/2013</a:t>
            </a:fld>
            <a:endParaRPr lang="it-IT"/>
          </a:p>
        </p:txBody>
      </p:sp>
      <p:sp>
        <p:nvSpPr>
          <p:cNvPr id="5" name="Footer Placeholder 4"/>
          <p:cNvSpPr>
            <a:spLocks noGrp="1"/>
          </p:cNvSpPr>
          <p:nvPr>
            <p:ph type="ftr" sz="quarter" idx="11"/>
          </p:nvPr>
        </p:nvSpPr>
        <p:spPr/>
        <p:txBody>
          <a:bodyPr/>
          <a:lstStyle>
            <a:extLst/>
          </a:lstStyle>
          <a:p>
            <a:pPr>
              <a:defRPr/>
            </a:pPr>
            <a:endParaRPr lang="it-IT"/>
          </a:p>
        </p:txBody>
      </p:sp>
      <p:sp>
        <p:nvSpPr>
          <p:cNvPr id="6" name="Slide Number Placeholder 5"/>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ABD20B46-BEDD-4916-BCFC-5655BBFA96E0}" type="datetime1">
              <a:rPr lang="it-IT" smtClean="0"/>
              <a:pPr>
                <a:defRPr/>
              </a:pPr>
              <a:t>30/08/2013</a:t>
            </a:fld>
            <a:endParaRPr lang="it-IT"/>
          </a:p>
        </p:txBody>
      </p:sp>
      <p:sp>
        <p:nvSpPr>
          <p:cNvPr id="6" name="Footer Placeholder 5"/>
          <p:cNvSpPr>
            <a:spLocks noGrp="1"/>
          </p:cNvSpPr>
          <p:nvPr>
            <p:ph type="ftr" sz="quarter" idx="11"/>
          </p:nvPr>
        </p:nvSpPr>
        <p:spPr/>
        <p:txBody>
          <a:bodyPr/>
          <a:lstStyle>
            <a:extLst/>
          </a:lstStyle>
          <a:p>
            <a:pPr>
              <a:defRPr/>
            </a:pPr>
            <a:endParaRPr lang="it-IT"/>
          </a:p>
        </p:txBody>
      </p:sp>
      <p:sp>
        <p:nvSpPr>
          <p:cNvPr id="7" name="Slide Number Placeholder 6"/>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ABD20B46-BEDD-4916-BCFC-5655BBFA96E0}" type="datetime1">
              <a:rPr lang="it-IT" smtClean="0"/>
              <a:pPr>
                <a:defRPr/>
              </a:pPr>
              <a:t>30/08/2013</a:t>
            </a:fld>
            <a:endParaRPr lang="it-IT"/>
          </a:p>
        </p:txBody>
      </p:sp>
      <p:sp>
        <p:nvSpPr>
          <p:cNvPr id="8" name="Footer Placeholder 7"/>
          <p:cNvSpPr>
            <a:spLocks noGrp="1"/>
          </p:cNvSpPr>
          <p:nvPr>
            <p:ph type="ftr" sz="quarter" idx="11"/>
          </p:nvPr>
        </p:nvSpPr>
        <p:spPr/>
        <p:txBody>
          <a:bodyPr/>
          <a:lstStyle>
            <a:extLst/>
          </a:lstStyle>
          <a:p>
            <a:pPr>
              <a:defRPr/>
            </a:pPr>
            <a:endParaRPr lang="it-IT"/>
          </a:p>
        </p:txBody>
      </p:sp>
      <p:sp>
        <p:nvSpPr>
          <p:cNvPr id="9" name="Slide Number Placeholder 8"/>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ABD20B46-BEDD-4916-BCFC-5655BBFA96E0}" type="datetime1">
              <a:rPr lang="it-IT" smtClean="0"/>
              <a:pPr>
                <a:defRPr/>
              </a:pPr>
              <a:t>30/08/2013</a:t>
            </a:fld>
            <a:endParaRPr lang="it-IT"/>
          </a:p>
        </p:txBody>
      </p:sp>
      <p:sp>
        <p:nvSpPr>
          <p:cNvPr id="4" name="Footer Placeholder 3"/>
          <p:cNvSpPr>
            <a:spLocks noGrp="1"/>
          </p:cNvSpPr>
          <p:nvPr>
            <p:ph type="ftr" sz="quarter" idx="11"/>
          </p:nvPr>
        </p:nvSpPr>
        <p:spPr/>
        <p:txBody>
          <a:bodyPr/>
          <a:lstStyle>
            <a:extLst/>
          </a:lstStyle>
          <a:p>
            <a:pPr>
              <a:defRPr/>
            </a:pPr>
            <a:endParaRPr lang="it-IT"/>
          </a:p>
        </p:txBody>
      </p:sp>
      <p:sp>
        <p:nvSpPr>
          <p:cNvPr id="5" name="Slide Number Placeholder 4"/>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ABD20B46-BEDD-4916-BCFC-5655BBFA96E0}" type="datetime1">
              <a:rPr lang="it-IT" smtClean="0"/>
              <a:pPr>
                <a:defRPr/>
              </a:pPr>
              <a:t>30/08/2013</a:t>
            </a:fld>
            <a:endParaRPr lang="it-IT"/>
          </a:p>
        </p:txBody>
      </p:sp>
      <p:sp>
        <p:nvSpPr>
          <p:cNvPr id="3" name="Footer Placeholder 2"/>
          <p:cNvSpPr>
            <a:spLocks noGrp="1"/>
          </p:cNvSpPr>
          <p:nvPr>
            <p:ph type="ftr" sz="quarter" idx="11"/>
          </p:nvPr>
        </p:nvSpPr>
        <p:spPr/>
        <p:txBody>
          <a:bodyPr/>
          <a:lstStyle>
            <a:extLst/>
          </a:lstStyle>
          <a:p>
            <a:pPr>
              <a:defRPr/>
            </a:pPr>
            <a:endParaRPr lang="it-IT"/>
          </a:p>
        </p:txBody>
      </p:sp>
      <p:sp>
        <p:nvSpPr>
          <p:cNvPr id="4" name="Slide Number Placeholder 3"/>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ABD20B46-BEDD-4916-BCFC-5655BBFA96E0}" type="datetime1">
              <a:rPr lang="it-IT" smtClean="0"/>
              <a:pPr>
                <a:defRPr/>
              </a:pPr>
              <a:t>30/08/2013</a:t>
            </a:fld>
            <a:endParaRPr lang="it-IT"/>
          </a:p>
        </p:txBody>
      </p:sp>
      <p:sp>
        <p:nvSpPr>
          <p:cNvPr id="6" name="Footer Placeholder 5"/>
          <p:cNvSpPr>
            <a:spLocks noGrp="1"/>
          </p:cNvSpPr>
          <p:nvPr>
            <p:ph type="ftr" sz="quarter" idx="11"/>
          </p:nvPr>
        </p:nvSpPr>
        <p:spPr/>
        <p:txBody>
          <a:bodyPr/>
          <a:lstStyle>
            <a:extLst/>
          </a:lstStyle>
          <a:p>
            <a:pPr>
              <a:defRPr/>
            </a:pPr>
            <a:endParaRPr lang="it-IT"/>
          </a:p>
        </p:txBody>
      </p:sp>
      <p:sp>
        <p:nvSpPr>
          <p:cNvPr id="7" name="Slide Number Placeholder 6"/>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ABD20B46-BEDD-4916-BCFC-5655BBFA96E0}" type="datetime1">
              <a:rPr lang="it-IT" smtClean="0"/>
              <a:pPr>
                <a:defRPr/>
              </a:pPr>
              <a:t>30/08/2013</a:t>
            </a:fld>
            <a:endParaRPr lang="it-IT"/>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it-IT"/>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995242F2-F333-40EB-841F-4C0C699DBAC5}" type="slidenum">
              <a:rPr lang="it-IT" smtClean="0"/>
              <a:pPr>
                <a:defRPr/>
              </a:pPr>
              <a:t>‹#›</a:t>
            </a:fld>
            <a:endParaRPr lang="it-IT"/>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ABD20B46-BEDD-4916-BCFC-5655BBFA96E0}" type="datetime1">
              <a:rPr lang="it-IT" smtClean="0"/>
              <a:pPr>
                <a:defRPr/>
              </a:pPr>
              <a:t>30/08/2013</a:t>
            </a:fld>
            <a:endParaRPr lang="it-IT"/>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it-IT"/>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995242F2-F333-40EB-841F-4C0C699DBAC5}" type="slidenum">
              <a:rPr lang="it-IT" smtClean="0"/>
              <a:pPr>
                <a:defRPr/>
              </a:pPr>
              <a:t>‹#›</a:t>
            </a:fld>
            <a:endParaRPr lang="it-IT"/>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sycnet.apa.org/journals/npe/3/2/74/" TargetMode="External"/><Relationship Id="rId7" Type="http://schemas.openxmlformats.org/officeDocument/2006/relationships/image" Target="../media/image2.png"/><Relationship Id="rId2" Type="http://schemas.openxmlformats.org/officeDocument/2006/relationships/hyperlink" Target="http://www.labsi.org/innocenti" TargetMode="External"/><Relationship Id="rId1" Type="http://schemas.openxmlformats.org/officeDocument/2006/relationships/slideLayout" Target="../slideLayouts/slideLayout2.xml"/><Relationship Id="rId6" Type="http://schemas.openxmlformats.org/officeDocument/2006/relationships/hyperlink" Target="http://www.labsi.org/" TargetMode="External"/><Relationship Id="rId5" Type="http://schemas.openxmlformats.org/officeDocument/2006/relationships/hyperlink" Target="http://www.behaviouraldesignlab.org/" TargetMode="External"/><Relationship Id="rId4" Type="http://schemas.openxmlformats.org/officeDocument/2006/relationships/hyperlink" Target="http://www.labsi.org/innocenti/eyeJNPE.pdf"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Word_97_-_2003_Document2.doc"/></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Microsoft_Office_Word_97_-_2003_Document5.doc"/><Relationship Id="rId5" Type="http://schemas.openxmlformats.org/officeDocument/2006/relationships/oleObject" Target="../embeddings/Microsoft_Office_Word_97_-_2003_Document4.doc"/><Relationship Id="rId4" Type="http://schemas.openxmlformats.org/officeDocument/2006/relationships/oleObject" Target="../embeddings/Microsoft_Office_Word_97_-_2003_Document3.doc"/></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Microsoft_Office_Word_97_-_2003_Document6.doc"/></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Microsoft_Office_Word_97_-_2003_Document7.doc"/></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Microsoft_Office_Word_97_-_2003_Document8.doc"/></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Microsoft_Office_Word_97_-_2003_Document9.doc"/></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Microsoft_Office_Word_97_-_2003_Document10.doc"/></Relationships>
</file>

<file path=ppt/slides/_rels/slide5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Microsoft_Office_Word_97_-_2003_Document11.doc"/></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357188"/>
            <a:ext cx="8229600" cy="5952132"/>
          </a:xfrm>
        </p:spPr>
        <p:txBody>
          <a:bodyPr rtlCol="0">
            <a:normAutofit lnSpcReduction="10000"/>
          </a:bodyPr>
          <a:lstStyle/>
          <a:p>
            <a:pPr marL="0" indent="0">
              <a:lnSpc>
                <a:spcPct val="120000"/>
              </a:lnSpc>
              <a:spcBef>
                <a:spcPts val="0"/>
              </a:spcBef>
              <a:buNone/>
              <a:defRPr/>
            </a:pPr>
            <a:r>
              <a:rPr lang="it-IT" sz="1300" dirty="0" err="1" smtClean="0">
                <a:latin typeface="Verdana" pitchFamily="34" charset="0"/>
                <a:ea typeface="Verdana" pitchFamily="34" charset="0"/>
                <a:cs typeface="Verdana" pitchFamily="34" charset="0"/>
              </a:rPr>
              <a:t>Course</a:t>
            </a:r>
            <a:r>
              <a:rPr lang="it-IT" sz="1300" dirty="0" smtClean="0">
                <a:latin typeface="Verdana" pitchFamily="34" charset="0"/>
                <a:ea typeface="Verdana" pitchFamily="34" charset="0"/>
                <a:cs typeface="Verdana" pitchFamily="34" charset="0"/>
              </a:rPr>
              <a:t> </a:t>
            </a:r>
            <a:r>
              <a:rPr lang="it-IT" sz="1300" dirty="0" err="1" smtClean="0">
                <a:latin typeface="Verdana" pitchFamily="34" charset="0"/>
                <a:ea typeface="Verdana" pitchFamily="34" charset="0"/>
                <a:cs typeface="Verdana" pitchFamily="34" charset="0"/>
              </a:rPr>
              <a:t>Behavioral</a:t>
            </a:r>
            <a:r>
              <a:rPr lang="it-IT" sz="1300" dirty="0" smtClean="0">
                <a:latin typeface="Verdana" pitchFamily="34" charset="0"/>
                <a:ea typeface="Verdana" pitchFamily="34" charset="0"/>
                <a:cs typeface="Verdana" pitchFamily="34" charset="0"/>
              </a:rPr>
              <a:t> </a:t>
            </a:r>
            <a:r>
              <a:rPr lang="it-IT" sz="1300" dirty="0" err="1" smtClean="0">
                <a:latin typeface="Verdana" pitchFamily="34" charset="0"/>
                <a:ea typeface="Verdana" pitchFamily="34" charset="0"/>
                <a:cs typeface="Verdana" pitchFamily="34" charset="0"/>
              </a:rPr>
              <a:t>Economics</a:t>
            </a:r>
            <a:r>
              <a:rPr lang="it-IT" sz="1300" dirty="0" smtClean="0">
                <a:latin typeface="Verdana" pitchFamily="34" charset="0"/>
                <a:ea typeface="Verdana" pitchFamily="34" charset="0"/>
                <a:cs typeface="Verdana" pitchFamily="34" charset="0"/>
              </a:rPr>
              <a:t>         </a:t>
            </a:r>
            <a:r>
              <a:rPr lang="it-IT" sz="1300" b="1" dirty="0" smtClean="0">
                <a:latin typeface="Verdana" pitchFamily="34" charset="0"/>
                <a:ea typeface="Verdana" pitchFamily="34" charset="0"/>
                <a:cs typeface="Verdana" pitchFamily="34" charset="0"/>
                <a:hlinkClick r:id="rId2"/>
              </a:rPr>
              <a:t>Alessandro </a:t>
            </a:r>
            <a:r>
              <a:rPr lang="it-IT" sz="1300" b="1" dirty="0" smtClean="0">
                <a:latin typeface="Verdana" pitchFamily="34" charset="0"/>
                <a:ea typeface="Verdana" pitchFamily="34" charset="0"/>
                <a:cs typeface="Verdana" pitchFamily="34" charset="0"/>
                <a:hlinkClick r:id="rId2"/>
              </a:rPr>
              <a:t>Innocenti </a:t>
            </a:r>
            <a:endParaRPr lang="it-IT" sz="1300" b="1" dirty="0" smtClean="0">
              <a:latin typeface="Verdana" pitchFamily="34" charset="0"/>
              <a:ea typeface="Verdana" pitchFamily="34" charset="0"/>
              <a:cs typeface="Verdana" pitchFamily="34" charset="0"/>
            </a:endParaRPr>
          </a:p>
          <a:p>
            <a:pPr marL="0" indent="0" eaLnBrk="1" fontAlgn="auto" hangingPunct="1">
              <a:lnSpc>
                <a:spcPct val="120000"/>
              </a:lnSpc>
              <a:spcBef>
                <a:spcPts val="0"/>
              </a:spcBef>
              <a:spcAft>
                <a:spcPts val="0"/>
              </a:spcAft>
              <a:buNone/>
              <a:defRPr/>
            </a:pPr>
            <a:r>
              <a:rPr lang="it-IT" sz="1300" dirty="0" err="1" smtClean="0">
                <a:latin typeface="Verdana" pitchFamily="34" charset="0"/>
                <a:ea typeface="Verdana" pitchFamily="34" charset="0"/>
                <a:cs typeface="Verdana" pitchFamily="34" charset="0"/>
              </a:rPr>
              <a:t>Academic</a:t>
            </a:r>
            <a:r>
              <a:rPr lang="it-IT" sz="1300" dirty="0" smtClean="0">
                <a:latin typeface="Verdana" pitchFamily="34" charset="0"/>
                <a:ea typeface="Verdana" pitchFamily="34" charset="0"/>
                <a:cs typeface="Verdana" pitchFamily="34" charset="0"/>
              </a:rPr>
              <a:t> </a:t>
            </a:r>
            <a:r>
              <a:rPr lang="it-IT" sz="1300" dirty="0" err="1" smtClean="0">
                <a:latin typeface="Verdana" pitchFamily="34" charset="0"/>
                <a:ea typeface="Verdana" pitchFamily="34" charset="0"/>
                <a:cs typeface="Verdana" pitchFamily="34" charset="0"/>
              </a:rPr>
              <a:t>year</a:t>
            </a:r>
            <a:r>
              <a:rPr lang="it-IT" sz="1300" dirty="0" smtClean="0">
                <a:latin typeface="Verdana" pitchFamily="34" charset="0"/>
                <a:ea typeface="Verdana" pitchFamily="34" charset="0"/>
                <a:cs typeface="Verdana" pitchFamily="34" charset="0"/>
              </a:rPr>
              <a:t> </a:t>
            </a:r>
            <a:r>
              <a:rPr lang="it-IT" sz="1300" dirty="0" smtClean="0">
                <a:latin typeface="Verdana" pitchFamily="34" charset="0"/>
                <a:ea typeface="Verdana" pitchFamily="34" charset="0"/>
                <a:cs typeface="Verdana" pitchFamily="34" charset="0"/>
              </a:rPr>
              <a:t>2013-2014</a:t>
            </a:r>
            <a:endParaRPr lang="it-IT" sz="1300" b="1" dirty="0" smtClean="0">
              <a:latin typeface="Verdana" pitchFamily="34" charset="0"/>
              <a:ea typeface="Verdana" pitchFamily="34" charset="0"/>
              <a:cs typeface="Verdana" pitchFamily="34" charset="0"/>
            </a:endParaRPr>
          </a:p>
          <a:p>
            <a:pPr marL="0" indent="0" eaLnBrk="1" fontAlgn="auto" hangingPunct="1">
              <a:lnSpc>
                <a:spcPct val="120000"/>
              </a:lnSpc>
              <a:spcBef>
                <a:spcPts val="0"/>
              </a:spcBef>
              <a:spcAft>
                <a:spcPts val="0"/>
              </a:spcAft>
              <a:buNone/>
              <a:defRPr/>
            </a:pPr>
            <a:r>
              <a:rPr lang="it-IT" sz="1300" dirty="0" err="1" smtClean="0">
                <a:latin typeface="Verdana" pitchFamily="34" charset="0"/>
                <a:ea typeface="Verdana" pitchFamily="34" charset="0"/>
                <a:cs typeface="Verdana" pitchFamily="34" charset="0"/>
              </a:rPr>
              <a:t>Lecture</a:t>
            </a:r>
            <a:r>
              <a:rPr lang="it-IT" sz="1300" dirty="0" smtClean="0">
                <a:latin typeface="Verdana" pitchFamily="34" charset="0"/>
                <a:ea typeface="Verdana" pitchFamily="34" charset="0"/>
                <a:cs typeface="Verdana" pitchFamily="34" charset="0"/>
              </a:rPr>
              <a:t> 3 </a:t>
            </a:r>
            <a:r>
              <a:rPr lang="it-IT" sz="1300" dirty="0" err="1" smtClean="0">
                <a:latin typeface="Verdana" pitchFamily="34" charset="0"/>
                <a:ea typeface="Verdana" pitchFamily="34" charset="0"/>
                <a:cs typeface="Verdana" pitchFamily="34" charset="0"/>
              </a:rPr>
              <a:t>Experimental</a:t>
            </a:r>
            <a:r>
              <a:rPr lang="it-IT" sz="1300" dirty="0" smtClean="0">
                <a:latin typeface="Verdana" pitchFamily="34" charset="0"/>
                <a:ea typeface="Verdana" pitchFamily="34" charset="0"/>
                <a:cs typeface="Verdana" pitchFamily="34" charset="0"/>
              </a:rPr>
              <a:t> Design</a:t>
            </a:r>
          </a:p>
          <a:p>
            <a:pPr marL="365760" indent="-256032" algn="r" eaLnBrk="1" fontAlgn="auto" hangingPunct="1">
              <a:spcAft>
                <a:spcPts val="0"/>
              </a:spcAft>
              <a:buFont typeface="Arial" pitchFamily="34" charset="0"/>
              <a:buNone/>
              <a:defRPr/>
            </a:pPr>
            <a:endParaRPr lang="it-IT" b="1" dirty="0" smtClean="0">
              <a:latin typeface="Arial" pitchFamily="34" charset="0"/>
              <a:ea typeface="Tahoma" pitchFamily="34" charset="0"/>
              <a:cs typeface="Arial" pitchFamily="34" charset="0"/>
            </a:endParaRPr>
          </a:p>
          <a:p>
            <a:pPr algn="ctr">
              <a:buNone/>
            </a:pPr>
            <a:r>
              <a:rPr lang="en-US" sz="2000" b="1" cap="all" dirty="0" smtClean="0">
                <a:latin typeface="+mj-lt"/>
              </a:rPr>
              <a:t>Lecture 3 Experimental Design</a:t>
            </a:r>
            <a:endParaRPr lang="it-IT" sz="2000" dirty="0" smtClean="0">
              <a:latin typeface="+mj-lt"/>
            </a:endParaRPr>
          </a:p>
          <a:p>
            <a:pPr>
              <a:buNone/>
            </a:pPr>
            <a:r>
              <a:rPr lang="en-US" sz="1600" b="1" dirty="0" smtClean="0"/>
              <a:t> </a:t>
            </a:r>
          </a:p>
          <a:p>
            <a:pPr>
              <a:lnSpc>
                <a:spcPct val="110000"/>
              </a:lnSpc>
              <a:buNone/>
            </a:pPr>
            <a:r>
              <a:rPr lang="en-US" sz="1600" b="1" dirty="0" smtClean="0"/>
              <a:t>Aim</a:t>
            </a:r>
            <a:r>
              <a:rPr lang="en-US" sz="1600" dirty="0" smtClean="0"/>
              <a:t>: To learn how to design an experiment by discussing weaknesses and strengths of some papers and to introduce the concepts of cognitive bias and dual system.</a:t>
            </a:r>
            <a:endParaRPr lang="it-IT" sz="1600" dirty="0" smtClean="0"/>
          </a:p>
          <a:p>
            <a:pPr>
              <a:lnSpc>
                <a:spcPct val="110000"/>
              </a:lnSpc>
              <a:buNone/>
            </a:pPr>
            <a:r>
              <a:rPr lang="en-US" sz="1600" b="1" dirty="0" smtClean="0"/>
              <a:t>Outline</a:t>
            </a:r>
            <a:r>
              <a:rPr lang="en-US" sz="1600" dirty="0" smtClean="0"/>
              <a:t>: Context effects in confirmation bias. Eye-tracking and overconfidence.</a:t>
            </a:r>
            <a:endParaRPr lang="it-IT" sz="1600" dirty="0" smtClean="0"/>
          </a:p>
          <a:p>
            <a:pPr>
              <a:lnSpc>
                <a:spcPct val="110000"/>
              </a:lnSpc>
              <a:buNone/>
            </a:pPr>
            <a:r>
              <a:rPr lang="en-US" sz="1600" b="1" dirty="0" smtClean="0"/>
              <a:t>Readings</a:t>
            </a:r>
            <a:r>
              <a:rPr lang="en-US" sz="1600" dirty="0" smtClean="0"/>
              <a:t>:</a:t>
            </a:r>
            <a:endParaRPr lang="it-IT" sz="1600" dirty="0" smtClean="0"/>
          </a:p>
          <a:p>
            <a:pPr>
              <a:buNone/>
            </a:pPr>
            <a:r>
              <a:rPr lang="en-US" sz="1600" dirty="0" smtClean="0"/>
              <a:t>Jones, M. and R. </a:t>
            </a:r>
            <a:r>
              <a:rPr lang="en-US" sz="1600" dirty="0" err="1" smtClean="0"/>
              <a:t>Sugden</a:t>
            </a:r>
            <a:r>
              <a:rPr lang="en-US" sz="1600" dirty="0" smtClean="0"/>
              <a:t> (2001) “Positive confirmation bias in the acquisition of information”, </a:t>
            </a:r>
            <a:r>
              <a:rPr lang="en-US" sz="1600" i="1" dirty="0" smtClean="0"/>
              <a:t>Theory and Decision</a:t>
            </a:r>
            <a:r>
              <a:rPr lang="en-US" sz="1600" dirty="0" smtClean="0"/>
              <a:t>, 50, 59-99.</a:t>
            </a:r>
            <a:endParaRPr lang="it-IT" sz="1600" dirty="0" smtClean="0"/>
          </a:p>
          <a:p>
            <a:pPr>
              <a:buNone/>
            </a:pPr>
            <a:r>
              <a:rPr lang="en-US" sz="1600" dirty="0" err="1" smtClean="0"/>
              <a:t>Innocenti</a:t>
            </a:r>
            <a:r>
              <a:rPr lang="en-US" sz="1600" dirty="0" smtClean="0"/>
              <a:t>, A., A. </a:t>
            </a:r>
            <a:r>
              <a:rPr lang="en-US" sz="1600" dirty="0" err="1" smtClean="0"/>
              <a:t>Rufa</a:t>
            </a:r>
            <a:r>
              <a:rPr lang="en-US" sz="1600" dirty="0" smtClean="0"/>
              <a:t>, and J. </a:t>
            </a:r>
            <a:r>
              <a:rPr lang="en-US" sz="1600" dirty="0" err="1" smtClean="0"/>
              <a:t>Semmoloni</a:t>
            </a:r>
            <a:r>
              <a:rPr lang="en-US" sz="1600" dirty="0" smtClean="0"/>
              <a:t> (2010) </a:t>
            </a:r>
            <a:r>
              <a:rPr lang="en-US" sz="1600" dirty="0" smtClean="0">
                <a:hlinkClick r:id="rId3"/>
              </a:rPr>
              <a:t>“Overconfident behavior in informational cascades: An eye-tracking study”</a:t>
            </a:r>
            <a:r>
              <a:rPr lang="en-US" sz="1600" dirty="0" smtClean="0"/>
              <a:t>, </a:t>
            </a:r>
            <a:r>
              <a:rPr lang="en-US" sz="1600" i="1" dirty="0" smtClean="0"/>
              <a:t>Journal of Neuroscience, Psychology, and Economics</a:t>
            </a:r>
            <a:r>
              <a:rPr lang="en-US" sz="1600" u="sng" dirty="0" smtClean="0">
                <a:hlinkClick r:id="rId4"/>
              </a:rPr>
              <a:t>,</a:t>
            </a:r>
            <a:r>
              <a:rPr lang="en-US" sz="1600" dirty="0" smtClean="0"/>
              <a:t> 3, 74-82.</a:t>
            </a:r>
            <a:endParaRPr lang="it-IT" sz="1600" dirty="0" smtClean="0"/>
          </a:p>
          <a:p>
            <a:pPr>
              <a:lnSpc>
                <a:spcPct val="110000"/>
              </a:lnSpc>
              <a:buNone/>
            </a:pPr>
            <a:r>
              <a:rPr lang="en-US" sz="1600" b="1" dirty="0" smtClean="0"/>
              <a:t>Blogs</a:t>
            </a:r>
            <a:r>
              <a:rPr lang="en-US" sz="1600" b="1" dirty="0" smtClean="0"/>
              <a:t>, Videos and Websites:</a:t>
            </a:r>
            <a:endParaRPr lang="it-IT" sz="1600" dirty="0" smtClean="0"/>
          </a:p>
          <a:p>
            <a:pPr>
              <a:lnSpc>
                <a:spcPct val="110000"/>
              </a:lnSpc>
              <a:buNone/>
            </a:pPr>
            <a:r>
              <a:rPr lang="en-US" sz="1600" dirty="0" smtClean="0"/>
              <a:t>Behavioral Design Lab, Warwick Business School</a:t>
            </a:r>
            <a:endParaRPr lang="it-IT" sz="1600" dirty="0" smtClean="0"/>
          </a:p>
          <a:p>
            <a:pPr>
              <a:lnSpc>
                <a:spcPct val="110000"/>
              </a:lnSpc>
              <a:buNone/>
            </a:pPr>
            <a:r>
              <a:rPr lang="en-US" sz="1600" u="sng" dirty="0" smtClean="0">
                <a:hlinkClick r:id="rId5"/>
              </a:rPr>
              <a:t>http://www.behaviouraldesignlab.org/</a:t>
            </a:r>
            <a:endParaRPr lang="it-IT" sz="1600" dirty="0" smtClean="0"/>
          </a:p>
          <a:p>
            <a:pPr>
              <a:buNone/>
            </a:pPr>
            <a:r>
              <a:rPr lang="en-US" sz="1600" b="1" dirty="0" smtClean="0"/>
              <a:t> </a:t>
            </a:r>
            <a:endParaRPr lang="it-IT" sz="1600" dirty="0" smtClean="0"/>
          </a:p>
          <a:p>
            <a:pPr marL="365760" indent="-256032" eaLnBrk="1" fontAlgn="auto" hangingPunct="1">
              <a:spcAft>
                <a:spcPts val="0"/>
              </a:spcAft>
              <a:buFont typeface="Arial" pitchFamily="34" charset="0"/>
              <a:buNone/>
              <a:defRPr/>
            </a:pPr>
            <a:endParaRPr lang="it-IT" dirty="0" smtClean="0">
              <a:latin typeface="Arial" pitchFamily="34" charset="0"/>
              <a:ea typeface="Tahoma" pitchFamily="34" charset="0"/>
              <a:cs typeface="Arial" pitchFamily="34" charset="0"/>
            </a:endParaRPr>
          </a:p>
        </p:txBody>
      </p:sp>
      <p:sp>
        <p:nvSpPr>
          <p:cNvPr id="17411"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3409A4C-F88F-4ACF-B133-41EFFEB5A549}" type="slidenum">
              <a:rPr lang="it-IT" smtClean="0"/>
              <a:pPr/>
              <a:t>1</a:t>
            </a:fld>
            <a:endParaRPr lang="it-IT" smtClean="0"/>
          </a:p>
        </p:txBody>
      </p:sp>
      <p:pic>
        <p:nvPicPr>
          <p:cNvPr id="4" name="Picture 3" descr="labsilogo.png">
            <a:hlinkClick r:id="rId6"/>
          </p:cNvPr>
          <p:cNvPicPr>
            <a:picLocks noChangeAspect="1"/>
          </p:cNvPicPr>
          <p:nvPr/>
        </p:nvPicPr>
        <p:blipFill>
          <a:blip r:embed="rId7" cstate="print"/>
          <a:stretch>
            <a:fillRect/>
          </a:stretch>
        </p:blipFill>
        <p:spPr>
          <a:xfrm>
            <a:off x="6944788" y="332656"/>
            <a:ext cx="1700037" cy="7920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contenuto 4"/>
          <p:cNvSpPr>
            <a:spLocks noGrp="1"/>
          </p:cNvSpPr>
          <p:nvPr>
            <p:ph idx="1"/>
          </p:nvPr>
        </p:nvSpPr>
        <p:spPr>
          <a:xfrm>
            <a:off x="714375" y="116632"/>
            <a:ext cx="7786688" cy="5455493"/>
          </a:xfrm>
        </p:spPr>
        <p:txBody>
          <a:bodyPr>
            <a:normAutofit fontScale="55000" lnSpcReduction="20000"/>
          </a:bodyPr>
          <a:lstStyle/>
          <a:p>
            <a:pPr marL="365760" indent="-256032" eaLnBrk="1" fontAlgn="auto" hangingPunct="1">
              <a:spcAft>
                <a:spcPts val="0"/>
              </a:spcAft>
              <a:buFont typeface="Arial" charset="0"/>
              <a:buChar char="•"/>
              <a:defRPr/>
            </a:pPr>
            <a:endParaRPr lang="en-US" sz="2200" dirty="0" smtClean="0"/>
          </a:p>
          <a:p>
            <a:pPr>
              <a:defRPr/>
            </a:pPr>
            <a:endParaRPr lang="en-GB" sz="4400" dirty="0" smtClean="0">
              <a:latin typeface="+mj-lt"/>
            </a:endParaRPr>
          </a:p>
          <a:p>
            <a:pPr>
              <a:defRPr/>
            </a:pPr>
            <a:endParaRPr lang="en-GB" sz="4400" dirty="0" smtClean="0">
              <a:latin typeface="+mj-lt"/>
            </a:endParaRPr>
          </a:p>
          <a:p>
            <a:pPr>
              <a:defRPr/>
            </a:pPr>
            <a:endParaRPr lang="en-GB" sz="4400" dirty="0" smtClean="0">
              <a:latin typeface="+mj-lt"/>
            </a:endParaRPr>
          </a:p>
          <a:p>
            <a:pPr>
              <a:defRPr/>
            </a:pPr>
            <a:endParaRPr lang="en-GB" sz="4400" dirty="0" smtClean="0">
              <a:latin typeface="+mj-lt"/>
            </a:endParaRPr>
          </a:p>
          <a:p>
            <a:pPr>
              <a:defRPr/>
            </a:pPr>
            <a:r>
              <a:rPr lang="en-GB" sz="4400" dirty="0" smtClean="0">
                <a:latin typeface="+mj-lt"/>
              </a:rPr>
              <a:t>Eye tracker movements provide quantitative evidence on subjects’ visual attention and on the relation between </a:t>
            </a:r>
            <a:r>
              <a:rPr lang="en-GB" sz="4400" dirty="0" err="1" smtClean="0">
                <a:latin typeface="+mj-lt"/>
              </a:rPr>
              <a:t>attentional</a:t>
            </a:r>
            <a:r>
              <a:rPr lang="en-GB" sz="4400" dirty="0" smtClean="0">
                <a:latin typeface="+mj-lt"/>
              </a:rPr>
              <a:t> patterns and external stimulus.</a:t>
            </a:r>
            <a:endParaRPr lang="it-IT" sz="4400" dirty="0" smtClean="0">
              <a:latin typeface="+mj-lt"/>
            </a:endParaRPr>
          </a:p>
          <a:p>
            <a:pPr>
              <a:defRPr/>
            </a:pPr>
            <a:endParaRPr lang="it-IT" sz="4400" dirty="0" smtClean="0">
              <a:latin typeface="+mj-lt"/>
            </a:endParaRPr>
          </a:p>
          <a:p>
            <a:pPr>
              <a:defRPr/>
            </a:pPr>
            <a:endParaRPr lang="it-IT" sz="4400" dirty="0" smtClean="0">
              <a:latin typeface="+mj-lt"/>
            </a:endParaRPr>
          </a:p>
          <a:p>
            <a:pPr>
              <a:defRPr/>
            </a:pPr>
            <a:r>
              <a:rPr lang="en-GB" sz="4400" dirty="0" smtClean="0">
                <a:latin typeface="+mj-lt"/>
              </a:rPr>
              <a:t>Individuals</a:t>
            </a:r>
            <a:r>
              <a:rPr lang="en-GB" sz="4400" b="1" dirty="0" smtClean="0">
                <a:latin typeface="+mj-lt"/>
              </a:rPr>
              <a:t> </a:t>
            </a:r>
            <a:r>
              <a:rPr lang="en-GB" sz="4400" dirty="0" smtClean="0">
                <a:latin typeface="+mj-lt"/>
              </a:rPr>
              <a:t>perceive clearly what they look at only in the central area of their visual field and to observe wider areas they execute frequent and very fast eye-movements.</a:t>
            </a:r>
          </a:p>
          <a:p>
            <a:pPr>
              <a:defRPr/>
            </a:pPr>
            <a:endParaRPr lang="en-GB" sz="9600" dirty="0" smtClean="0">
              <a:latin typeface="+mj-lt"/>
            </a:endParaRPr>
          </a:p>
        </p:txBody>
      </p:sp>
      <p:sp>
        <p:nvSpPr>
          <p:cNvPr id="11266" name="Titolo 3"/>
          <p:cNvSpPr>
            <a:spLocks noGrp="1"/>
          </p:cNvSpPr>
          <p:nvPr>
            <p:ph type="title"/>
          </p:nvPr>
        </p:nvSpPr>
        <p:spPr>
          <a:xfrm>
            <a:off x="251520" y="404664"/>
            <a:ext cx="8640960" cy="1152128"/>
          </a:xfrm>
        </p:spPr>
        <p:txBody>
          <a:bodyPr>
            <a:noAutofit/>
          </a:bodyPr>
          <a:lstStyle/>
          <a:p>
            <a:pPr algn="ctr">
              <a:lnSpc>
                <a:spcPct val="120000"/>
              </a:lnSpc>
              <a:spcAft>
                <a:spcPts val="400"/>
              </a:spcAft>
            </a:pPr>
            <a:r>
              <a:rPr lang="en-US" sz="2800" dirty="0" smtClean="0"/>
              <a:t>EXP. 2 </a:t>
            </a:r>
            <a:r>
              <a:rPr lang="en-US" sz="2800" dirty="0" err="1" smtClean="0"/>
              <a:t>Eyetracking</a:t>
            </a:r>
            <a:r>
              <a:rPr lang="en-US" sz="2800" dirty="0" smtClean="0"/>
              <a:t> and overconfidence</a:t>
            </a:r>
            <a:endParaRPr lang="en-US" sz="28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tu-gaze-tracker.jpg"/>
          <p:cNvPicPr>
            <a:picLocks noGrp="1" noChangeAspect="1"/>
          </p:cNvPicPr>
          <p:nvPr>
            <p:ph idx="1"/>
          </p:nvPr>
        </p:nvPicPr>
        <p:blipFill>
          <a:blip r:embed="rId2" cstate="print"/>
          <a:stretch>
            <a:fillRect/>
          </a:stretch>
        </p:blipFill>
        <p:spPr>
          <a:xfrm>
            <a:off x="1634118" y="1675834"/>
            <a:ext cx="5674186" cy="4273446"/>
          </a:xfrm>
        </p:spPr>
      </p:pic>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11</a:t>
            </a:fld>
            <a:endParaRPr lang="it-IT"/>
          </a:p>
        </p:txBody>
      </p:sp>
      <p:sp>
        <p:nvSpPr>
          <p:cNvPr id="4" name="Title 3"/>
          <p:cNvSpPr>
            <a:spLocks noGrp="1"/>
          </p:cNvSpPr>
          <p:nvPr>
            <p:ph type="title"/>
          </p:nvPr>
        </p:nvSpPr>
        <p:spPr/>
        <p:txBody>
          <a:bodyPr/>
          <a:lstStyle/>
          <a:p>
            <a:pPr algn="ctr"/>
            <a:r>
              <a:rPr lang="it-IT" dirty="0" err="1" smtClean="0"/>
              <a:t>Eye-tracker</a:t>
            </a:r>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contenuto 4"/>
          <p:cNvSpPr>
            <a:spLocks noGrp="1"/>
          </p:cNvSpPr>
          <p:nvPr>
            <p:ph idx="1"/>
          </p:nvPr>
        </p:nvSpPr>
        <p:spPr>
          <a:xfrm>
            <a:off x="500063" y="0"/>
            <a:ext cx="7715250" cy="6357939"/>
          </a:xfrm>
        </p:spPr>
        <p:txBody>
          <a:bodyPr>
            <a:normAutofit fontScale="25000" lnSpcReduction="20000"/>
          </a:bodyPr>
          <a:lstStyle/>
          <a:p>
            <a:pPr marL="365760" indent="-256032" eaLnBrk="1" fontAlgn="auto" hangingPunct="1">
              <a:spcAft>
                <a:spcPts val="0"/>
              </a:spcAft>
              <a:buFont typeface="Arial" charset="0"/>
              <a:buChar char="•"/>
              <a:defRPr/>
            </a:pPr>
            <a:endParaRPr lang="en-US" sz="2200" dirty="0" smtClean="0"/>
          </a:p>
          <a:p>
            <a:pPr algn="r">
              <a:buNone/>
              <a:defRPr/>
            </a:pPr>
            <a:r>
              <a:rPr lang="it-IT" sz="5600" dirty="0" err="1" smtClean="0">
                <a:latin typeface="Verdana" pitchFamily="34" charset="0"/>
                <a:ea typeface="Verdana" pitchFamily="34" charset="0"/>
                <a:cs typeface="Verdana" pitchFamily="34" charset="0"/>
              </a:rPr>
              <a:t>Lecture</a:t>
            </a:r>
            <a:r>
              <a:rPr lang="it-IT" sz="5600" dirty="0" smtClean="0">
                <a:latin typeface="Verdana" pitchFamily="34" charset="0"/>
                <a:ea typeface="Verdana" pitchFamily="34" charset="0"/>
                <a:cs typeface="Verdana" pitchFamily="34" charset="0"/>
              </a:rPr>
              <a:t> 3 </a:t>
            </a:r>
            <a:r>
              <a:rPr lang="it-IT" sz="5600" dirty="0" err="1" smtClean="0">
                <a:latin typeface="Verdana" pitchFamily="34" charset="0"/>
                <a:ea typeface="Verdana" pitchFamily="34" charset="0"/>
                <a:cs typeface="Verdana" pitchFamily="34" charset="0"/>
              </a:rPr>
              <a:t>Experimental</a:t>
            </a:r>
            <a:r>
              <a:rPr lang="it-IT" sz="5600" dirty="0" smtClean="0">
                <a:latin typeface="Verdana" pitchFamily="34" charset="0"/>
                <a:ea typeface="Verdana" pitchFamily="34" charset="0"/>
                <a:cs typeface="Verdana" pitchFamily="34" charset="0"/>
              </a:rPr>
              <a:t> Design</a:t>
            </a:r>
            <a:r>
              <a:rPr lang="it-IT" sz="9600" dirty="0" smtClean="0">
                <a:latin typeface="Verdana" pitchFamily="34" charset="0"/>
                <a:ea typeface="Verdana" pitchFamily="34" charset="0"/>
                <a:cs typeface="Verdana" pitchFamily="34" charset="0"/>
              </a:rPr>
              <a:t> </a:t>
            </a:r>
          </a:p>
          <a:p>
            <a:pPr>
              <a:defRPr/>
            </a:pPr>
            <a:endParaRPr lang="en-GB" sz="9600" dirty="0" smtClean="0">
              <a:latin typeface="+mj-lt"/>
            </a:endParaRPr>
          </a:p>
          <a:p>
            <a:pPr>
              <a:defRPr/>
            </a:pPr>
            <a:endParaRPr lang="en-GB" sz="9600" dirty="0" smtClean="0">
              <a:latin typeface="+mj-lt"/>
            </a:endParaRPr>
          </a:p>
          <a:p>
            <a:pPr>
              <a:defRPr/>
            </a:pPr>
            <a:endParaRPr lang="en-GB" sz="9600" dirty="0" smtClean="0">
              <a:latin typeface="+mj-lt"/>
            </a:endParaRPr>
          </a:p>
          <a:p>
            <a:pPr>
              <a:defRPr/>
            </a:pPr>
            <a:endParaRPr lang="en-GB" sz="9600" dirty="0" smtClean="0">
              <a:latin typeface="+mj-lt"/>
            </a:endParaRPr>
          </a:p>
          <a:p>
            <a:pPr>
              <a:defRPr/>
            </a:pPr>
            <a:r>
              <a:rPr lang="en-GB" sz="9600" dirty="0" smtClean="0">
                <a:latin typeface="+mj-lt"/>
              </a:rPr>
              <a:t>Gaze direction alternates between eye fixations (longer than 200 ms), and saccades, which are fast transitions between two consecutive fixations. </a:t>
            </a:r>
          </a:p>
          <a:p>
            <a:pPr>
              <a:defRPr/>
            </a:pPr>
            <a:endParaRPr lang="en-GB" sz="9600" dirty="0" smtClean="0">
              <a:latin typeface="+mj-lt"/>
            </a:endParaRPr>
          </a:p>
          <a:p>
            <a:pPr>
              <a:defRPr/>
            </a:pPr>
            <a:r>
              <a:rPr lang="en-GB" sz="9600" dirty="0" smtClean="0">
                <a:latin typeface="+mj-lt"/>
              </a:rPr>
              <a:t>Visual information is acquired during the fixations but the visual field looked at depend on saccades, which are so fast as not to be fully controlled. </a:t>
            </a:r>
          </a:p>
          <a:p>
            <a:pPr>
              <a:defRPr/>
            </a:pPr>
            <a:endParaRPr lang="en-GB" sz="9600" dirty="0" smtClean="0">
              <a:latin typeface="+mj-lt"/>
            </a:endParaRPr>
          </a:p>
          <a:p>
            <a:pPr>
              <a:defRPr/>
            </a:pPr>
            <a:r>
              <a:rPr lang="en-GB" sz="9600" dirty="0" smtClean="0">
                <a:latin typeface="+mj-lt"/>
              </a:rPr>
              <a:t>First fixations are determined automatically and unconsciously. </a:t>
            </a:r>
            <a:endParaRPr lang="it-IT" sz="9600" dirty="0" smtClean="0">
              <a:latin typeface="+mj-lt"/>
            </a:endParaRPr>
          </a:p>
        </p:txBody>
      </p:sp>
      <p:sp>
        <p:nvSpPr>
          <p:cNvPr id="11266" name="Titolo 3"/>
          <p:cNvSpPr>
            <a:spLocks noGrp="1"/>
          </p:cNvSpPr>
          <p:nvPr>
            <p:ph type="title"/>
          </p:nvPr>
        </p:nvSpPr>
        <p:spPr/>
        <p:txBody>
          <a:bodyPr/>
          <a:lstStyle/>
          <a:p>
            <a:pPr algn="ctr" eaLnBrk="1" fontAlgn="auto" hangingPunct="1">
              <a:spcAft>
                <a:spcPts val="0"/>
              </a:spcAft>
              <a:defRPr/>
            </a:pPr>
            <a:r>
              <a:rPr lang="en-US" sz="3700" dirty="0" smtClean="0"/>
              <a:t>A bit of introduction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contenuto 4"/>
          <p:cNvSpPr>
            <a:spLocks noGrp="1"/>
          </p:cNvSpPr>
          <p:nvPr>
            <p:ph idx="1"/>
          </p:nvPr>
        </p:nvSpPr>
        <p:spPr>
          <a:xfrm>
            <a:off x="500063" y="0"/>
            <a:ext cx="8143875" cy="6143625"/>
          </a:xfrm>
        </p:spPr>
        <p:txBody>
          <a:bodyPr>
            <a:normAutofit fontScale="70000" lnSpcReduction="20000"/>
          </a:bodyPr>
          <a:lstStyle/>
          <a:p>
            <a:pPr marL="365760" indent="-256032" eaLnBrk="1" fontAlgn="auto" hangingPunct="1">
              <a:spcAft>
                <a:spcPts val="0"/>
              </a:spcAft>
              <a:buFont typeface="Arial" charset="0"/>
              <a:buChar char="•"/>
              <a:defRPr/>
            </a:pPr>
            <a:endParaRPr lang="en-US" sz="2200" dirty="0" smtClean="0"/>
          </a:p>
          <a:p>
            <a:pPr algn="r">
              <a:buNone/>
              <a:defRPr/>
            </a:pPr>
            <a:r>
              <a:rPr lang="it-IT" sz="2000" dirty="0" err="1" smtClean="0">
                <a:latin typeface="Verdana" pitchFamily="34" charset="0"/>
                <a:ea typeface="Verdana" pitchFamily="34" charset="0"/>
                <a:cs typeface="Verdana" pitchFamily="34" charset="0"/>
              </a:rPr>
              <a:t>Lecture</a:t>
            </a:r>
            <a:r>
              <a:rPr lang="it-IT" sz="2000" dirty="0" smtClean="0">
                <a:latin typeface="Verdana" pitchFamily="34" charset="0"/>
                <a:ea typeface="Verdana" pitchFamily="34" charset="0"/>
                <a:cs typeface="Verdana" pitchFamily="34" charset="0"/>
              </a:rPr>
              <a:t> 3 </a:t>
            </a:r>
            <a:r>
              <a:rPr lang="it-IT" sz="2000" dirty="0" err="1" smtClean="0">
                <a:latin typeface="Verdana" pitchFamily="34" charset="0"/>
                <a:ea typeface="Verdana" pitchFamily="34" charset="0"/>
                <a:cs typeface="Verdana" pitchFamily="34" charset="0"/>
              </a:rPr>
              <a:t>Experimental</a:t>
            </a:r>
            <a:r>
              <a:rPr lang="it-IT" sz="2000" dirty="0" smtClean="0">
                <a:latin typeface="Verdana" pitchFamily="34" charset="0"/>
                <a:ea typeface="Verdana" pitchFamily="34" charset="0"/>
                <a:cs typeface="Verdana" pitchFamily="34" charset="0"/>
              </a:rPr>
              <a:t> Design </a:t>
            </a:r>
          </a:p>
          <a:p>
            <a:pPr>
              <a:defRPr/>
            </a:pPr>
            <a:endParaRPr lang="en-GB" sz="3400" dirty="0" smtClean="0"/>
          </a:p>
          <a:p>
            <a:pPr>
              <a:defRPr/>
            </a:pPr>
            <a:endParaRPr lang="en-GB" sz="3400" dirty="0" smtClean="0"/>
          </a:p>
          <a:p>
            <a:pPr>
              <a:defRPr/>
            </a:pPr>
            <a:endParaRPr lang="en-GB" sz="3400" dirty="0" smtClean="0"/>
          </a:p>
          <a:p>
            <a:pPr>
              <a:defRPr/>
            </a:pPr>
            <a:endParaRPr lang="en-GB" sz="3400" dirty="0" smtClean="0"/>
          </a:p>
          <a:p>
            <a:pPr>
              <a:defRPr/>
            </a:pPr>
            <a:r>
              <a:rPr lang="en-GB" sz="3400" dirty="0" smtClean="0"/>
              <a:t>For reading, it has been shown that, as text becomes conceptually more difficult, fixation duration increases and saccade length decreases </a:t>
            </a:r>
          </a:p>
          <a:p>
            <a:pPr>
              <a:buFont typeface="Wingdings 3" pitchFamily="18" charset="2"/>
              <a:buNone/>
              <a:defRPr/>
            </a:pPr>
            <a:r>
              <a:rPr lang="en-GB" sz="3400" dirty="0" smtClean="0"/>
              <a:t>					⇓</a:t>
            </a:r>
          </a:p>
          <a:p>
            <a:pPr>
              <a:buFont typeface="Wingdings 3" pitchFamily="18" charset="2"/>
              <a:buNone/>
              <a:defRPr/>
            </a:pPr>
            <a:r>
              <a:rPr lang="en-GB" sz="3400" dirty="0" smtClean="0"/>
              <a:t>   longer fixations imply more cognitive effort.</a:t>
            </a:r>
          </a:p>
          <a:p>
            <a:pPr>
              <a:buFont typeface="Wingdings 3" pitchFamily="18" charset="2"/>
              <a:buNone/>
              <a:defRPr/>
            </a:pPr>
            <a:endParaRPr lang="it-IT" sz="3400" dirty="0" smtClean="0"/>
          </a:p>
          <a:p>
            <a:pPr>
              <a:defRPr/>
            </a:pPr>
            <a:r>
              <a:rPr lang="en-GB" sz="3400" dirty="0" smtClean="0"/>
              <a:t>For scene screening, participants get the gist of a scene very early in the process of looking, even from a single brief exposure</a:t>
            </a:r>
          </a:p>
          <a:p>
            <a:pPr>
              <a:buFont typeface="Wingdings 3" pitchFamily="18" charset="2"/>
              <a:buNone/>
              <a:defRPr/>
            </a:pPr>
            <a:r>
              <a:rPr lang="en-GB" sz="3400" dirty="0" smtClean="0"/>
              <a:t>	                                  ⇓</a:t>
            </a:r>
          </a:p>
          <a:p>
            <a:pPr>
              <a:buFont typeface="Wingdings 3" pitchFamily="18" charset="2"/>
              <a:buNone/>
              <a:defRPr/>
            </a:pPr>
            <a:r>
              <a:rPr lang="en-GB" sz="3400" dirty="0" smtClean="0"/>
              <a:t>   first fixations gives the essence of the scene and the remainder is used to fill in details.</a:t>
            </a:r>
            <a:endParaRPr lang="it-IT" sz="3400" dirty="0" smtClean="0"/>
          </a:p>
        </p:txBody>
      </p:sp>
      <p:sp>
        <p:nvSpPr>
          <p:cNvPr id="11266" name="Titolo 3"/>
          <p:cNvSpPr>
            <a:spLocks noGrp="1"/>
          </p:cNvSpPr>
          <p:nvPr>
            <p:ph type="title"/>
          </p:nvPr>
        </p:nvSpPr>
        <p:spPr/>
        <p:txBody>
          <a:bodyPr/>
          <a:lstStyle/>
          <a:p>
            <a:pPr algn="ctr" eaLnBrk="1" fontAlgn="auto" hangingPunct="1">
              <a:spcAft>
                <a:spcPts val="0"/>
              </a:spcAft>
              <a:defRPr/>
            </a:pPr>
            <a:r>
              <a:rPr lang="en-US" sz="3700" dirty="0" smtClean="0"/>
              <a:t>Findings on eye-movements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contenuto 4"/>
          <p:cNvSpPr>
            <a:spLocks noGrp="1"/>
          </p:cNvSpPr>
          <p:nvPr>
            <p:ph idx="1"/>
          </p:nvPr>
        </p:nvSpPr>
        <p:spPr>
          <a:xfrm>
            <a:off x="571500" y="0"/>
            <a:ext cx="8001000" cy="6215063"/>
          </a:xfrm>
        </p:spPr>
        <p:txBody>
          <a:bodyPr>
            <a:normAutofit lnSpcReduction="10000"/>
          </a:bodyPr>
          <a:lstStyle/>
          <a:p>
            <a:pPr algn="r">
              <a:buNone/>
            </a:pPr>
            <a:r>
              <a:rPr lang="it-IT" sz="1500" dirty="0" err="1" smtClean="0">
                <a:latin typeface="Verdana" pitchFamily="34" charset="0"/>
                <a:ea typeface="Verdana" pitchFamily="34" charset="0"/>
                <a:cs typeface="Verdana" pitchFamily="34" charset="0"/>
              </a:rPr>
              <a:t>Lecture</a:t>
            </a:r>
            <a:r>
              <a:rPr lang="it-IT" sz="1500" dirty="0" smtClean="0">
                <a:latin typeface="Verdana" pitchFamily="34" charset="0"/>
                <a:ea typeface="Verdana" pitchFamily="34" charset="0"/>
                <a:cs typeface="Verdana" pitchFamily="34" charset="0"/>
              </a:rPr>
              <a:t> 3 </a:t>
            </a:r>
            <a:r>
              <a:rPr lang="it-IT" sz="1500" dirty="0" err="1" smtClean="0">
                <a:latin typeface="Verdana" pitchFamily="34" charset="0"/>
                <a:ea typeface="Verdana" pitchFamily="34" charset="0"/>
                <a:cs typeface="Verdana" pitchFamily="34" charset="0"/>
              </a:rPr>
              <a:t>Experimental</a:t>
            </a:r>
            <a:r>
              <a:rPr lang="it-IT" sz="1500" dirty="0" smtClean="0">
                <a:latin typeface="Verdana" pitchFamily="34" charset="0"/>
                <a:ea typeface="Verdana" pitchFamily="34" charset="0"/>
                <a:cs typeface="Verdana" pitchFamily="34" charset="0"/>
              </a:rPr>
              <a:t> Design </a:t>
            </a:r>
          </a:p>
          <a:p>
            <a:endParaRPr lang="en-GB" sz="2400" dirty="0" smtClean="0"/>
          </a:p>
          <a:p>
            <a:endParaRPr lang="en-GB" sz="2400" dirty="0" smtClean="0"/>
          </a:p>
          <a:p>
            <a:endParaRPr lang="en-GB" sz="2400" dirty="0" smtClean="0"/>
          </a:p>
          <a:p>
            <a:endParaRPr lang="en-GB" sz="2400" dirty="0" smtClean="0"/>
          </a:p>
          <a:p>
            <a:r>
              <a:rPr lang="en-GB" sz="2400" dirty="0" smtClean="0"/>
              <a:t>Attention as brain’s “allocation of limited processing resources to some stimuli or tasks at the expense of others” (</a:t>
            </a:r>
            <a:r>
              <a:rPr lang="en-GB" sz="2400" dirty="0" err="1" smtClean="0"/>
              <a:t>Kowler</a:t>
            </a:r>
            <a:r>
              <a:rPr lang="en-GB" sz="2400" dirty="0" smtClean="0"/>
              <a:t>, et al, 1995) </a:t>
            </a:r>
          </a:p>
          <a:p>
            <a:endParaRPr lang="en-GB" sz="2400" dirty="0" smtClean="0"/>
          </a:p>
          <a:p>
            <a:r>
              <a:rPr lang="en-GB" sz="2400" dirty="0" smtClean="0"/>
              <a:t>For this reason, the retina has evolved a fovea, which is a dense concentration of rod and cone cells collecting most of the information extracted from the visual scene. </a:t>
            </a:r>
          </a:p>
          <a:p>
            <a:endParaRPr lang="en-GB" sz="2400" dirty="0" smtClean="0"/>
          </a:p>
          <a:p>
            <a:r>
              <a:rPr lang="en-GB" sz="2400" dirty="0" smtClean="0"/>
              <a:t>This process is called </a:t>
            </a:r>
            <a:r>
              <a:rPr lang="en-GB" sz="2400" dirty="0" err="1" smtClean="0"/>
              <a:t>foveation</a:t>
            </a:r>
            <a:r>
              <a:rPr lang="en-GB" sz="2400" dirty="0" smtClean="0"/>
              <a:t>, the brain directs its attention to different objects in a visual field.</a:t>
            </a:r>
            <a:endParaRPr lang="it-IT" sz="2400" dirty="0" smtClean="0"/>
          </a:p>
        </p:txBody>
      </p:sp>
      <p:sp>
        <p:nvSpPr>
          <p:cNvPr id="11266" name="Titolo 3"/>
          <p:cNvSpPr>
            <a:spLocks noGrp="1"/>
          </p:cNvSpPr>
          <p:nvPr>
            <p:ph type="title"/>
          </p:nvPr>
        </p:nvSpPr>
        <p:spPr/>
        <p:txBody>
          <a:bodyPr>
            <a:normAutofit fontScale="90000"/>
          </a:bodyPr>
          <a:lstStyle/>
          <a:p>
            <a:pPr algn="ctr" eaLnBrk="1" fontAlgn="auto" hangingPunct="1">
              <a:spcAft>
                <a:spcPts val="0"/>
              </a:spcAft>
              <a:defRPr/>
            </a:pPr>
            <a:r>
              <a:rPr lang="en-US" dirty="0" smtClean="0"/>
              <a:t>Attention allocation as </a:t>
            </a:r>
            <a:r>
              <a:rPr lang="en-US" dirty="0" err="1" smtClean="0"/>
              <a:t>foveation</a:t>
            </a: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contenuto 4"/>
          <p:cNvSpPr>
            <a:spLocks noGrp="1"/>
          </p:cNvSpPr>
          <p:nvPr>
            <p:ph idx="1"/>
          </p:nvPr>
        </p:nvSpPr>
        <p:spPr>
          <a:xfrm>
            <a:off x="571500" y="0"/>
            <a:ext cx="8143875" cy="6643688"/>
          </a:xfrm>
        </p:spPr>
        <p:txBody>
          <a:bodyPr/>
          <a:lstStyle/>
          <a:p>
            <a:pPr algn="r">
              <a:buNone/>
            </a:pPr>
            <a:r>
              <a:rPr lang="it-IT" sz="1400" dirty="0" err="1" smtClean="0">
                <a:latin typeface="Verdana" pitchFamily="34" charset="0"/>
                <a:ea typeface="Verdana" pitchFamily="34" charset="0"/>
                <a:cs typeface="Verdana" pitchFamily="34" charset="0"/>
              </a:rPr>
              <a:t>Lecture</a:t>
            </a:r>
            <a:r>
              <a:rPr lang="it-IT" sz="1400" dirty="0" smtClean="0">
                <a:latin typeface="Verdana" pitchFamily="34" charset="0"/>
                <a:ea typeface="Verdana" pitchFamily="34" charset="0"/>
                <a:cs typeface="Verdana" pitchFamily="34" charset="0"/>
              </a:rPr>
              <a:t> 3 </a:t>
            </a:r>
            <a:r>
              <a:rPr lang="it-IT" sz="1400" dirty="0" err="1" smtClean="0">
                <a:latin typeface="Verdana" pitchFamily="34" charset="0"/>
                <a:ea typeface="Verdana" pitchFamily="34" charset="0"/>
                <a:cs typeface="Verdana" pitchFamily="34" charset="0"/>
              </a:rPr>
              <a:t>Experimental</a:t>
            </a:r>
            <a:r>
              <a:rPr lang="it-IT" sz="1400" dirty="0" smtClean="0">
                <a:latin typeface="Verdana" pitchFamily="34" charset="0"/>
                <a:ea typeface="Verdana" pitchFamily="34" charset="0"/>
                <a:cs typeface="Verdana" pitchFamily="34" charset="0"/>
              </a:rPr>
              <a:t> Design </a:t>
            </a:r>
          </a:p>
          <a:p>
            <a:endParaRPr lang="en-GB" sz="2400" dirty="0" smtClean="0"/>
          </a:p>
          <a:p>
            <a:endParaRPr lang="en-GB" sz="2400" dirty="0" smtClean="0"/>
          </a:p>
          <a:p>
            <a:endParaRPr lang="en-GB" sz="2400" dirty="0" smtClean="0"/>
          </a:p>
          <a:p>
            <a:endParaRPr lang="en-GB" sz="2400" dirty="0" smtClean="0"/>
          </a:p>
          <a:p>
            <a:r>
              <a:rPr lang="en-GB" sz="2400" dirty="0" smtClean="0"/>
              <a:t>Brain allocates its </a:t>
            </a:r>
            <a:r>
              <a:rPr lang="en-GB" sz="2400" dirty="0" err="1" smtClean="0"/>
              <a:t>attentional</a:t>
            </a:r>
            <a:r>
              <a:rPr lang="en-GB" sz="2400" dirty="0" smtClean="0"/>
              <a:t> resources toward a subset of the necessary information first, before reallocating them to another subset. </a:t>
            </a:r>
          </a:p>
          <a:p>
            <a:pPr>
              <a:buFont typeface="Wingdings 3" pitchFamily="18" charset="2"/>
              <a:buNone/>
            </a:pPr>
            <a:endParaRPr lang="it-IT" sz="2400" dirty="0" smtClean="0"/>
          </a:p>
          <a:p>
            <a:r>
              <a:rPr lang="en-GB" sz="2400" dirty="0" smtClean="0"/>
              <a:t>Mere exposure effect (</a:t>
            </a:r>
            <a:r>
              <a:rPr lang="en-GB" sz="2400" dirty="0" err="1" smtClean="0"/>
              <a:t>Zajonc</a:t>
            </a:r>
            <a:r>
              <a:rPr lang="en-GB" sz="2400" dirty="0" smtClean="0"/>
              <a:t> 1980) - subjects tend to like stimuli we are exposed to even when the presentation is entirely subliminal. </a:t>
            </a:r>
          </a:p>
          <a:p>
            <a:endParaRPr lang="en-GB" sz="2400" dirty="0" smtClean="0"/>
          </a:p>
          <a:p>
            <a:r>
              <a:rPr lang="en-GB" sz="2400" dirty="0" smtClean="0"/>
              <a:t>Advertising - Repeated exposure to the brand and its products is thought to increase viewer’s preference towards them.</a:t>
            </a:r>
            <a:endParaRPr lang="it-IT" sz="2400" dirty="0" smtClean="0"/>
          </a:p>
          <a:p>
            <a:pPr>
              <a:buFont typeface="Wingdings 3" pitchFamily="18" charset="2"/>
              <a:buNone/>
            </a:pPr>
            <a:endParaRPr lang="it-IT" sz="3100" dirty="0" smtClean="0"/>
          </a:p>
        </p:txBody>
      </p:sp>
      <p:sp>
        <p:nvSpPr>
          <p:cNvPr id="11266" name="Titolo 3"/>
          <p:cNvSpPr>
            <a:spLocks noGrp="1"/>
          </p:cNvSpPr>
          <p:nvPr>
            <p:ph type="title"/>
          </p:nvPr>
        </p:nvSpPr>
        <p:spPr/>
        <p:txBody>
          <a:bodyPr/>
          <a:lstStyle/>
          <a:p>
            <a:pPr algn="ctr" eaLnBrk="1" fontAlgn="auto" hangingPunct="1">
              <a:spcAft>
                <a:spcPts val="0"/>
              </a:spcAft>
              <a:defRPr/>
            </a:pPr>
            <a:r>
              <a:rPr lang="en-US" sz="3700" dirty="0" smtClean="0"/>
              <a:t>Attention and preferences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contenuto 4"/>
          <p:cNvSpPr>
            <a:spLocks noGrp="1"/>
          </p:cNvSpPr>
          <p:nvPr>
            <p:ph idx="1"/>
          </p:nvPr>
        </p:nvSpPr>
        <p:spPr>
          <a:xfrm>
            <a:off x="457200" y="0"/>
            <a:ext cx="8229600" cy="6286500"/>
          </a:xfrm>
        </p:spPr>
        <p:txBody>
          <a:bodyPr>
            <a:normAutofit fontScale="25000" lnSpcReduction="20000"/>
          </a:bodyPr>
          <a:lstStyle/>
          <a:p>
            <a:pPr marL="365760" indent="-256032" eaLnBrk="1" fontAlgn="auto" hangingPunct="1">
              <a:spcAft>
                <a:spcPts val="0"/>
              </a:spcAft>
              <a:buFont typeface="Arial" charset="0"/>
              <a:buChar char="•"/>
              <a:defRPr/>
            </a:pPr>
            <a:endParaRPr lang="en-US" sz="2200" dirty="0" smtClean="0"/>
          </a:p>
          <a:p>
            <a:pPr algn="r">
              <a:buNone/>
              <a:defRPr/>
            </a:pPr>
            <a:r>
              <a:rPr lang="it-IT" sz="5600" dirty="0" err="1" smtClean="0">
                <a:latin typeface="Verdana" pitchFamily="34" charset="0"/>
                <a:ea typeface="Verdana" pitchFamily="34" charset="0"/>
                <a:cs typeface="Verdana" pitchFamily="34" charset="0"/>
              </a:rPr>
              <a:t>Lecture</a:t>
            </a:r>
            <a:r>
              <a:rPr lang="it-IT" sz="5600" dirty="0" smtClean="0">
                <a:latin typeface="Verdana" pitchFamily="34" charset="0"/>
                <a:ea typeface="Verdana" pitchFamily="34" charset="0"/>
                <a:cs typeface="Verdana" pitchFamily="34" charset="0"/>
              </a:rPr>
              <a:t> 3 </a:t>
            </a:r>
            <a:r>
              <a:rPr lang="it-IT" sz="5600" dirty="0" err="1" smtClean="0">
                <a:latin typeface="Verdana" pitchFamily="34" charset="0"/>
                <a:ea typeface="Verdana" pitchFamily="34" charset="0"/>
                <a:cs typeface="Verdana" pitchFamily="34" charset="0"/>
              </a:rPr>
              <a:t>Experimental</a:t>
            </a:r>
            <a:r>
              <a:rPr lang="it-IT" sz="5600" dirty="0" smtClean="0">
                <a:latin typeface="Verdana" pitchFamily="34" charset="0"/>
                <a:ea typeface="Verdana" pitchFamily="34" charset="0"/>
                <a:cs typeface="Verdana" pitchFamily="34" charset="0"/>
              </a:rPr>
              <a:t> Design </a:t>
            </a:r>
          </a:p>
          <a:p>
            <a:pPr>
              <a:defRPr/>
            </a:pPr>
            <a:endParaRPr lang="en-GB" sz="9600" dirty="0" smtClean="0"/>
          </a:p>
          <a:p>
            <a:pPr>
              <a:defRPr/>
            </a:pPr>
            <a:endParaRPr lang="en-GB" sz="9600" dirty="0" smtClean="0"/>
          </a:p>
          <a:p>
            <a:pPr>
              <a:defRPr/>
            </a:pPr>
            <a:endParaRPr lang="en-GB" sz="9600" dirty="0" smtClean="0"/>
          </a:p>
          <a:p>
            <a:pPr>
              <a:defRPr/>
            </a:pPr>
            <a:endParaRPr lang="en-GB" sz="9600" dirty="0" smtClean="0"/>
          </a:p>
          <a:p>
            <a:pPr>
              <a:defRPr/>
            </a:pPr>
            <a:r>
              <a:rPr lang="en-GB" sz="9600" dirty="0" smtClean="0"/>
              <a:t>When subjects allocate attention to decide what they prefer, they exhibit a </a:t>
            </a:r>
            <a:r>
              <a:rPr lang="en-GB" sz="9600" i="1" dirty="0" smtClean="0"/>
              <a:t>gaze cascade effect</a:t>
            </a:r>
            <a:r>
              <a:rPr lang="en-GB" sz="9600" dirty="0" smtClean="0"/>
              <a:t>, i.e. they look progressively more toward the item that they are about to choose. </a:t>
            </a:r>
            <a:r>
              <a:rPr lang="en-US" sz="9600" dirty="0" smtClean="0"/>
              <a:t>(</a:t>
            </a:r>
            <a:r>
              <a:rPr lang="en-US" sz="9600" dirty="0" err="1" smtClean="0"/>
              <a:t>Shimojo</a:t>
            </a:r>
            <a:r>
              <a:rPr lang="en-US" sz="9600" dirty="0" smtClean="0"/>
              <a:t> et al 2003)</a:t>
            </a:r>
            <a:endParaRPr lang="en-GB" sz="9600" dirty="0" smtClean="0"/>
          </a:p>
          <a:p>
            <a:pPr>
              <a:defRPr/>
            </a:pPr>
            <a:endParaRPr lang="en-GB" sz="9600" dirty="0" smtClean="0"/>
          </a:p>
          <a:p>
            <a:pPr>
              <a:defRPr/>
            </a:pPr>
            <a:r>
              <a:rPr lang="en-GB" sz="9600" dirty="0" smtClean="0"/>
              <a:t>This evidence is interpreted that as the brain is about to settle on a choice, it biases its gaze toward the item eventually to be chosen in order to “lock in” that preference. </a:t>
            </a:r>
          </a:p>
          <a:p>
            <a:pPr>
              <a:buFont typeface="Wingdings 3" pitchFamily="18" charset="2"/>
              <a:buNone/>
              <a:defRPr/>
            </a:pPr>
            <a:endParaRPr lang="en-GB" sz="9600" dirty="0" smtClean="0"/>
          </a:p>
          <a:p>
            <a:pPr>
              <a:defRPr/>
            </a:pPr>
            <a:r>
              <a:rPr lang="en-GB" sz="9600" dirty="0" smtClean="0"/>
              <a:t>Gaze direction would participate directly in the preference formation processes and could also be interpreted as preference at a subconscious level.</a:t>
            </a:r>
            <a:endParaRPr lang="it-IT" sz="9600" dirty="0" smtClean="0"/>
          </a:p>
        </p:txBody>
      </p:sp>
      <p:sp>
        <p:nvSpPr>
          <p:cNvPr id="11266" name="Titolo 3"/>
          <p:cNvSpPr>
            <a:spLocks noGrp="1"/>
          </p:cNvSpPr>
          <p:nvPr>
            <p:ph type="title"/>
          </p:nvPr>
        </p:nvSpPr>
        <p:spPr>
          <a:xfrm>
            <a:off x="285720" y="274638"/>
            <a:ext cx="8858280" cy="1143000"/>
          </a:xfrm>
        </p:spPr>
        <p:txBody>
          <a:bodyPr>
            <a:noAutofit/>
          </a:bodyPr>
          <a:lstStyle/>
          <a:p>
            <a:pPr algn="ctr" eaLnBrk="1" fontAlgn="auto" hangingPunct="1">
              <a:spcAft>
                <a:spcPts val="0"/>
              </a:spcAft>
              <a:defRPr/>
            </a:pPr>
            <a:r>
              <a:rPr lang="en-US" sz="3700" dirty="0" smtClean="0"/>
              <a:t>Gaze cascade effect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contenuto 4"/>
          <p:cNvSpPr>
            <a:spLocks noGrp="1"/>
          </p:cNvSpPr>
          <p:nvPr>
            <p:ph idx="1"/>
          </p:nvPr>
        </p:nvSpPr>
        <p:spPr>
          <a:xfrm>
            <a:off x="457200" y="0"/>
            <a:ext cx="8229600" cy="5857875"/>
          </a:xfrm>
        </p:spPr>
        <p:txBody>
          <a:bodyPr>
            <a:normAutofit fontScale="25000" lnSpcReduction="20000"/>
          </a:bodyPr>
          <a:lstStyle/>
          <a:p>
            <a:pPr marL="365760" indent="-256032" eaLnBrk="1" fontAlgn="auto" hangingPunct="1">
              <a:spcAft>
                <a:spcPts val="0"/>
              </a:spcAft>
              <a:buFont typeface="Arial" charset="0"/>
              <a:buChar char="•"/>
              <a:defRPr/>
            </a:pPr>
            <a:endParaRPr lang="en-US" sz="2200" dirty="0" smtClean="0"/>
          </a:p>
          <a:p>
            <a:pPr algn="r">
              <a:buNone/>
              <a:defRPr/>
            </a:pPr>
            <a:r>
              <a:rPr lang="it-IT" sz="5600" dirty="0" err="1" smtClean="0">
                <a:latin typeface="Verdana" pitchFamily="34" charset="0"/>
                <a:ea typeface="Verdana" pitchFamily="34" charset="0"/>
                <a:cs typeface="Verdana" pitchFamily="34" charset="0"/>
              </a:rPr>
              <a:t>Lecture</a:t>
            </a:r>
            <a:r>
              <a:rPr lang="it-IT" sz="5600" dirty="0" smtClean="0">
                <a:latin typeface="Verdana" pitchFamily="34" charset="0"/>
                <a:ea typeface="Verdana" pitchFamily="34" charset="0"/>
                <a:cs typeface="Verdana" pitchFamily="34" charset="0"/>
              </a:rPr>
              <a:t> 3 </a:t>
            </a:r>
            <a:r>
              <a:rPr lang="it-IT" sz="5600" dirty="0" err="1" smtClean="0">
                <a:latin typeface="Verdana" pitchFamily="34" charset="0"/>
                <a:ea typeface="Verdana" pitchFamily="34" charset="0"/>
                <a:cs typeface="Verdana" pitchFamily="34" charset="0"/>
              </a:rPr>
              <a:t>Experimental</a:t>
            </a:r>
            <a:r>
              <a:rPr lang="it-IT" sz="5600" dirty="0" smtClean="0">
                <a:latin typeface="Verdana" pitchFamily="34" charset="0"/>
                <a:ea typeface="Verdana" pitchFamily="34" charset="0"/>
                <a:cs typeface="Verdana" pitchFamily="34" charset="0"/>
              </a:rPr>
              <a:t> Design </a:t>
            </a:r>
          </a:p>
          <a:p>
            <a:pPr algn="r">
              <a:buNone/>
              <a:defRPr/>
            </a:pPr>
            <a:endParaRPr lang="it-IT" sz="5600" dirty="0" smtClean="0">
              <a:latin typeface="Verdana" pitchFamily="34" charset="0"/>
              <a:ea typeface="Verdana" pitchFamily="34" charset="0"/>
              <a:cs typeface="Verdana" pitchFamily="34" charset="0"/>
            </a:endParaRPr>
          </a:p>
          <a:p>
            <a:pPr>
              <a:defRPr/>
            </a:pPr>
            <a:endParaRPr lang="en-GB" sz="9600" dirty="0" smtClean="0"/>
          </a:p>
          <a:p>
            <a:pPr>
              <a:defRPr/>
            </a:pPr>
            <a:endParaRPr lang="en-GB" sz="9600" dirty="0" smtClean="0"/>
          </a:p>
          <a:p>
            <a:pPr>
              <a:defRPr/>
            </a:pPr>
            <a:endParaRPr lang="en-GB" sz="9600" dirty="0" smtClean="0"/>
          </a:p>
          <a:p>
            <a:pPr>
              <a:defRPr/>
            </a:pPr>
            <a:r>
              <a:rPr lang="en-GB" sz="9600" dirty="0" smtClean="0"/>
              <a:t>The rationality assumption implies that a player will look up all </a:t>
            </a:r>
            <a:r>
              <a:rPr lang="en-GB" sz="9600" dirty="0" err="1" smtClean="0"/>
              <a:t>costlessly</a:t>
            </a:r>
            <a:r>
              <a:rPr lang="en-GB" sz="9600" dirty="0" smtClean="0"/>
              <a:t> available information that might affect his beliefs and update consequently these beliefs. </a:t>
            </a:r>
          </a:p>
          <a:p>
            <a:pPr>
              <a:defRPr/>
            </a:pPr>
            <a:endParaRPr lang="en-GB" sz="9600" dirty="0" smtClean="0"/>
          </a:p>
          <a:p>
            <a:pPr>
              <a:defRPr/>
            </a:pPr>
            <a:r>
              <a:rPr lang="en-GB" sz="9600" dirty="0" err="1" smtClean="0"/>
              <a:t>Behavioral</a:t>
            </a:r>
            <a:r>
              <a:rPr lang="en-GB" sz="9600" dirty="0" smtClean="0"/>
              <a:t> evidence contradicts this assumption (Costa Gomes-Crawford 2006, </a:t>
            </a:r>
            <a:r>
              <a:rPr lang="en-US" sz="9600" dirty="0" smtClean="0"/>
              <a:t> </a:t>
            </a:r>
            <a:r>
              <a:rPr lang="en-GB" sz="9600" dirty="0" smtClean="0"/>
              <a:t>Johnson et al. </a:t>
            </a:r>
            <a:r>
              <a:rPr lang="fr-FR" sz="9600" dirty="0" smtClean="0"/>
              <a:t>2002, </a:t>
            </a:r>
            <a:r>
              <a:rPr lang="fr-FR" sz="9600" dirty="0" err="1" smtClean="0"/>
              <a:t>Laibson</a:t>
            </a:r>
            <a:r>
              <a:rPr lang="fr-FR" sz="9600" dirty="0" smtClean="0"/>
              <a:t> et al 2006, </a:t>
            </a:r>
            <a:r>
              <a:rPr lang="fr-FR" sz="9600" dirty="0" err="1" smtClean="0"/>
              <a:t>Camerer</a:t>
            </a:r>
            <a:r>
              <a:rPr lang="fr-FR" sz="9600" dirty="0" smtClean="0"/>
              <a:t> et al. </a:t>
            </a:r>
            <a:r>
              <a:rPr lang="en-GB" sz="9600" dirty="0" smtClean="0"/>
              <a:t>2009, Chen et al 2009) </a:t>
            </a:r>
            <a:r>
              <a:rPr lang="en-US" sz="9600" dirty="0" smtClean="0"/>
              <a:t> </a:t>
            </a:r>
          </a:p>
          <a:p>
            <a:pPr>
              <a:defRPr/>
            </a:pPr>
            <a:endParaRPr lang="en-US" sz="9600" dirty="0" smtClean="0"/>
          </a:p>
          <a:p>
            <a:pPr>
              <a:defRPr/>
            </a:pPr>
            <a:r>
              <a:rPr lang="en-GB" sz="9600" dirty="0" smtClean="0"/>
              <a:t>Subjects collect and process information by means of heuristic procedures and rules of thumb to limit cognitive effort. </a:t>
            </a:r>
          </a:p>
          <a:p>
            <a:pPr>
              <a:defRPr/>
            </a:pPr>
            <a:endParaRPr lang="en-GB" sz="9600" dirty="0" smtClean="0"/>
          </a:p>
          <a:p>
            <a:pPr eaLnBrk="1" hangingPunct="1">
              <a:lnSpc>
                <a:spcPct val="120000"/>
              </a:lnSpc>
              <a:buClr>
                <a:schemeClr val="bg2">
                  <a:lumMod val="50000"/>
                </a:schemeClr>
              </a:buClr>
              <a:defRPr/>
            </a:pPr>
            <a:endParaRPr lang="en-US" sz="9600" dirty="0" smtClean="0"/>
          </a:p>
        </p:txBody>
      </p:sp>
      <p:sp>
        <p:nvSpPr>
          <p:cNvPr id="11266" name="Titolo 3"/>
          <p:cNvSpPr>
            <a:spLocks noGrp="1"/>
          </p:cNvSpPr>
          <p:nvPr>
            <p:ph type="title"/>
          </p:nvPr>
        </p:nvSpPr>
        <p:spPr/>
        <p:txBody>
          <a:bodyPr/>
          <a:lstStyle/>
          <a:p>
            <a:pPr algn="ctr" eaLnBrk="1" fontAlgn="auto" hangingPunct="1">
              <a:spcAft>
                <a:spcPts val="0"/>
              </a:spcAft>
              <a:defRPr/>
            </a:pPr>
            <a:r>
              <a:rPr lang="en-US" sz="3700" dirty="0" smtClean="0"/>
              <a:t>Starting hypotheses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contenuto 4"/>
          <p:cNvSpPr>
            <a:spLocks noGrp="1"/>
          </p:cNvSpPr>
          <p:nvPr>
            <p:ph idx="1"/>
          </p:nvPr>
        </p:nvSpPr>
        <p:spPr>
          <a:xfrm>
            <a:off x="457200" y="0"/>
            <a:ext cx="8229600" cy="5715000"/>
          </a:xfrm>
        </p:spPr>
        <p:txBody>
          <a:bodyPr>
            <a:normAutofit fontScale="55000" lnSpcReduction="20000"/>
          </a:bodyPr>
          <a:lstStyle/>
          <a:p>
            <a:pPr marL="365760" indent="-256032" eaLnBrk="1" fontAlgn="auto" hangingPunct="1">
              <a:spcAft>
                <a:spcPts val="0"/>
              </a:spcAft>
              <a:buFont typeface="Arial" charset="0"/>
              <a:buChar char="•"/>
              <a:defRPr/>
            </a:pPr>
            <a:endParaRPr lang="en-US" sz="2200" dirty="0" smtClean="0"/>
          </a:p>
          <a:p>
            <a:pPr>
              <a:buNone/>
              <a:defRPr/>
            </a:pPr>
            <a:endParaRPr lang="en-GB" sz="6000" dirty="0" smtClean="0"/>
          </a:p>
          <a:p>
            <a:pPr>
              <a:defRPr/>
            </a:pPr>
            <a:endParaRPr lang="en-GB" sz="6000" dirty="0" smtClean="0"/>
          </a:p>
          <a:p>
            <a:pPr>
              <a:defRPr/>
            </a:pPr>
            <a:endParaRPr lang="en-GB" sz="6000" dirty="0" smtClean="0"/>
          </a:p>
          <a:p>
            <a:pPr>
              <a:defRPr/>
            </a:pPr>
            <a:r>
              <a:rPr lang="en-GB" sz="5100" dirty="0" smtClean="0"/>
              <a:t>Subjects collect only a limited portion of the available information. </a:t>
            </a:r>
          </a:p>
          <a:p>
            <a:pPr>
              <a:defRPr/>
            </a:pPr>
            <a:endParaRPr lang="en-GB" sz="5100" dirty="0" smtClean="0"/>
          </a:p>
          <a:p>
            <a:pPr>
              <a:defRPr/>
            </a:pPr>
            <a:r>
              <a:rPr lang="en-GB" sz="5100" dirty="0" smtClean="0"/>
              <a:t>Gaze direction often exhibit biases in scrutinizing information which depend on subjects’ cognitive attitude and past experience</a:t>
            </a:r>
          </a:p>
          <a:p>
            <a:pPr>
              <a:defRPr/>
            </a:pPr>
            <a:endParaRPr lang="en-GB" sz="5100" dirty="0" smtClean="0"/>
          </a:p>
          <a:p>
            <a:pPr>
              <a:defRPr/>
            </a:pPr>
            <a:r>
              <a:rPr lang="en-GB" sz="5100" dirty="0" smtClean="0"/>
              <a:t>Players’ types defined on actual choices and gaze direction are correlated.</a:t>
            </a:r>
            <a:endParaRPr lang="it-IT" sz="5100" dirty="0" smtClean="0"/>
          </a:p>
          <a:p>
            <a:pPr eaLnBrk="1" hangingPunct="1">
              <a:lnSpc>
                <a:spcPct val="120000"/>
              </a:lnSpc>
              <a:buClr>
                <a:schemeClr val="bg2">
                  <a:lumMod val="50000"/>
                </a:schemeClr>
              </a:buClr>
              <a:defRPr/>
            </a:pPr>
            <a:endParaRPr lang="en-US" sz="9600" dirty="0" smtClean="0"/>
          </a:p>
        </p:txBody>
      </p:sp>
      <p:sp>
        <p:nvSpPr>
          <p:cNvPr id="11266" name="Titolo 3"/>
          <p:cNvSpPr>
            <a:spLocks noGrp="1"/>
          </p:cNvSpPr>
          <p:nvPr>
            <p:ph type="title"/>
          </p:nvPr>
        </p:nvSpPr>
        <p:spPr>
          <a:xfrm>
            <a:off x="539552" y="332656"/>
            <a:ext cx="8229600" cy="1143000"/>
          </a:xfrm>
        </p:spPr>
        <p:txBody>
          <a:bodyPr/>
          <a:lstStyle/>
          <a:p>
            <a:pPr algn="ctr" eaLnBrk="1" fontAlgn="auto" hangingPunct="1">
              <a:spcAft>
                <a:spcPts val="0"/>
              </a:spcAft>
              <a:defRPr/>
            </a:pPr>
            <a:r>
              <a:rPr lang="en-US" sz="3700" dirty="0" smtClean="0"/>
              <a:t>Starting hypotheses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contenuto 4"/>
          <p:cNvSpPr>
            <a:spLocks noGrp="1"/>
          </p:cNvSpPr>
          <p:nvPr>
            <p:ph idx="1"/>
          </p:nvPr>
        </p:nvSpPr>
        <p:spPr>
          <a:xfrm>
            <a:off x="457200" y="0"/>
            <a:ext cx="8229600" cy="6165304"/>
          </a:xfrm>
        </p:spPr>
        <p:txBody>
          <a:bodyPr>
            <a:normAutofit fontScale="40000" lnSpcReduction="20000"/>
          </a:bodyPr>
          <a:lstStyle/>
          <a:p>
            <a:pPr algn="r">
              <a:buClr>
                <a:schemeClr val="bg2">
                  <a:lumMod val="50000"/>
                </a:schemeClr>
              </a:buClr>
              <a:buNone/>
              <a:defRPr/>
            </a:pPr>
            <a:endParaRPr lang="it-IT" sz="4300" dirty="0" smtClean="0">
              <a:latin typeface="Verdana" pitchFamily="34" charset="0"/>
              <a:ea typeface="Verdana" pitchFamily="34" charset="0"/>
              <a:cs typeface="Verdana" pitchFamily="34" charset="0"/>
            </a:endParaRPr>
          </a:p>
          <a:p>
            <a:pPr eaLnBrk="1" hangingPunct="1">
              <a:buClr>
                <a:schemeClr val="bg2">
                  <a:lumMod val="50000"/>
                </a:schemeClr>
              </a:buClr>
              <a:defRPr/>
            </a:pPr>
            <a:endParaRPr lang="en-US" sz="6000" dirty="0" smtClean="0"/>
          </a:p>
          <a:p>
            <a:pPr eaLnBrk="1" hangingPunct="1">
              <a:buClr>
                <a:schemeClr val="bg2">
                  <a:lumMod val="50000"/>
                </a:schemeClr>
              </a:buClr>
              <a:defRPr/>
            </a:pPr>
            <a:endParaRPr lang="en-US" sz="6000" dirty="0" smtClean="0"/>
          </a:p>
          <a:p>
            <a:pPr eaLnBrk="1" hangingPunct="1">
              <a:buClr>
                <a:schemeClr val="bg2">
                  <a:lumMod val="50000"/>
                </a:schemeClr>
              </a:buClr>
              <a:defRPr/>
            </a:pPr>
            <a:endParaRPr lang="en-US" sz="6000" dirty="0" smtClean="0"/>
          </a:p>
          <a:p>
            <a:pPr eaLnBrk="1" hangingPunct="1">
              <a:buClr>
                <a:schemeClr val="bg2">
                  <a:lumMod val="50000"/>
                </a:schemeClr>
              </a:buClr>
              <a:defRPr/>
            </a:pPr>
            <a:r>
              <a:rPr lang="en-US" sz="6000" dirty="0" smtClean="0"/>
              <a:t>Can gaze bias predict the orienting behavior for decision processes that are not driven by individual preferences, but related to an uncertain event to be guessed on partial-information clues?</a:t>
            </a:r>
          </a:p>
          <a:p>
            <a:pPr eaLnBrk="1" hangingPunct="1">
              <a:buClr>
                <a:schemeClr val="bg2">
                  <a:lumMod val="50000"/>
                </a:schemeClr>
              </a:buClr>
              <a:buFont typeface="Wingdings 3" pitchFamily="18" charset="2"/>
              <a:buNone/>
              <a:defRPr/>
            </a:pPr>
            <a:endParaRPr lang="en-US" sz="6000" dirty="0" smtClean="0"/>
          </a:p>
          <a:p>
            <a:pPr eaLnBrk="1" hangingPunct="1">
              <a:buClr>
                <a:schemeClr val="bg2">
                  <a:lumMod val="50000"/>
                </a:schemeClr>
              </a:buClr>
              <a:defRPr/>
            </a:pPr>
            <a:r>
              <a:rPr lang="en-US" sz="6000" dirty="0" smtClean="0"/>
              <a:t>Cognitive reference theory: </a:t>
            </a:r>
            <a:r>
              <a:rPr lang="en-US" sz="6000" b="1" dirty="0" smtClean="0"/>
              <a:t>dual process theory of reasoning and rationality</a:t>
            </a:r>
            <a:r>
              <a:rPr lang="en-US" sz="6000" dirty="0" smtClean="0"/>
              <a:t> (System 1 vs. System 2)</a:t>
            </a:r>
          </a:p>
          <a:p>
            <a:pPr eaLnBrk="1" hangingPunct="1">
              <a:buClr>
                <a:schemeClr val="bg2">
                  <a:lumMod val="50000"/>
                </a:schemeClr>
              </a:buClr>
              <a:defRPr/>
            </a:pPr>
            <a:endParaRPr lang="en-US" sz="6000" dirty="0" smtClean="0"/>
          </a:p>
          <a:p>
            <a:pPr eaLnBrk="1" hangingPunct="1">
              <a:buClr>
                <a:schemeClr val="bg2">
                  <a:lumMod val="50000"/>
                </a:schemeClr>
              </a:buClr>
              <a:defRPr/>
            </a:pPr>
            <a:r>
              <a:rPr lang="en-US" sz="6000" dirty="0" smtClean="0"/>
              <a:t>Experimental setting: </a:t>
            </a:r>
            <a:r>
              <a:rPr lang="en-US" sz="6000" b="1" dirty="0" smtClean="0"/>
              <a:t>informational cascades </a:t>
            </a:r>
            <a:r>
              <a:rPr lang="en-US" sz="6000" dirty="0" smtClean="0"/>
              <a:t>- model of sequential decision for rational herding</a:t>
            </a:r>
          </a:p>
          <a:p>
            <a:pPr eaLnBrk="1" hangingPunct="1">
              <a:buClr>
                <a:schemeClr val="bg2">
                  <a:lumMod val="50000"/>
                </a:schemeClr>
              </a:buClr>
              <a:defRPr/>
            </a:pPr>
            <a:endParaRPr lang="en-US" sz="6000" dirty="0" smtClean="0"/>
          </a:p>
          <a:p>
            <a:pPr eaLnBrk="1" hangingPunct="1">
              <a:lnSpc>
                <a:spcPct val="120000"/>
              </a:lnSpc>
              <a:buClr>
                <a:schemeClr val="bg2">
                  <a:lumMod val="50000"/>
                </a:schemeClr>
              </a:buClr>
              <a:buFont typeface="Wingdings 3" pitchFamily="18" charset="2"/>
              <a:buNone/>
              <a:defRPr/>
            </a:pPr>
            <a:endParaRPr lang="it-IT" sz="9600" dirty="0" smtClean="0"/>
          </a:p>
          <a:p>
            <a:pPr>
              <a:buFont typeface="Arial" charset="0"/>
              <a:buNone/>
              <a:defRPr/>
            </a:pPr>
            <a:endParaRPr lang="it-IT" sz="8000" dirty="0" smtClean="0"/>
          </a:p>
        </p:txBody>
      </p:sp>
      <p:sp>
        <p:nvSpPr>
          <p:cNvPr id="11266" name="Titolo 3"/>
          <p:cNvSpPr>
            <a:spLocks noGrp="1"/>
          </p:cNvSpPr>
          <p:nvPr>
            <p:ph type="title"/>
          </p:nvPr>
        </p:nvSpPr>
        <p:spPr/>
        <p:txBody>
          <a:bodyPr/>
          <a:lstStyle/>
          <a:p>
            <a:pPr algn="ctr" eaLnBrk="1" fontAlgn="auto" hangingPunct="1">
              <a:spcAft>
                <a:spcPts val="0"/>
              </a:spcAft>
              <a:defRPr/>
            </a:pPr>
            <a:r>
              <a:rPr lang="en-US" sz="3700" dirty="0" smtClean="0"/>
              <a:t>Our inquiry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116632"/>
            <a:ext cx="8229600" cy="6264696"/>
          </a:xfrm>
        </p:spPr>
        <p:txBody>
          <a:bodyPr rtlCol="0">
            <a:noAutofit/>
          </a:bodyPr>
          <a:lstStyle/>
          <a:p>
            <a:pPr algn="r">
              <a:buNone/>
              <a:defRPr/>
            </a:pPr>
            <a:r>
              <a:rPr lang="it-IT" sz="1400" dirty="0" err="1" smtClean="0">
                <a:latin typeface="Verdana" pitchFamily="34" charset="0"/>
                <a:ea typeface="Verdana" pitchFamily="34" charset="0"/>
                <a:cs typeface="Verdana" pitchFamily="34" charset="0"/>
              </a:rPr>
              <a:t>Lecture</a:t>
            </a:r>
            <a:r>
              <a:rPr lang="it-IT" sz="1400" dirty="0" smtClean="0">
                <a:latin typeface="Verdana" pitchFamily="34" charset="0"/>
                <a:ea typeface="Verdana" pitchFamily="34" charset="0"/>
                <a:cs typeface="Verdana" pitchFamily="34" charset="0"/>
              </a:rPr>
              <a:t> 3 </a:t>
            </a:r>
            <a:r>
              <a:rPr lang="it-IT" sz="1400" dirty="0" err="1" smtClean="0">
                <a:latin typeface="Verdana" pitchFamily="34" charset="0"/>
                <a:ea typeface="Verdana" pitchFamily="34" charset="0"/>
                <a:cs typeface="Verdana" pitchFamily="34" charset="0"/>
              </a:rPr>
              <a:t>Experimental</a:t>
            </a:r>
            <a:r>
              <a:rPr lang="it-IT" sz="1400" dirty="0" smtClean="0">
                <a:latin typeface="Verdana" pitchFamily="34" charset="0"/>
                <a:ea typeface="Verdana" pitchFamily="34" charset="0"/>
                <a:cs typeface="Verdana" pitchFamily="34" charset="0"/>
              </a:rPr>
              <a:t> Design </a:t>
            </a:r>
          </a:p>
          <a:p>
            <a:pPr algn="ctr">
              <a:buNone/>
              <a:defRPr/>
            </a:pPr>
            <a:r>
              <a:rPr lang="en-US" sz="1600" b="1" cap="all" dirty="0" smtClean="0"/>
              <a:t>EXP 1. Context effects in confirmation bias </a:t>
            </a:r>
          </a:p>
          <a:p>
            <a:pPr marL="365760" indent="-256032" eaLnBrk="1" fontAlgn="auto" hangingPunct="1">
              <a:spcAft>
                <a:spcPts val="0"/>
              </a:spcAft>
              <a:buFont typeface="Arial" charset="0"/>
              <a:buNone/>
              <a:defRPr/>
            </a:pPr>
            <a:endParaRPr lang="it-IT" sz="1600" dirty="0" smtClean="0">
              <a:latin typeface="+mj-lt"/>
              <a:cs typeface="Arial" pitchFamily="34" charset="0"/>
            </a:endParaRPr>
          </a:p>
          <a:p>
            <a:pPr marL="365760" indent="-256032" algn="ctr" eaLnBrk="1" fontAlgn="auto" hangingPunct="1">
              <a:spcAft>
                <a:spcPts val="0"/>
              </a:spcAft>
              <a:buFont typeface="Arial" charset="0"/>
              <a:buNone/>
              <a:defRPr/>
            </a:pPr>
            <a:r>
              <a:rPr lang="en-US" sz="1600" dirty="0" smtClean="0">
                <a:latin typeface="+mj-lt"/>
                <a:cs typeface="Arial" pitchFamily="34" charset="0"/>
              </a:rPr>
              <a:t>  CONFIRMATION BIAS</a:t>
            </a:r>
          </a:p>
          <a:p>
            <a:pPr marL="365760" indent="-256032" algn="ctr" eaLnBrk="1" fontAlgn="auto" hangingPunct="1">
              <a:spcAft>
                <a:spcPts val="0"/>
              </a:spcAft>
              <a:buFont typeface="Arial" charset="0"/>
              <a:buNone/>
              <a:defRPr/>
            </a:pPr>
            <a:endParaRPr lang="en-US" sz="1600" dirty="0" smtClean="0">
              <a:latin typeface="+mj-lt"/>
              <a:cs typeface="Arial" pitchFamily="34" charset="0"/>
            </a:endParaRPr>
          </a:p>
          <a:p>
            <a:pPr marL="365760" indent="-256032" eaLnBrk="1" fontAlgn="auto" hangingPunct="1">
              <a:spcAft>
                <a:spcPts val="0"/>
              </a:spcAft>
              <a:buFont typeface="Arial" charset="0"/>
              <a:buNone/>
              <a:defRPr/>
            </a:pPr>
            <a:r>
              <a:rPr lang="en-US" sz="1600" dirty="0" smtClean="0">
                <a:latin typeface="+mj-lt"/>
                <a:cs typeface="Arial" pitchFamily="34" charset="0"/>
              </a:rPr>
              <a:t>	Once individuals devise a strong hypothesis they will tend to misinterpret or even misread new information unfavorable to this hypothesis</a:t>
            </a:r>
            <a:endParaRPr lang="it-IT" sz="1600" dirty="0" smtClean="0">
              <a:latin typeface="+mj-lt"/>
              <a:cs typeface="Arial" pitchFamily="34" charset="0"/>
            </a:endParaRPr>
          </a:p>
          <a:p>
            <a:pPr marL="365760" indent="-256032" eaLnBrk="1" fontAlgn="auto" hangingPunct="1">
              <a:spcAft>
                <a:spcPts val="0"/>
              </a:spcAft>
              <a:buFont typeface="Arial" charset="0"/>
              <a:buNone/>
              <a:defRPr/>
            </a:pPr>
            <a:r>
              <a:rPr lang="en-US" sz="1600" dirty="0" smtClean="0">
                <a:latin typeface="+mj-lt"/>
                <a:cs typeface="Arial" pitchFamily="34" charset="0"/>
              </a:rPr>
              <a:t>	</a:t>
            </a:r>
          </a:p>
          <a:p>
            <a:pPr marL="365760" indent="-256032" eaLnBrk="1" fontAlgn="auto" hangingPunct="1">
              <a:spcAft>
                <a:spcPts val="0"/>
              </a:spcAft>
              <a:buFont typeface="Arial" charset="0"/>
              <a:buNone/>
              <a:defRPr/>
            </a:pPr>
            <a:endParaRPr lang="en-US" sz="1600" dirty="0" smtClean="0">
              <a:latin typeface="+mj-lt"/>
              <a:cs typeface="Arial" pitchFamily="34" charset="0"/>
            </a:endParaRPr>
          </a:p>
          <a:p>
            <a:pPr marL="365760" indent="-256032" eaLnBrk="1" fontAlgn="auto" hangingPunct="1">
              <a:spcAft>
                <a:spcPts val="0"/>
              </a:spcAft>
              <a:buFont typeface="Arial" charset="0"/>
              <a:buNone/>
              <a:defRPr/>
            </a:pPr>
            <a:r>
              <a:rPr lang="en-US" sz="1600" dirty="0" smtClean="0">
                <a:latin typeface="+mj-lt"/>
                <a:cs typeface="Arial" pitchFamily="34" charset="0"/>
              </a:rPr>
              <a:t>	Also production of treatment effects: when a researcher believes an hypothesis is true, he often produces a biased sample of evidence that reinforces his or her belief (unconsciously?)</a:t>
            </a:r>
            <a:endParaRPr lang="it-IT" sz="1600" dirty="0" smtClean="0">
              <a:latin typeface="+mj-lt"/>
              <a:cs typeface="Arial" pitchFamily="34" charset="0"/>
            </a:endParaRPr>
          </a:p>
          <a:p>
            <a:pPr marL="365760" indent="-256032" eaLnBrk="1" fontAlgn="auto" hangingPunct="1">
              <a:spcAft>
                <a:spcPts val="0"/>
              </a:spcAft>
              <a:buFont typeface="Arial" charset="0"/>
              <a:buNone/>
              <a:defRPr/>
            </a:pPr>
            <a:endParaRPr lang="en-US" sz="1600" dirty="0" smtClean="0">
              <a:latin typeface="+mj-lt"/>
              <a:cs typeface="Arial" pitchFamily="34" charset="0"/>
            </a:endParaRPr>
          </a:p>
          <a:p>
            <a:pPr marL="365760" indent="-256032" eaLnBrk="1" fontAlgn="auto" hangingPunct="1">
              <a:spcAft>
                <a:spcPts val="0"/>
              </a:spcAft>
              <a:buFont typeface="Arial" charset="0"/>
              <a:buNone/>
              <a:defRPr/>
            </a:pPr>
            <a:endParaRPr lang="en-US" sz="1600" dirty="0" smtClean="0">
              <a:latin typeface="+mj-lt"/>
              <a:cs typeface="Arial" pitchFamily="34" charset="0"/>
            </a:endParaRPr>
          </a:p>
          <a:p>
            <a:pPr marL="365760" indent="-256032" eaLnBrk="1" fontAlgn="auto" hangingPunct="1">
              <a:spcAft>
                <a:spcPts val="0"/>
              </a:spcAft>
              <a:buFont typeface="Arial" charset="0"/>
              <a:buNone/>
              <a:defRPr/>
            </a:pPr>
            <a:r>
              <a:rPr lang="en-US" sz="1600" dirty="0" smtClean="0">
                <a:latin typeface="+mj-lt"/>
                <a:cs typeface="Arial" pitchFamily="34" charset="0"/>
              </a:rPr>
              <a:t>	Consequence is obvious: confirmation bias inhibit learning whether one’s underlying belief is false</a:t>
            </a:r>
            <a:endParaRPr lang="it-IT" sz="1600" dirty="0" smtClean="0">
              <a:latin typeface="+mj-lt"/>
              <a:cs typeface="Arial" pitchFamily="34" charset="0"/>
            </a:endParaRPr>
          </a:p>
          <a:p>
            <a:pPr marL="365760" indent="-256032" eaLnBrk="1" fontAlgn="auto" hangingPunct="1">
              <a:spcAft>
                <a:spcPts val="0"/>
              </a:spcAft>
              <a:buFont typeface="Arial" charset="0"/>
              <a:buNone/>
              <a:defRPr/>
            </a:pPr>
            <a:endParaRPr lang="en-US" sz="1600" dirty="0" smtClean="0">
              <a:latin typeface="+mj-lt"/>
              <a:cs typeface="Arial" pitchFamily="34" charset="0"/>
            </a:endParaRPr>
          </a:p>
          <a:p>
            <a:pPr marL="365760" indent="-256032" eaLnBrk="1" fontAlgn="auto" hangingPunct="1">
              <a:spcAft>
                <a:spcPts val="0"/>
              </a:spcAft>
              <a:buFont typeface="Arial" charset="0"/>
              <a:buNone/>
              <a:defRPr/>
            </a:pPr>
            <a:r>
              <a:rPr lang="en-US" sz="1600" dirty="0" smtClean="0">
                <a:latin typeface="+mj-lt"/>
                <a:cs typeface="Arial" pitchFamily="34" charset="0"/>
              </a:rPr>
              <a:t>	</a:t>
            </a:r>
          </a:p>
          <a:p>
            <a:pPr marL="365760" indent="-256032" eaLnBrk="1" fontAlgn="auto" hangingPunct="1">
              <a:spcAft>
                <a:spcPts val="0"/>
              </a:spcAft>
              <a:buFont typeface="Arial" charset="0"/>
              <a:buNone/>
              <a:defRPr/>
            </a:pPr>
            <a:r>
              <a:rPr lang="en-US" sz="1600" dirty="0" smtClean="0">
                <a:latin typeface="+mj-lt"/>
                <a:cs typeface="Arial" pitchFamily="34" charset="0"/>
              </a:rPr>
              <a:t>	But fresh thinkers may be better at seeing solutions to problems than people who have meditated at length on the problems, because the fresh thinkers are not overwhelmed by the “interference” of old hypotheses.</a:t>
            </a:r>
            <a:endParaRPr lang="it-IT" sz="1600" dirty="0" smtClean="0">
              <a:latin typeface="+mj-lt"/>
              <a:cs typeface="Arial" pitchFamily="34" charset="0"/>
            </a:endParaRPr>
          </a:p>
          <a:p>
            <a:pPr marL="621792" lvl="1" eaLnBrk="1" fontAlgn="auto" hangingPunct="1">
              <a:spcBef>
                <a:spcPts val="324"/>
              </a:spcBef>
              <a:spcAft>
                <a:spcPts val="0"/>
              </a:spcAft>
              <a:buFont typeface="Arial" charset="0"/>
              <a:buNone/>
              <a:defRPr/>
            </a:pP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a:latin typeface="Arial" pitchFamily="34" charset="0"/>
              <a:cs typeface="Arial" pitchFamily="34" charset="0"/>
            </a:endParaRPr>
          </a:p>
        </p:txBody>
      </p:sp>
      <p:sp>
        <p:nvSpPr>
          <p:cNvPr id="32771"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DA0285B-7D3D-4832-BAF1-CA7CFB0B9160}" type="slidenum">
              <a:rPr lang="it-IT" smtClean="0"/>
              <a:pPr/>
              <a:t>2</a:t>
            </a:fld>
            <a:endParaRPr lang="it-IT"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contenuto 4"/>
          <p:cNvSpPr>
            <a:spLocks noGrp="1"/>
          </p:cNvSpPr>
          <p:nvPr>
            <p:ph idx="1"/>
          </p:nvPr>
        </p:nvSpPr>
        <p:spPr>
          <a:xfrm>
            <a:off x="457200" y="0"/>
            <a:ext cx="8229600" cy="6500813"/>
          </a:xfrm>
        </p:spPr>
        <p:txBody>
          <a:bodyPr>
            <a:normAutofit/>
          </a:bodyPr>
          <a:lstStyle/>
          <a:p>
            <a:endParaRPr lang="en-US" sz="2400" dirty="0" smtClean="0"/>
          </a:p>
          <a:p>
            <a:endParaRPr lang="en-US" sz="2400" dirty="0" smtClean="0"/>
          </a:p>
          <a:p>
            <a:endParaRPr lang="en-US" sz="2400" dirty="0" smtClean="0"/>
          </a:p>
          <a:p>
            <a:r>
              <a:rPr lang="en-US" sz="2400" dirty="0" smtClean="0"/>
              <a:t>Since the 1970s a lot of experimental and theoretical work has been devoted to describe attention orienting as a dual processing activity (Schneider and </a:t>
            </a:r>
            <a:r>
              <a:rPr lang="en-US" sz="2400" dirty="0" err="1" smtClean="0"/>
              <a:t>Shiffrin</a:t>
            </a:r>
            <a:r>
              <a:rPr lang="en-US" sz="2400" dirty="0" smtClean="0"/>
              <a:t> 1977, Cohen 1993, </a:t>
            </a:r>
            <a:r>
              <a:rPr lang="en-US" sz="2400" dirty="0" err="1" smtClean="0"/>
              <a:t>Birnboim</a:t>
            </a:r>
            <a:r>
              <a:rPr lang="en-US" sz="2400" dirty="0" smtClean="0"/>
              <a:t> 2003)</a:t>
            </a:r>
            <a:endParaRPr lang="it-IT" sz="2400" dirty="0" smtClean="0"/>
          </a:p>
          <a:p>
            <a:r>
              <a:rPr lang="en-US" sz="2400" dirty="0" smtClean="0"/>
              <a:t>Selective attention is defined as "control of information processing so that a sensory input is perceived or remembered better in one situation than another according to the desires of the subject" (Schneider and </a:t>
            </a:r>
            <a:r>
              <a:rPr lang="en-US" sz="2400" dirty="0" err="1" smtClean="0"/>
              <a:t>Shriffin</a:t>
            </a:r>
            <a:r>
              <a:rPr lang="en-US" sz="2400" dirty="0" smtClean="0"/>
              <a:t> 1977, p. 4) </a:t>
            </a:r>
          </a:p>
          <a:p>
            <a:r>
              <a:rPr lang="en-US" sz="2400" dirty="0" smtClean="0"/>
              <a:t>This selection process operates according two different patterns: controlled search and automatic detection</a:t>
            </a:r>
            <a:endParaRPr lang="it-IT" sz="2400" dirty="0" smtClean="0"/>
          </a:p>
          <a:p>
            <a:endParaRPr lang="it-IT" sz="2800" dirty="0" smtClean="0"/>
          </a:p>
          <a:p>
            <a:pPr>
              <a:buFont typeface="Wingdings 3" pitchFamily="18" charset="2"/>
              <a:buNone/>
            </a:pPr>
            <a:endParaRPr lang="it-IT" sz="2800" dirty="0" smtClean="0"/>
          </a:p>
        </p:txBody>
      </p:sp>
      <p:sp>
        <p:nvSpPr>
          <p:cNvPr id="11266" name="Titolo 3"/>
          <p:cNvSpPr>
            <a:spLocks noGrp="1"/>
          </p:cNvSpPr>
          <p:nvPr>
            <p:ph type="title"/>
          </p:nvPr>
        </p:nvSpPr>
        <p:spPr/>
        <p:txBody>
          <a:bodyPr/>
          <a:lstStyle/>
          <a:p>
            <a:pPr algn="ctr">
              <a:defRPr/>
            </a:pPr>
            <a:r>
              <a:rPr lang="en-GB" sz="3700" dirty="0" smtClean="0"/>
              <a:t>Dual process theories</a:t>
            </a:r>
            <a:endParaRPr lang="it-IT" sz="37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contenuto 4"/>
          <p:cNvSpPr>
            <a:spLocks noGrp="1"/>
          </p:cNvSpPr>
          <p:nvPr>
            <p:ph idx="1"/>
          </p:nvPr>
        </p:nvSpPr>
        <p:spPr>
          <a:xfrm>
            <a:off x="457200" y="0"/>
            <a:ext cx="8229600" cy="5929313"/>
          </a:xfrm>
        </p:spPr>
        <p:txBody>
          <a:bodyPr/>
          <a:lstStyle/>
          <a:p>
            <a:pPr>
              <a:lnSpc>
                <a:spcPct val="80000"/>
              </a:lnSpc>
            </a:pPr>
            <a:endParaRPr lang="en-US" sz="2400" dirty="0" smtClean="0"/>
          </a:p>
          <a:p>
            <a:pPr>
              <a:lnSpc>
                <a:spcPct val="80000"/>
              </a:lnSpc>
            </a:pPr>
            <a:endParaRPr lang="en-US" sz="2400" dirty="0" smtClean="0"/>
          </a:p>
          <a:p>
            <a:pPr>
              <a:lnSpc>
                <a:spcPct val="80000"/>
              </a:lnSpc>
            </a:pPr>
            <a:endParaRPr lang="en-US" sz="2400" dirty="0" smtClean="0"/>
          </a:p>
          <a:p>
            <a:pPr>
              <a:lnSpc>
                <a:spcPct val="80000"/>
              </a:lnSpc>
            </a:pPr>
            <a:endParaRPr lang="en-US" sz="2400" dirty="0" smtClean="0"/>
          </a:p>
          <a:p>
            <a:pPr>
              <a:lnSpc>
                <a:spcPct val="80000"/>
              </a:lnSpc>
            </a:pPr>
            <a:endParaRPr lang="en-US" sz="2400" dirty="0" smtClean="0"/>
          </a:p>
          <a:p>
            <a:pPr>
              <a:lnSpc>
                <a:spcPct val="80000"/>
              </a:lnSpc>
            </a:pPr>
            <a:r>
              <a:rPr lang="en-US" sz="2400" dirty="0" smtClean="0"/>
              <a:t>Controlled search is a serial process that uses short-term memory capacity, is flexible, modifiable and sequential</a:t>
            </a:r>
            <a:endParaRPr lang="it-IT" sz="2400" dirty="0" smtClean="0"/>
          </a:p>
          <a:p>
            <a:pPr>
              <a:lnSpc>
                <a:spcPct val="80000"/>
              </a:lnSpc>
              <a:buFont typeface="Wingdings 3" pitchFamily="18" charset="2"/>
              <a:buNone/>
            </a:pPr>
            <a:endParaRPr lang="it-IT" sz="2400" dirty="0" smtClean="0"/>
          </a:p>
          <a:p>
            <a:pPr>
              <a:lnSpc>
                <a:spcPct val="80000"/>
              </a:lnSpc>
            </a:pPr>
            <a:r>
              <a:rPr lang="en-US" sz="2400" dirty="0" smtClean="0"/>
              <a:t>Automatic detection works in parallel, is independent of attention, difficult to modify and suppress once learned</a:t>
            </a:r>
            <a:endParaRPr lang="it-IT" sz="2400" dirty="0" smtClean="0"/>
          </a:p>
          <a:p>
            <a:pPr>
              <a:lnSpc>
                <a:spcPct val="80000"/>
              </a:lnSpc>
              <a:buFont typeface="Wingdings 3" pitchFamily="18" charset="2"/>
              <a:buNone/>
            </a:pPr>
            <a:endParaRPr lang="it-IT" sz="2400" dirty="0" smtClean="0"/>
          </a:p>
          <a:p>
            <a:pPr>
              <a:lnSpc>
                <a:spcPct val="80000"/>
              </a:lnSpc>
            </a:pPr>
            <a:r>
              <a:rPr lang="en-GB" sz="2400" dirty="0" smtClean="0"/>
              <a:t>Each subject adopts two types of cognitive processes, named System 1 and System 2 (</a:t>
            </a:r>
            <a:r>
              <a:rPr lang="en-GB" sz="2400" dirty="0" err="1" smtClean="0"/>
              <a:t>Stanovich</a:t>
            </a:r>
            <a:r>
              <a:rPr lang="en-GB" sz="2400" dirty="0" smtClean="0"/>
              <a:t> and West 1999, </a:t>
            </a:r>
            <a:r>
              <a:rPr lang="en-GB" sz="2400" dirty="0" err="1" smtClean="0"/>
              <a:t>Kahneman</a:t>
            </a:r>
            <a:r>
              <a:rPr lang="en-GB" sz="2400" dirty="0" smtClean="0"/>
              <a:t> and Frederick 2002) </a:t>
            </a:r>
            <a:endParaRPr lang="it-IT" sz="2800" dirty="0" smtClean="0"/>
          </a:p>
          <a:p>
            <a:pPr>
              <a:buFont typeface="Wingdings 3" pitchFamily="18" charset="2"/>
              <a:buNone/>
            </a:pPr>
            <a:endParaRPr lang="it-IT" sz="2800" dirty="0" smtClean="0"/>
          </a:p>
        </p:txBody>
      </p:sp>
      <p:sp>
        <p:nvSpPr>
          <p:cNvPr id="11266" name="Titolo 3"/>
          <p:cNvSpPr>
            <a:spLocks noGrp="1"/>
          </p:cNvSpPr>
          <p:nvPr>
            <p:ph type="title"/>
          </p:nvPr>
        </p:nvSpPr>
        <p:spPr/>
        <p:txBody>
          <a:bodyPr/>
          <a:lstStyle/>
          <a:p>
            <a:pPr algn="ctr">
              <a:defRPr/>
            </a:pPr>
            <a:r>
              <a:rPr lang="en-GB" sz="3700" dirty="0" smtClean="0"/>
              <a:t>Controlled vs. Automatic</a:t>
            </a:r>
            <a:endParaRPr lang="it-IT" sz="37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contenuto 4"/>
          <p:cNvSpPr>
            <a:spLocks noGrp="1"/>
          </p:cNvSpPr>
          <p:nvPr>
            <p:ph idx="1"/>
          </p:nvPr>
        </p:nvSpPr>
        <p:spPr>
          <a:xfrm>
            <a:off x="457200" y="1285875"/>
            <a:ext cx="8229600" cy="4929188"/>
          </a:xfrm>
        </p:spPr>
        <p:txBody>
          <a:bodyPr/>
          <a:lstStyle/>
          <a:p>
            <a:r>
              <a:rPr lang="en-GB" sz="2400" smtClean="0"/>
              <a:t>System 1 collects all the properties of automaticity and heuristic processing as discussed by the literature on bounded rationality</a:t>
            </a:r>
            <a:endParaRPr lang="it-IT" sz="2400" smtClean="0"/>
          </a:p>
          <a:p>
            <a:endParaRPr lang="it-IT" sz="2400" smtClean="0"/>
          </a:p>
          <a:p>
            <a:r>
              <a:rPr lang="en-GB" sz="2400" smtClean="0"/>
              <a:t>System 1 is fast, automatic, effortless, largely unconscious, associative and difficult to control or modify</a:t>
            </a:r>
            <a:endParaRPr lang="it-IT" sz="2400" smtClean="0"/>
          </a:p>
          <a:p>
            <a:endParaRPr lang="it-IT" sz="2400" smtClean="0"/>
          </a:p>
          <a:p>
            <a:r>
              <a:rPr lang="en-GB" sz="2400" smtClean="0"/>
              <a:t>The perceptual system and the intuitive operations of System 1 generate non voluntary </a:t>
            </a:r>
            <a:r>
              <a:rPr lang="en-GB" sz="2400" i="1" smtClean="0"/>
              <a:t>impressions </a:t>
            </a:r>
            <a:r>
              <a:rPr lang="en-GB" sz="2400" smtClean="0"/>
              <a:t>of the attributes of objects and thought </a:t>
            </a:r>
            <a:endParaRPr lang="it-IT" sz="2400" smtClean="0"/>
          </a:p>
          <a:p>
            <a:pPr>
              <a:buFont typeface="Wingdings 3" pitchFamily="18" charset="2"/>
              <a:buNone/>
            </a:pPr>
            <a:endParaRPr lang="it-IT" sz="2800" smtClean="0"/>
          </a:p>
        </p:txBody>
      </p:sp>
      <p:sp>
        <p:nvSpPr>
          <p:cNvPr id="11266" name="Titolo 3"/>
          <p:cNvSpPr>
            <a:spLocks noGrp="1"/>
          </p:cNvSpPr>
          <p:nvPr>
            <p:ph type="title"/>
          </p:nvPr>
        </p:nvSpPr>
        <p:spPr/>
        <p:txBody>
          <a:bodyPr/>
          <a:lstStyle/>
          <a:p>
            <a:pPr algn="ctr">
              <a:defRPr/>
            </a:pPr>
            <a:r>
              <a:rPr lang="en-GB" sz="3700" dirty="0" smtClean="0"/>
              <a:t>System 1</a:t>
            </a:r>
            <a:endParaRPr lang="it-IT" sz="37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contenuto 4"/>
          <p:cNvSpPr>
            <a:spLocks noGrp="1"/>
          </p:cNvSpPr>
          <p:nvPr>
            <p:ph idx="1"/>
          </p:nvPr>
        </p:nvSpPr>
        <p:spPr>
          <a:xfrm>
            <a:off x="457200" y="1285875"/>
            <a:ext cx="8229600" cy="4929188"/>
          </a:xfrm>
        </p:spPr>
        <p:txBody>
          <a:bodyPr/>
          <a:lstStyle/>
          <a:p>
            <a:r>
              <a:rPr lang="en-GB" sz="2400" dirty="0" smtClean="0"/>
              <a:t>System 2 encompasses the processes of analytic intelligence, which have traditionally been studied by information processing theorists</a:t>
            </a:r>
            <a:endParaRPr lang="it-IT" sz="2400" dirty="0" smtClean="0"/>
          </a:p>
          <a:p>
            <a:pPr>
              <a:buFont typeface="Wingdings 3" pitchFamily="18" charset="2"/>
              <a:buNone/>
            </a:pPr>
            <a:endParaRPr lang="it-IT" sz="2400" dirty="0" smtClean="0"/>
          </a:p>
          <a:p>
            <a:r>
              <a:rPr lang="en-GB" sz="2400" dirty="0" smtClean="0"/>
              <a:t>System 2 is slower, serial, effortful, deliberately controlled, relatively flexible and potentially rule-governed</a:t>
            </a:r>
            <a:endParaRPr lang="it-IT" sz="2400" dirty="0" smtClean="0"/>
          </a:p>
          <a:p>
            <a:pPr>
              <a:buFont typeface="Wingdings 3" pitchFamily="18" charset="2"/>
              <a:buNone/>
            </a:pPr>
            <a:r>
              <a:rPr lang="en-GB" sz="2400" dirty="0" smtClean="0"/>
              <a:t> </a:t>
            </a:r>
            <a:endParaRPr lang="it-IT" sz="2400" dirty="0" smtClean="0"/>
          </a:p>
          <a:p>
            <a:r>
              <a:rPr lang="en-GB" sz="2400" dirty="0" smtClean="0"/>
              <a:t>In contrast with System 1, System 2 originates </a:t>
            </a:r>
            <a:r>
              <a:rPr lang="en-GB" sz="2400" i="1" dirty="0" smtClean="0"/>
              <a:t>judgments </a:t>
            </a:r>
            <a:r>
              <a:rPr lang="en-GB" sz="2400" dirty="0" smtClean="0"/>
              <a:t>that</a:t>
            </a:r>
            <a:r>
              <a:rPr lang="en-GB" sz="2400" i="1" dirty="0" smtClean="0"/>
              <a:t> </a:t>
            </a:r>
            <a:r>
              <a:rPr lang="en-GB" sz="2400" dirty="0" smtClean="0"/>
              <a:t>are always explicit and intentional, whether or not they are overtly expressed</a:t>
            </a:r>
            <a:endParaRPr lang="it-IT" sz="2400" dirty="0" smtClean="0"/>
          </a:p>
          <a:p>
            <a:pPr>
              <a:buFont typeface="Wingdings 3" pitchFamily="18" charset="2"/>
              <a:buNone/>
            </a:pPr>
            <a:endParaRPr lang="it-IT" dirty="0" smtClean="0"/>
          </a:p>
        </p:txBody>
      </p:sp>
      <p:sp>
        <p:nvSpPr>
          <p:cNvPr id="11266" name="Titolo 3"/>
          <p:cNvSpPr>
            <a:spLocks noGrp="1"/>
          </p:cNvSpPr>
          <p:nvPr>
            <p:ph type="title"/>
          </p:nvPr>
        </p:nvSpPr>
        <p:spPr/>
        <p:txBody>
          <a:bodyPr/>
          <a:lstStyle/>
          <a:p>
            <a:pPr algn="ctr">
              <a:defRPr/>
            </a:pPr>
            <a:r>
              <a:rPr lang="en-GB" sz="3700" dirty="0" smtClean="0"/>
              <a:t>System 2</a:t>
            </a:r>
            <a:endParaRPr lang="it-IT" sz="37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contenuto 4"/>
          <p:cNvSpPr>
            <a:spLocks noGrp="1"/>
          </p:cNvSpPr>
          <p:nvPr>
            <p:ph idx="1"/>
          </p:nvPr>
        </p:nvSpPr>
        <p:spPr>
          <a:xfrm>
            <a:off x="457200" y="1643063"/>
            <a:ext cx="8229600" cy="4500562"/>
          </a:xfrm>
        </p:spPr>
        <p:txBody>
          <a:bodyPr/>
          <a:lstStyle/>
          <a:p>
            <a:r>
              <a:rPr lang="en-GB" sz="2400" dirty="0" smtClean="0"/>
              <a:t>Both System 1 and System 2 are an evolutionary product. </a:t>
            </a:r>
            <a:r>
              <a:rPr lang="en-US" sz="2400" dirty="0" smtClean="0"/>
              <a:t>People heterogeneity as the result of individually specific patterns of interaction between the two systems </a:t>
            </a:r>
            <a:endParaRPr lang="it-IT" sz="2400" dirty="0" smtClean="0"/>
          </a:p>
          <a:p>
            <a:endParaRPr lang="it-IT" sz="2400" dirty="0" smtClean="0"/>
          </a:p>
          <a:p>
            <a:r>
              <a:rPr lang="en-US" sz="2400" dirty="0" smtClean="0"/>
              <a:t>If eye movements and attention shifts are tightly tied, gaze direction could represent a signal of how automatic and immediate reactions (giving right or wrong information) to visual stimuli are modified or sustained by more conscious and rational processes of information collecting</a:t>
            </a:r>
            <a:endParaRPr lang="it-IT" sz="2400" dirty="0" smtClean="0"/>
          </a:p>
          <a:p>
            <a:endParaRPr lang="it-IT" sz="2400" dirty="0" smtClean="0"/>
          </a:p>
          <a:p>
            <a:pPr>
              <a:buFont typeface="Wingdings 3" pitchFamily="18" charset="2"/>
              <a:buNone/>
            </a:pPr>
            <a:endParaRPr lang="it-IT" dirty="0" smtClean="0"/>
          </a:p>
        </p:txBody>
      </p:sp>
      <p:sp>
        <p:nvSpPr>
          <p:cNvPr id="11266" name="Titolo 3"/>
          <p:cNvSpPr>
            <a:spLocks noGrp="1"/>
          </p:cNvSpPr>
          <p:nvPr>
            <p:ph type="title"/>
          </p:nvPr>
        </p:nvSpPr>
        <p:spPr/>
        <p:txBody>
          <a:bodyPr>
            <a:normAutofit fontScale="90000"/>
          </a:bodyPr>
          <a:lstStyle/>
          <a:p>
            <a:pPr algn="ctr">
              <a:defRPr/>
            </a:pPr>
            <a:r>
              <a:rPr lang="en-GB" sz="3700" dirty="0" smtClean="0"/>
              <a:t>Eye-movements and Systems 1/2</a:t>
            </a:r>
            <a:endParaRPr lang="it-IT" sz="37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contenuto 4"/>
          <p:cNvSpPr>
            <a:spLocks noGrp="1"/>
          </p:cNvSpPr>
          <p:nvPr>
            <p:ph idx="1"/>
          </p:nvPr>
        </p:nvSpPr>
        <p:spPr>
          <a:xfrm>
            <a:off x="457200" y="1357313"/>
            <a:ext cx="8229600" cy="4857750"/>
          </a:xfrm>
        </p:spPr>
        <p:txBody>
          <a:bodyPr/>
          <a:lstStyle/>
          <a:p>
            <a:r>
              <a:rPr lang="en-US" sz="2400" dirty="0" smtClean="0"/>
              <a:t>Informational cascade - model to describe and explain herding and imitative behavior focusing on the rational motivation for herding (</a:t>
            </a:r>
            <a:r>
              <a:rPr lang="en-US" sz="2400" dirty="0" err="1" smtClean="0"/>
              <a:t>Banerjee</a:t>
            </a:r>
            <a:r>
              <a:rPr lang="en-US" sz="2400" dirty="0" smtClean="0"/>
              <a:t> 1992, </a:t>
            </a:r>
            <a:r>
              <a:rPr lang="en-US" sz="2400" dirty="0" err="1" smtClean="0"/>
              <a:t>Bikhchandani</a:t>
            </a:r>
            <a:r>
              <a:rPr lang="en-US" sz="2400" dirty="0" smtClean="0"/>
              <a:t> et al. 1992) </a:t>
            </a:r>
            <a:endParaRPr lang="it-IT" sz="2400" dirty="0" smtClean="0"/>
          </a:p>
          <a:p>
            <a:pPr algn="ctr">
              <a:buFont typeface="Wingdings 3" pitchFamily="18" charset="2"/>
              <a:buNone/>
            </a:pPr>
            <a:endParaRPr lang="en-US" sz="2400" dirty="0" smtClean="0"/>
          </a:p>
          <a:p>
            <a:pPr algn="ctr">
              <a:buFont typeface="Wingdings 3" pitchFamily="18" charset="2"/>
              <a:buNone/>
            </a:pPr>
            <a:r>
              <a:rPr lang="en-US" sz="2400" dirty="0" smtClean="0"/>
              <a:t>Key assumptions</a:t>
            </a:r>
          </a:p>
          <a:p>
            <a:pPr algn="ctr">
              <a:buFont typeface="Wingdings 3" pitchFamily="18" charset="2"/>
              <a:buNone/>
            </a:pPr>
            <a:endParaRPr lang="it-IT" sz="2400" dirty="0" smtClean="0"/>
          </a:p>
          <a:p>
            <a:r>
              <a:rPr lang="en-US" sz="2400" dirty="0" smtClean="0"/>
              <a:t>Other individuals’ action but not information is publicly observable </a:t>
            </a:r>
            <a:endParaRPr lang="it-IT" sz="2400" dirty="0" smtClean="0"/>
          </a:p>
          <a:p>
            <a:r>
              <a:rPr lang="en-US" sz="2400" dirty="0" smtClean="0"/>
              <a:t>private information is bounded in quality </a:t>
            </a:r>
            <a:endParaRPr lang="it-IT" sz="2400" dirty="0" smtClean="0"/>
          </a:p>
          <a:p>
            <a:r>
              <a:rPr lang="en-US" sz="2400" dirty="0" smtClean="0"/>
              <a:t>agents have the same quality of private information</a:t>
            </a:r>
            <a:endParaRPr lang="it-IT" sz="2400" dirty="0" smtClean="0"/>
          </a:p>
          <a:p>
            <a:pPr>
              <a:buFont typeface="Wingdings 3" pitchFamily="18" charset="2"/>
              <a:buNone/>
            </a:pPr>
            <a:endParaRPr lang="it-IT" dirty="0" smtClean="0"/>
          </a:p>
        </p:txBody>
      </p:sp>
      <p:sp>
        <p:nvSpPr>
          <p:cNvPr id="11266" name="Titolo 3"/>
          <p:cNvSpPr>
            <a:spLocks noGrp="1"/>
          </p:cNvSpPr>
          <p:nvPr>
            <p:ph type="title"/>
          </p:nvPr>
        </p:nvSpPr>
        <p:spPr/>
        <p:txBody>
          <a:bodyPr/>
          <a:lstStyle/>
          <a:p>
            <a:pPr algn="ctr">
              <a:defRPr/>
            </a:pPr>
            <a:r>
              <a:rPr lang="en-GB" sz="3700" dirty="0" smtClean="0"/>
              <a:t>Informational cascades</a:t>
            </a:r>
            <a:endParaRPr lang="it-IT" sz="37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26</a:t>
            </a:fld>
            <a:endParaRPr lang="it-IT"/>
          </a:p>
        </p:txBody>
      </p:sp>
      <p:sp>
        <p:nvSpPr>
          <p:cNvPr id="4" name="Title 3"/>
          <p:cNvSpPr>
            <a:spLocks noGrp="1"/>
          </p:cNvSpPr>
          <p:nvPr>
            <p:ph type="title"/>
          </p:nvPr>
        </p:nvSpPr>
        <p:spPr/>
        <p:txBody>
          <a:bodyPr/>
          <a:lstStyle/>
          <a:p>
            <a:pPr algn="ctr"/>
            <a:r>
              <a:rPr lang="it-IT" dirty="0" err="1" smtClean="0"/>
              <a:t>Informational</a:t>
            </a:r>
            <a:r>
              <a:rPr lang="it-IT" dirty="0" smtClean="0"/>
              <a:t> </a:t>
            </a:r>
            <a:r>
              <a:rPr lang="it-IT" dirty="0" err="1" smtClean="0"/>
              <a:t>Cascade</a:t>
            </a:r>
            <a:endParaRPr lang="it-IT" dirty="0"/>
          </a:p>
        </p:txBody>
      </p:sp>
      <p:pic>
        <p:nvPicPr>
          <p:cNvPr id="7" name="Segnaposto contenuto 3" descr="insanity.jpg"/>
          <p:cNvPicPr>
            <a:picLocks noGrp="1" noChangeAspect="1"/>
          </p:cNvPicPr>
          <p:nvPr>
            <p:ph idx="1"/>
          </p:nvPr>
        </p:nvPicPr>
        <p:blipFill>
          <a:blip r:embed="rId2" cstate="print"/>
          <a:srcRect/>
          <a:stretch>
            <a:fillRect/>
          </a:stretch>
        </p:blipFill>
        <p:spPr bwMode="auto">
          <a:xfrm>
            <a:off x="1835696" y="1257953"/>
            <a:ext cx="5544616" cy="49454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contenuto 4"/>
          <p:cNvSpPr>
            <a:spLocks noGrp="1"/>
          </p:cNvSpPr>
          <p:nvPr>
            <p:ph idx="1"/>
          </p:nvPr>
        </p:nvSpPr>
        <p:spPr>
          <a:xfrm>
            <a:off x="457200" y="1285875"/>
            <a:ext cx="8229600" cy="4714875"/>
          </a:xfrm>
        </p:spPr>
        <p:txBody>
          <a:bodyPr>
            <a:normAutofit lnSpcReduction="10000"/>
          </a:bodyPr>
          <a:lstStyle/>
          <a:p>
            <a:pPr>
              <a:defRPr/>
            </a:pPr>
            <a:r>
              <a:rPr lang="en-US" sz="2400" dirty="0" smtClean="0"/>
              <a:t>Consider two restaurants named "A" and "B" located next to one another</a:t>
            </a:r>
            <a:endParaRPr lang="it-IT" sz="2400" dirty="0" smtClean="0"/>
          </a:p>
          <a:p>
            <a:pPr>
              <a:defRPr/>
            </a:pPr>
            <a:r>
              <a:rPr lang="en-US" sz="2400" dirty="0" smtClean="0"/>
              <a:t>According to experts and food guides A is only slightly better than B  (i.e. the prior probabilities are 51 percent for restaurant A being the better and 49 percent for restaurant B being better)</a:t>
            </a:r>
            <a:endParaRPr lang="it-IT" sz="2400" dirty="0" smtClean="0"/>
          </a:p>
          <a:p>
            <a:pPr>
              <a:defRPr/>
            </a:pPr>
            <a:r>
              <a:rPr lang="en-US" sz="2400" dirty="0" smtClean="0"/>
              <a:t>People arrive at the restaurants in sequence, observe the choices made by people before them and must decide where to eat</a:t>
            </a:r>
            <a:endParaRPr lang="it-IT" sz="2400" dirty="0" smtClean="0"/>
          </a:p>
          <a:p>
            <a:pPr>
              <a:defRPr/>
            </a:pPr>
            <a:r>
              <a:rPr lang="en-US" sz="2400" dirty="0" smtClean="0"/>
              <a:t>Apart from knowing the prior probabilities, each of these people also got a private signal which says either that A is better or that B is better (of course the signal could be wrong)</a:t>
            </a:r>
            <a:endParaRPr lang="it-IT" sz="2400" dirty="0" smtClean="0"/>
          </a:p>
          <a:p>
            <a:pPr>
              <a:defRPr/>
            </a:pPr>
            <a:endParaRPr lang="it-IT" sz="2400" dirty="0" smtClean="0"/>
          </a:p>
          <a:p>
            <a:pPr>
              <a:buFont typeface="Wingdings 3" pitchFamily="18" charset="2"/>
              <a:buNone/>
              <a:defRPr/>
            </a:pPr>
            <a:endParaRPr lang="it-IT" dirty="0" smtClean="0"/>
          </a:p>
        </p:txBody>
      </p:sp>
      <p:sp>
        <p:nvSpPr>
          <p:cNvPr id="11266" name="Titolo 3"/>
          <p:cNvSpPr>
            <a:spLocks noGrp="1"/>
          </p:cNvSpPr>
          <p:nvPr>
            <p:ph type="title"/>
          </p:nvPr>
        </p:nvSpPr>
        <p:spPr/>
        <p:txBody>
          <a:bodyPr/>
          <a:lstStyle/>
          <a:p>
            <a:pPr algn="ctr">
              <a:defRPr/>
            </a:pPr>
            <a:r>
              <a:rPr lang="en-GB" sz="3700" dirty="0" smtClean="0"/>
              <a:t>The restaurant example</a:t>
            </a:r>
            <a:endParaRPr lang="it-IT" sz="37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contenuto 4"/>
          <p:cNvSpPr>
            <a:spLocks noGrp="1"/>
          </p:cNvSpPr>
          <p:nvPr>
            <p:ph idx="1"/>
          </p:nvPr>
        </p:nvSpPr>
        <p:spPr>
          <a:xfrm>
            <a:off x="214313" y="1340768"/>
            <a:ext cx="8472487" cy="5040560"/>
          </a:xfrm>
        </p:spPr>
        <p:txBody>
          <a:bodyPr>
            <a:normAutofit lnSpcReduction="10000"/>
          </a:bodyPr>
          <a:lstStyle/>
          <a:p>
            <a:r>
              <a:rPr lang="en-US" sz="2400" dirty="0" smtClean="0"/>
              <a:t>Suppose that 99 of the 100 people have received private signals that B is better, but the one person whose signal favors A gets to choose first</a:t>
            </a:r>
          </a:p>
          <a:p>
            <a:endParaRPr lang="it-IT" sz="2400" dirty="0" smtClean="0"/>
          </a:p>
          <a:p>
            <a:r>
              <a:rPr lang="en-US" sz="2400" dirty="0" smtClean="0"/>
              <a:t>Clearly, the first chooser will go to A. The second chooser will now know that the first chooser had a signal that favored A, while his or her own signal favors B </a:t>
            </a:r>
          </a:p>
          <a:p>
            <a:endParaRPr lang="it-IT" sz="2400" dirty="0" smtClean="0"/>
          </a:p>
          <a:p>
            <a:r>
              <a:rPr lang="en-US" sz="2400" dirty="0" smtClean="0"/>
              <a:t>Since the private signals are assumed to be of equal quality, they cancel out, and the rational choice is to decide by the prior probabilities and go to A</a:t>
            </a:r>
            <a:endParaRPr lang="it-IT" sz="2400" dirty="0" smtClean="0"/>
          </a:p>
          <a:p>
            <a:endParaRPr lang="it-IT" sz="2400" dirty="0" smtClean="0"/>
          </a:p>
          <a:p>
            <a:pPr>
              <a:buFont typeface="Wingdings 3" pitchFamily="18" charset="2"/>
              <a:buNone/>
            </a:pPr>
            <a:endParaRPr lang="it-IT" dirty="0" smtClean="0"/>
          </a:p>
        </p:txBody>
      </p:sp>
      <p:sp>
        <p:nvSpPr>
          <p:cNvPr id="11266" name="Titolo 3"/>
          <p:cNvSpPr>
            <a:spLocks noGrp="1"/>
          </p:cNvSpPr>
          <p:nvPr>
            <p:ph type="title"/>
          </p:nvPr>
        </p:nvSpPr>
        <p:spPr/>
        <p:txBody>
          <a:bodyPr/>
          <a:lstStyle/>
          <a:p>
            <a:pPr algn="ctr">
              <a:defRPr/>
            </a:pPr>
            <a:r>
              <a:rPr lang="en-GB" sz="3700" dirty="0" smtClean="0"/>
              <a:t>The restaurant example</a:t>
            </a:r>
            <a:endParaRPr lang="it-IT" sz="37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contenuto 4"/>
          <p:cNvSpPr>
            <a:spLocks noGrp="1"/>
          </p:cNvSpPr>
          <p:nvPr>
            <p:ph idx="1"/>
          </p:nvPr>
        </p:nvSpPr>
        <p:spPr>
          <a:xfrm>
            <a:off x="457200" y="1285875"/>
            <a:ext cx="8229600" cy="5072063"/>
          </a:xfrm>
        </p:spPr>
        <p:txBody>
          <a:bodyPr>
            <a:normAutofit fontScale="92500" lnSpcReduction="10000"/>
          </a:bodyPr>
          <a:lstStyle/>
          <a:p>
            <a:pPr>
              <a:defRPr/>
            </a:pPr>
            <a:r>
              <a:rPr lang="en-US" sz="2600" dirty="0" smtClean="0"/>
              <a:t>The second person thus chooses A regardless of her signal</a:t>
            </a:r>
            <a:endParaRPr lang="it-IT" sz="2600" dirty="0" smtClean="0"/>
          </a:p>
          <a:p>
            <a:pPr>
              <a:defRPr/>
            </a:pPr>
            <a:r>
              <a:rPr lang="en-US" sz="2600" dirty="0" smtClean="0"/>
              <a:t>Her choice therefore provides no new information to the next person in line: the third person's situation is thus exactly the same as that of the second person, and she should make the same choice and so on </a:t>
            </a:r>
            <a:endParaRPr lang="it-IT" sz="2600" dirty="0" smtClean="0"/>
          </a:p>
          <a:p>
            <a:pPr>
              <a:defRPr/>
            </a:pPr>
            <a:r>
              <a:rPr lang="en-US" sz="2600" dirty="0" smtClean="0"/>
              <a:t>Everyone ends up at restaurant A even if, given the aggregate information, it is practically certain that B is better (99 people over 100 have private signal that is the case)</a:t>
            </a:r>
            <a:endParaRPr lang="it-IT" sz="2600" dirty="0" smtClean="0"/>
          </a:p>
          <a:p>
            <a:pPr>
              <a:defRPr/>
            </a:pPr>
            <a:r>
              <a:rPr lang="en-US" sz="2600" dirty="0" smtClean="0"/>
              <a:t>This takes to develop a “wrong” information cascade, i.e.  that is triggered by a small amount of original information followed by imitations</a:t>
            </a:r>
            <a:endParaRPr lang="it-IT" sz="2600" dirty="0" smtClean="0"/>
          </a:p>
          <a:p>
            <a:pPr>
              <a:defRPr/>
            </a:pPr>
            <a:endParaRPr lang="it-IT" sz="2400" dirty="0" smtClean="0"/>
          </a:p>
          <a:p>
            <a:pPr>
              <a:buFont typeface="Wingdings 3" pitchFamily="18" charset="2"/>
              <a:buNone/>
              <a:defRPr/>
            </a:pPr>
            <a:endParaRPr lang="it-IT" dirty="0" smtClean="0"/>
          </a:p>
        </p:txBody>
      </p:sp>
      <p:sp>
        <p:nvSpPr>
          <p:cNvPr id="11266" name="Titolo 3"/>
          <p:cNvSpPr>
            <a:spLocks noGrp="1"/>
          </p:cNvSpPr>
          <p:nvPr>
            <p:ph type="title"/>
          </p:nvPr>
        </p:nvSpPr>
        <p:spPr/>
        <p:txBody>
          <a:bodyPr/>
          <a:lstStyle/>
          <a:p>
            <a:pPr algn="ctr">
              <a:defRPr/>
            </a:pPr>
            <a:r>
              <a:rPr lang="en-GB" sz="3700" dirty="0" smtClean="0"/>
              <a:t>The restaurant example</a:t>
            </a:r>
            <a:endParaRPr lang="it-IT" sz="37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116632"/>
            <a:ext cx="8229600" cy="6009531"/>
          </a:xfrm>
        </p:spPr>
        <p:txBody>
          <a:bodyPr rtlCol="0">
            <a:noAutofit/>
          </a:bodyPr>
          <a:lstStyle/>
          <a:p>
            <a:pPr marL="365760" indent="-256032" eaLnBrk="1" fontAlgn="auto" hangingPunct="1">
              <a:spcAft>
                <a:spcPts val="0"/>
              </a:spcAft>
              <a:buFont typeface="Arial" charset="0"/>
              <a:buNone/>
              <a:defRPr/>
            </a:pPr>
            <a:r>
              <a:rPr lang="en-US" sz="1400" dirty="0" smtClean="0">
                <a:cs typeface="Arial" pitchFamily="34" charset="0"/>
              </a:rPr>
              <a:t>    </a:t>
            </a:r>
            <a:r>
              <a:rPr lang="en-US" sz="1600" dirty="0" smtClean="0">
                <a:cs typeface="Arial" pitchFamily="34" charset="0"/>
              </a:rPr>
              <a:t>Correlated phenomena</a:t>
            </a:r>
            <a:endParaRPr lang="it-IT" sz="1600" dirty="0" smtClean="0">
              <a:cs typeface="Arial" pitchFamily="34" charset="0"/>
            </a:endParaRPr>
          </a:p>
          <a:p>
            <a:pPr marL="365760" indent="-256032" algn="ctr" eaLnBrk="1" fontAlgn="auto" hangingPunct="1">
              <a:spcAft>
                <a:spcPts val="0"/>
              </a:spcAft>
              <a:buFont typeface="Arial" charset="0"/>
              <a:buNone/>
              <a:defRPr/>
            </a:pPr>
            <a:r>
              <a:rPr lang="en-US" sz="1600" b="1" cap="small" dirty="0" smtClean="0">
                <a:cs typeface="Arial" pitchFamily="34" charset="0"/>
              </a:rPr>
              <a:t>	False consensus</a:t>
            </a:r>
          </a:p>
          <a:p>
            <a:pPr marL="365760" indent="-256032" eaLnBrk="1" fontAlgn="auto" hangingPunct="1">
              <a:spcAft>
                <a:spcPts val="0"/>
              </a:spcAft>
              <a:buFont typeface="Arial" charset="0"/>
              <a:buNone/>
              <a:defRPr/>
            </a:pPr>
            <a:r>
              <a:rPr lang="en-US" sz="1600" dirty="0" smtClean="0">
                <a:cs typeface="Arial" pitchFamily="34" charset="0"/>
              </a:rPr>
              <a:t>	People use their own tastes and beliefs as information in guessing what others like and believe</a:t>
            </a:r>
          </a:p>
          <a:p>
            <a:pPr marL="365760" indent="-256032" eaLnBrk="1" fontAlgn="auto" hangingPunct="1">
              <a:spcAft>
                <a:spcPts val="0"/>
              </a:spcAft>
              <a:buFont typeface="Arial" charset="0"/>
              <a:buNone/>
              <a:defRPr/>
            </a:pPr>
            <a:r>
              <a:rPr lang="en-US" sz="1600" dirty="0" smtClean="0">
                <a:cs typeface="Arial" pitchFamily="34" charset="0"/>
              </a:rPr>
              <a:t>	Application: to put in other people’s shoes is not useful to find focal points</a:t>
            </a:r>
            <a:endParaRPr lang="it-IT" sz="1600" dirty="0" smtClean="0">
              <a:cs typeface="Arial" pitchFamily="34" charset="0"/>
            </a:endParaRPr>
          </a:p>
          <a:p>
            <a:pPr marL="365760" indent="-256032" eaLnBrk="1" fontAlgn="auto" hangingPunct="1">
              <a:spcAft>
                <a:spcPts val="0"/>
              </a:spcAft>
              <a:buFont typeface="Arial" charset="0"/>
              <a:buNone/>
              <a:defRPr/>
            </a:pPr>
            <a:endParaRPr lang="it-IT" sz="1600" dirty="0" smtClean="0">
              <a:cs typeface="Arial" pitchFamily="34" charset="0"/>
            </a:endParaRPr>
          </a:p>
          <a:p>
            <a:pPr marL="365760" indent="-256032" algn="ctr" eaLnBrk="1" fontAlgn="auto" hangingPunct="1">
              <a:spcAft>
                <a:spcPts val="0"/>
              </a:spcAft>
              <a:buFont typeface="Arial" charset="0"/>
              <a:buNone/>
              <a:defRPr/>
            </a:pPr>
            <a:r>
              <a:rPr lang="en-US" sz="1600" cap="small" dirty="0" smtClean="0">
                <a:cs typeface="Arial" pitchFamily="34" charset="0"/>
              </a:rPr>
              <a:t>	</a:t>
            </a:r>
            <a:r>
              <a:rPr lang="en-US" sz="1600" b="1" cap="small" dirty="0" smtClean="0">
                <a:cs typeface="Arial" pitchFamily="34" charset="0"/>
              </a:rPr>
              <a:t>Hindsight bias</a:t>
            </a:r>
          </a:p>
          <a:p>
            <a:pPr marL="365760" indent="-256032" eaLnBrk="1" fontAlgn="auto" hangingPunct="1">
              <a:spcAft>
                <a:spcPts val="0"/>
              </a:spcAft>
              <a:buFont typeface="Arial" charset="0"/>
              <a:buNone/>
              <a:defRPr/>
            </a:pPr>
            <a:r>
              <a:rPr lang="en-US" sz="1600" dirty="0" smtClean="0">
                <a:cs typeface="Arial" pitchFamily="34" charset="0"/>
              </a:rPr>
              <a:t>	Current recollections of past judgments tend to be biased by what actually happened since then </a:t>
            </a:r>
          </a:p>
          <a:p>
            <a:pPr marL="365760" indent="-256032" algn="ctr" eaLnBrk="1" fontAlgn="auto" hangingPunct="1">
              <a:spcAft>
                <a:spcPts val="0"/>
              </a:spcAft>
              <a:buNone/>
              <a:defRPr/>
            </a:pPr>
            <a:r>
              <a:rPr lang="en-US" sz="1600" b="1" cap="small" dirty="0" err="1" smtClean="0">
                <a:cs typeface="Arial" pitchFamily="34" charset="0"/>
              </a:rPr>
              <a:t>Wysiati</a:t>
            </a:r>
            <a:r>
              <a:rPr lang="en-US" sz="1600" b="1" cap="small" dirty="0" smtClean="0">
                <a:cs typeface="Arial" pitchFamily="34" charset="0"/>
              </a:rPr>
              <a:t> Rule</a:t>
            </a:r>
          </a:p>
          <a:p>
            <a:pPr marL="365760" indent="-256032" algn="ctr" eaLnBrk="1" fontAlgn="auto" hangingPunct="1">
              <a:spcAft>
                <a:spcPts val="0"/>
              </a:spcAft>
              <a:buNone/>
              <a:defRPr/>
            </a:pPr>
            <a:r>
              <a:rPr lang="en-US" sz="1600" dirty="0" smtClean="0">
                <a:cs typeface="Arial" pitchFamily="34" charset="0"/>
              </a:rPr>
              <a:t>what you see is all there is </a:t>
            </a:r>
          </a:p>
          <a:p>
            <a:pPr marL="365760" indent="-256032" eaLnBrk="1" fontAlgn="auto" hangingPunct="1">
              <a:spcAft>
                <a:spcPts val="0"/>
              </a:spcAft>
              <a:buNone/>
              <a:defRPr/>
            </a:pPr>
            <a:r>
              <a:rPr lang="en-US" sz="1600" dirty="0" smtClean="0">
                <a:cs typeface="Arial" pitchFamily="34" charset="0"/>
              </a:rPr>
              <a:t>	We often fail to allow for the possibility that evidence that should be critical to our judgment is missing (what you see is all there is)</a:t>
            </a:r>
          </a:p>
          <a:p>
            <a:pPr marL="365760" indent="-256032" eaLnBrk="1" fontAlgn="auto" hangingPunct="1">
              <a:spcAft>
                <a:spcPts val="0"/>
              </a:spcAft>
              <a:buNone/>
              <a:defRPr/>
            </a:pPr>
            <a:endParaRPr lang="en-US" sz="1600" dirty="0" smtClean="0">
              <a:cs typeface="Arial" pitchFamily="34" charset="0"/>
            </a:endParaRPr>
          </a:p>
          <a:p>
            <a:pPr marL="365760" indent="-256032" eaLnBrk="1" fontAlgn="auto" hangingPunct="1">
              <a:spcAft>
                <a:spcPts val="0"/>
              </a:spcAft>
              <a:buFont typeface="Arial" charset="0"/>
              <a:buNone/>
              <a:defRPr/>
            </a:pPr>
            <a:r>
              <a:rPr lang="en-US" sz="1600" dirty="0" smtClean="0">
                <a:cs typeface="Arial" pitchFamily="34" charset="0"/>
              </a:rPr>
              <a:t>	Applications</a:t>
            </a:r>
          </a:p>
          <a:p>
            <a:pPr marL="365760" indent="-256032" eaLnBrk="1" fontAlgn="auto" hangingPunct="1">
              <a:spcAft>
                <a:spcPts val="0"/>
              </a:spcAft>
              <a:defRPr/>
            </a:pPr>
            <a:r>
              <a:rPr lang="en-US" sz="1600" dirty="0" smtClean="0">
                <a:cs typeface="Arial" pitchFamily="34" charset="0"/>
              </a:rPr>
              <a:t>Jumping to conclusions on the basis of limited evidence </a:t>
            </a:r>
          </a:p>
          <a:p>
            <a:pPr marL="365760" indent="-256032" eaLnBrk="1" fontAlgn="auto" hangingPunct="1">
              <a:spcAft>
                <a:spcPts val="0"/>
              </a:spcAft>
              <a:defRPr/>
            </a:pPr>
            <a:r>
              <a:rPr lang="en-US" sz="1600" dirty="0" smtClean="0">
                <a:cs typeface="Arial" pitchFamily="34" charset="0"/>
              </a:rPr>
              <a:t>The halo effect judgments of a person’s character can be influenced by one's overall impression of him or her (attractiveness)</a:t>
            </a:r>
          </a:p>
          <a:p>
            <a:pPr marL="365760" indent="-256032" eaLnBrk="1" fontAlgn="auto" hangingPunct="1">
              <a:spcAft>
                <a:spcPts val="0"/>
              </a:spcAft>
              <a:defRPr/>
            </a:pPr>
            <a:r>
              <a:rPr lang="en-US" sz="1600" dirty="0" smtClean="0">
                <a:cs typeface="Arial" pitchFamily="34" charset="0"/>
              </a:rPr>
              <a:t>Overconfidence. The WYSIATI rule implies that neither the quantity or the quality of the evidence counts for much in subjective confidence</a:t>
            </a:r>
          </a:p>
          <a:p>
            <a:pPr marL="365760" indent="-256032" eaLnBrk="1" fontAlgn="auto" hangingPunct="1">
              <a:spcAft>
                <a:spcPts val="0"/>
              </a:spcAft>
              <a:buFont typeface="Arial" charset="0"/>
              <a:buNone/>
              <a:defRPr/>
            </a:pPr>
            <a:endParaRPr lang="en-US"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latin typeface="Arial" pitchFamily="34" charset="0"/>
                <a:cs typeface="Arial" pitchFamily="34" charset="0"/>
              </a:rPr>
              <a:t> </a:t>
            </a: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r>
            <a:br>
              <a:rPr lang="en-US" sz="1600" dirty="0" smtClean="0"/>
            </a:b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a:latin typeface="Arial" pitchFamily="34" charset="0"/>
              <a:cs typeface="Arial" pitchFamily="34" charset="0"/>
            </a:endParaRPr>
          </a:p>
        </p:txBody>
      </p:sp>
      <p:sp>
        <p:nvSpPr>
          <p:cNvPr id="33795"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634B754-1839-41A6-9663-058EF49814AB}" type="slidenum">
              <a:rPr lang="it-IT" smtClean="0"/>
              <a:pPr/>
              <a:t>3</a:t>
            </a:fld>
            <a:endParaRPr lang="it-IT"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egnaposto contenuto 4"/>
          <p:cNvSpPr>
            <a:spLocks noGrp="1"/>
          </p:cNvSpPr>
          <p:nvPr>
            <p:ph idx="1"/>
          </p:nvPr>
        </p:nvSpPr>
        <p:spPr>
          <a:xfrm>
            <a:off x="457200" y="1143000"/>
            <a:ext cx="8329613" cy="5357813"/>
          </a:xfrm>
        </p:spPr>
        <p:txBody>
          <a:bodyPr>
            <a:normAutofit fontScale="92500" lnSpcReduction="20000"/>
          </a:bodyPr>
          <a:lstStyle/>
          <a:p>
            <a:pPr>
              <a:spcAft>
                <a:spcPts val="600"/>
              </a:spcAft>
              <a:defRPr/>
            </a:pPr>
            <a:r>
              <a:rPr lang="en-US" sz="2600" dirty="0" smtClean="0"/>
              <a:t>A is chosen although almost all people receive private signal that B is better than A and there is no clear prior evidence that A is better than B (51% vs. 49%) </a:t>
            </a:r>
            <a:endParaRPr lang="it-IT" sz="2600" dirty="0" smtClean="0"/>
          </a:p>
          <a:p>
            <a:pPr>
              <a:spcAft>
                <a:spcPts val="600"/>
              </a:spcAft>
              <a:defRPr/>
            </a:pPr>
            <a:r>
              <a:rPr lang="en-US" sz="2600" dirty="0" smtClean="0"/>
              <a:t>If the second person had been someone who always followed her own signal, the third person would have known that the second person's signal had favored B. The third person would then have chosen B, and so everybody else</a:t>
            </a:r>
            <a:endParaRPr lang="it-IT" sz="2600" dirty="0" smtClean="0"/>
          </a:p>
          <a:p>
            <a:pPr>
              <a:spcAft>
                <a:spcPts val="600"/>
              </a:spcAft>
              <a:defRPr/>
            </a:pPr>
            <a:r>
              <a:rPr lang="en-US" sz="2600" dirty="0" smtClean="0"/>
              <a:t>The second person's decision to ignore her own information and imitate the first chooser inflicts a negative externality on the rest of the population </a:t>
            </a:r>
            <a:endParaRPr lang="it-IT" sz="2600" dirty="0" smtClean="0"/>
          </a:p>
          <a:p>
            <a:pPr>
              <a:defRPr/>
            </a:pPr>
            <a:r>
              <a:rPr lang="en-US" sz="2600" dirty="0" smtClean="0"/>
              <a:t>lf she had used her own information, her decision would have provided information to the rest of the population, which would have encouraged them to use their own information as well</a:t>
            </a:r>
            <a:endParaRPr lang="it-IT" sz="2600" dirty="0" smtClean="0"/>
          </a:p>
          <a:p>
            <a:pPr>
              <a:buFont typeface="Wingdings 3" pitchFamily="18" charset="2"/>
              <a:buNone/>
              <a:defRPr/>
            </a:pPr>
            <a:endParaRPr lang="it-IT" sz="2400" dirty="0" smtClean="0"/>
          </a:p>
          <a:p>
            <a:pPr>
              <a:defRPr/>
            </a:pPr>
            <a:endParaRPr lang="it-IT" sz="2400" dirty="0" smtClean="0"/>
          </a:p>
          <a:p>
            <a:pPr>
              <a:buFont typeface="Wingdings 3" pitchFamily="18" charset="2"/>
              <a:buNone/>
              <a:defRPr/>
            </a:pPr>
            <a:endParaRPr lang="it-IT" dirty="0" smtClean="0"/>
          </a:p>
        </p:txBody>
      </p:sp>
      <p:sp>
        <p:nvSpPr>
          <p:cNvPr id="11266" name="Titolo 3"/>
          <p:cNvSpPr>
            <a:spLocks noGrp="1"/>
          </p:cNvSpPr>
          <p:nvPr>
            <p:ph type="title"/>
          </p:nvPr>
        </p:nvSpPr>
        <p:spPr/>
        <p:txBody>
          <a:bodyPr/>
          <a:lstStyle/>
          <a:p>
            <a:pPr algn="ctr">
              <a:defRPr/>
            </a:pPr>
            <a:r>
              <a:rPr lang="en-GB" sz="3700" dirty="0" smtClean="0"/>
              <a:t>What is wrong?</a:t>
            </a:r>
            <a:endParaRPr lang="it-IT" sz="37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contenuto 4"/>
          <p:cNvSpPr>
            <a:spLocks noGrp="1"/>
          </p:cNvSpPr>
          <p:nvPr>
            <p:ph idx="1"/>
          </p:nvPr>
        </p:nvSpPr>
        <p:spPr>
          <a:xfrm>
            <a:off x="457200" y="1285875"/>
            <a:ext cx="8329613" cy="5214938"/>
          </a:xfrm>
        </p:spPr>
        <p:txBody>
          <a:bodyPr/>
          <a:lstStyle/>
          <a:p>
            <a:r>
              <a:rPr lang="en-US" sz="2400" smtClean="0"/>
              <a:t>People have private information ("signals") and can also observe public information</a:t>
            </a:r>
            <a:endParaRPr lang="it-IT" sz="2400" smtClean="0"/>
          </a:p>
          <a:p>
            <a:r>
              <a:rPr lang="en-US" sz="2400" smtClean="0"/>
              <a:t>Public information is a history of all the actions (not information) of predecessors</a:t>
            </a:r>
            <a:endParaRPr lang="it-IT" sz="2400" smtClean="0"/>
          </a:p>
          <a:p>
            <a:r>
              <a:rPr lang="en-US" sz="2400" smtClean="0"/>
              <a:t>People are rational because they are assumed to update their prior probabilities by using Bayes’ rule to process the public and private information they possess</a:t>
            </a:r>
            <a:endParaRPr lang="it-IT" sz="2400" smtClean="0"/>
          </a:p>
          <a:p>
            <a:r>
              <a:rPr lang="en-US" sz="2400" smtClean="0"/>
              <a:t>An individual herds on the public belief when his action is independent of his private signal </a:t>
            </a:r>
            <a:endParaRPr lang="it-IT" sz="2400" smtClean="0"/>
          </a:p>
          <a:p>
            <a:r>
              <a:rPr lang="en-US" sz="2400" smtClean="0"/>
              <a:t>If all agents herd there is an informational cascade that may be both “wrong” or “right”</a:t>
            </a:r>
            <a:endParaRPr lang="it-IT" sz="2400" smtClean="0"/>
          </a:p>
          <a:p>
            <a:pPr>
              <a:buFont typeface="Wingdings 3" pitchFamily="18" charset="2"/>
              <a:buNone/>
            </a:pPr>
            <a:endParaRPr lang="it-IT" sz="2400" smtClean="0"/>
          </a:p>
          <a:p>
            <a:endParaRPr lang="it-IT" sz="2400" smtClean="0"/>
          </a:p>
          <a:p>
            <a:pPr>
              <a:buFont typeface="Wingdings 3" pitchFamily="18" charset="2"/>
              <a:buNone/>
            </a:pPr>
            <a:endParaRPr lang="it-IT" smtClean="0"/>
          </a:p>
        </p:txBody>
      </p:sp>
      <p:sp>
        <p:nvSpPr>
          <p:cNvPr id="11266" name="Titolo 3"/>
          <p:cNvSpPr>
            <a:spLocks noGrp="1"/>
          </p:cNvSpPr>
          <p:nvPr>
            <p:ph type="title"/>
          </p:nvPr>
        </p:nvSpPr>
        <p:spPr/>
        <p:txBody>
          <a:bodyPr/>
          <a:lstStyle/>
          <a:p>
            <a:pPr algn="ctr">
              <a:defRPr/>
            </a:pPr>
            <a:r>
              <a:rPr lang="en-GB" sz="3700" dirty="0" smtClean="0"/>
              <a:t>Model’s key features</a:t>
            </a:r>
            <a:endParaRPr lang="it-IT" sz="37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contenuto 4"/>
          <p:cNvSpPr>
            <a:spLocks noGrp="1"/>
          </p:cNvSpPr>
          <p:nvPr>
            <p:ph idx="1"/>
          </p:nvPr>
        </p:nvSpPr>
        <p:spPr>
          <a:xfrm>
            <a:off x="457200" y="1428750"/>
            <a:ext cx="8329613" cy="5072063"/>
          </a:xfrm>
        </p:spPr>
        <p:txBody>
          <a:bodyPr/>
          <a:lstStyle/>
          <a:p>
            <a:r>
              <a:rPr lang="en-GB" sz="2400" smtClean="0"/>
              <a:t>The theory of informational cascades assumes that decision makers behave rationally in processing all the available information </a:t>
            </a:r>
            <a:endParaRPr lang="it-IT" sz="2400" smtClean="0"/>
          </a:p>
          <a:p>
            <a:r>
              <a:rPr lang="en-GB" sz="2400" smtClean="0"/>
              <a:t>Experimental evidence points out how subjects exhibit in the laboratory various cognitive biases in deciding if entering or not a cascade:</a:t>
            </a:r>
            <a:endParaRPr lang="it-IT" sz="2400" smtClean="0"/>
          </a:p>
          <a:p>
            <a:r>
              <a:rPr lang="en-GB" sz="2400" smtClean="0"/>
              <a:t>One third of the subjects exhibit a tendency to rely on the mere counting of signals (Anderson-Holt 1997)</a:t>
            </a:r>
            <a:endParaRPr lang="it-IT" sz="2400" smtClean="0"/>
          </a:p>
          <a:p>
            <a:r>
              <a:rPr lang="en-GB" sz="2400" smtClean="0"/>
              <a:t>Subjects’ overconfidence consistently explains the deviations from Bayes’ rule (</a:t>
            </a:r>
            <a:r>
              <a:rPr lang="en-US" sz="2400" smtClean="0"/>
              <a:t>Huck-Oechssler 2000, Nöth-Weber 2003, Spiwoks et al. 2008) </a:t>
            </a:r>
            <a:endParaRPr lang="it-IT" sz="2400" smtClean="0"/>
          </a:p>
          <a:p>
            <a:endParaRPr lang="it-IT" sz="2400" smtClean="0"/>
          </a:p>
          <a:p>
            <a:pPr>
              <a:buFont typeface="Wingdings 3" pitchFamily="18" charset="2"/>
              <a:buNone/>
            </a:pPr>
            <a:endParaRPr lang="it-IT" smtClean="0"/>
          </a:p>
        </p:txBody>
      </p:sp>
      <p:sp>
        <p:nvSpPr>
          <p:cNvPr id="11266" name="Titolo 3"/>
          <p:cNvSpPr>
            <a:spLocks noGrp="1"/>
          </p:cNvSpPr>
          <p:nvPr>
            <p:ph type="title"/>
          </p:nvPr>
        </p:nvSpPr>
        <p:spPr/>
        <p:txBody>
          <a:bodyPr>
            <a:normAutofit fontScale="90000"/>
          </a:bodyPr>
          <a:lstStyle/>
          <a:p>
            <a:pPr algn="ctr">
              <a:defRPr/>
            </a:pPr>
            <a:r>
              <a:rPr lang="en-GB" sz="3700" dirty="0" smtClean="0"/>
              <a:t>Heuristics and biases in cascades</a:t>
            </a:r>
            <a:endParaRPr lang="it-IT" sz="37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3"/>
          <p:cNvSpPr>
            <a:spLocks noGrp="1"/>
          </p:cNvSpPr>
          <p:nvPr>
            <p:ph type="title"/>
          </p:nvPr>
        </p:nvSpPr>
        <p:spPr/>
        <p:txBody>
          <a:bodyPr/>
          <a:lstStyle/>
          <a:p>
            <a:pPr algn="ctr">
              <a:defRPr/>
            </a:pPr>
            <a:r>
              <a:rPr lang="en-GB" sz="3700" dirty="0" smtClean="0"/>
              <a:t>Experimental setting</a:t>
            </a:r>
            <a:endParaRPr lang="it-IT" sz="3700" dirty="0"/>
          </a:p>
        </p:txBody>
      </p:sp>
      <p:graphicFrame>
        <p:nvGraphicFramePr>
          <p:cNvPr id="1026" name="Object 2"/>
          <p:cNvGraphicFramePr>
            <a:graphicFrameLocks noChangeAspect="1"/>
          </p:cNvGraphicFramePr>
          <p:nvPr/>
        </p:nvGraphicFramePr>
        <p:xfrm>
          <a:off x="506413" y="1566863"/>
          <a:ext cx="8294687" cy="4638675"/>
        </p:xfrm>
        <a:graphic>
          <a:graphicData uri="http://schemas.openxmlformats.org/presentationml/2006/ole">
            <p:oleObj spid="_x0000_s4098" name="Document" r:id="rId4" imgW="6458992" imgH="3606386" progId="Word.Document.8">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contenuto 4"/>
          <p:cNvSpPr>
            <a:spLocks noGrp="1"/>
          </p:cNvSpPr>
          <p:nvPr>
            <p:ph idx="1"/>
          </p:nvPr>
        </p:nvSpPr>
        <p:spPr>
          <a:xfrm>
            <a:off x="214313" y="1412776"/>
            <a:ext cx="8715375" cy="5088037"/>
          </a:xfrm>
        </p:spPr>
        <p:txBody>
          <a:bodyPr/>
          <a:lstStyle/>
          <a:p>
            <a:r>
              <a:rPr lang="en-GB" sz="2400" dirty="0" smtClean="0"/>
              <a:t>Two events -  Square and Circle - may occur with equal probability.</a:t>
            </a:r>
            <a:endParaRPr lang="it-IT" sz="2400" dirty="0" smtClean="0"/>
          </a:p>
          <a:p>
            <a:r>
              <a:rPr lang="en-GB" sz="2400" dirty="0" smtClean="0"/>
              <a:t>For each session, </a:t>
            </a:r>
            <a:r>
              <a:rPr lang="en-GB" sz="2400" b="1" dirty="0" smtClean="0"/>
              <a:t>9 students </a:t>
            </a:r>
            <a:r>
              <a:rPr lang="en-GB" sz="2400" dirty="0" smtClean="0"/>
              <a:t>were arranged in a pre-specified order and asked to predict the state with a monetary reward for a correct prediction</a:t>
            </a:r>
            <a:endParaRPr lang="it-IT" sz="2400" dirty="0" smtClean="0"/>
          </a:p>
          <a:p>
            <a:pPr>
              <a:buFont typeface="Wingdings 3" pitchFamily="18" charset="2"/>
              <a:buNone/>
            </a:pPr>
            <a:r>
              <a:rPr lang="en-GB" sz="2400" dirty="0" smtClean="0"/>
              <a:t>Each subject observes:</a:t>
            </a:r>
            <a:endParaRPr lang="it-IT" sz="2400" dirty="0" smtClean="0"/>
          </a:p>
          <a:p>
            <a:r>
              <a:rPr lang="en-GB" sz="2400" dirty="0" smtClean="0"/>
              <a:t>an independent and private signal (Private Draw) which has a 2/3 chance of indicating the correct event</a:t>
            </a:r>
            <a:endParaRPr lang="it-IT" sz="2400" dirty="0" smtClean="0"/>
          </a:p>
          <a:p>
            <a:r>
              <a:rPr lang="en-GB" sz="2400" dirty="0" smtClean="0"/>
              <a:t>the predictions (Previous Choices) made by the subjects choosing previously</a:t>
            </a:r>
            <a:endParaRPr lang="it-IT" sz="2400" dirty="0" smtClean="0"/>
          </a:p>
          <a:p>
            <a:endParaRPr lang="it-IT" sz="2400" dirty="0" smtClean="0">
              <a:solidFill>
                <a:srgbClr val="00006E"/>
              </a:solidFill>
              <a:ea typeface="Lucida Sans Unicode" pitchFamily="34" charset="0"/>
              <a:cs typeface="Lucida Sans Unicode" pitchFamily="34" charset="0"/>
            </a:endParaRPr>
          </a:p>
        </p:txBody>
      </p:sp>
      <p:sp>
        <p:nvSpPr>
          <p:cNvPr id="11266" name="Titolo 3"/>
          <p:cNvSpPr>
            <a:spLocks noGrp="1"/>
          </p:cNvSpPr>
          <p:nvPr>
            <p:ph type="title"/>
          </p:nvPr>
        </p:nvSpPr>
        <p:spPr/>
        <p:txBody>
          <a:bodyPr/>
          <a:lstStyle/>
          <a:p>
            <a:pPr algn="ctr">
              <a:defRPr/>
            </a:pPr>
            <a:r>
              <a:rPr lang="en-GB" sz="3700" dirty="0" smtClean="0"/>
              <a:t>Experimental Design</a:t>
            </a:r>
            <a:endParaRPr lang="it-IT" sz="37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609600" y="0"/>
            <a:ext cx="8001000" cy="1216025"/>
          </a:xfrm>
        </p:spPr>
        <p:txBody>
          <a:bodyPr/>
          <a:lstStyle/>
          <a:p>
            <a:pPr eaLnBrk="1" hangingPunct="1">
              <a:defRPr/>
            </a:pPr>
            <a:r>
              <a:rPr lang="en-US" sz="4200" dirty="0" smtClean="0">
                <a:solidFill>
                  <a:srgbClr val="000099"/>
                </a:solidFill>
                <a:latin typeface="Palatino Linotype" pitchFamily="18" charset="0"/>
              </a:rPr>
              <a:t>Private draw</a:t>
            </a:r>
          </a:p>
        </p:txBody>
      </p:sp>
      <p:sp>
        <p:nvSpPr>
          <p:cNvPr id="46083" name="Oval 5"/>
          <p:cNvSpPr>
            <a:spLocks noChangeArrowheads="1"/>
          </p:cNvSpPr>
          <p:nvPr/>
        </p:nvSpPr>
        <p:spPr bwMode="auto">
          <a:xfrm>
            <a:off x="827088" y="1557338"/>
            <a:ext cx="1871662" cy="1871662"/>
          </a:xfrm>
          <a:prstGeom prst="ellipse">
            <a:avLst/>
          </a:prstGeom>
          <a:solidFill>
            <a:srgbClr val="FF0000"/>
          </a:solidFill>
          <a:ln w="9525">
            <a:solidFill>
              <a:schemeClr val="tx1"/>
            </a:solidFill>
            <a:round/>
            <a:headEnd/>
            <a:tailEnd/>
          </a:ln>
        </p:spPr>
        <p:txBody>
          <a:bodyPr wrap="none" anchor="ctr"/>
          <a:lstStyle/>
          <a:p>
            <a:pPr algn="ctr"/>
            <a:endParaRPr lang="en-US">
              <a:latin typeface="Comic Sans MS" pitchFamily="66" charset="0"/>
            </a:endParaRPr>
          </a:p>
        </p:txBody>
      </p:sp>
      <p:sp>
        <p:nvSpPr>
          <p:cNvPr id="46084" name="Rectangle 6"/>
          <p:cNvSpPr>
            <a:spLocks noChangeArrowheads="1"/>
          </p:cNvSpPr>
          <p:nvPr/>
        </p:nvSpPr>
        <p:spPr bwMode="auto">
          <a:xfrm>
            <a:off x="6659563" y="1701800"/>
            <a:ext cx="1727200" cy="1727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46085" name="Line 7"/>
          <p:cNvSpPr>
            <a:spLocks noChangeShapeType="1"/>
          </p:cNvSpPr>
          <p:nvPr/>
        </p:nvSpPr>
        <p:spPr bwMode="auto">
          <a:xfrm>
            <a:off x="2771775" y="2924175"/>
            <a:ext cx="1008063" cy="504825"/>
          </a:xfrm>
          <a:prstGeom prst="line">
            <a:avLst/>
          </a:prstGeom>
          <a:noFill/>
          <a:ln w="76200">
            <a:solidFill>
              <a:srgbClr val="FF0000"/>
            </a:solidFill>
            <a:round/>
            <a:headEnd/>
            <a:tailEnd type="triangle" w="med" len="med"/>
          </a:ln>
        </p:spPr>
        <p:txBody>
          <a:bodyPr/>
          <a:lstStyle/>
          <a:p>
            <a:endParaRPr lang="it-IT"/>
          </a:p>
        </p:txBody>
      </p:sp>
      <p:sp>
        <p:nvSpPr>
          <p:cNvPr id="46086" name="Line 8"/>
          <p:cNvSpPr>
            <a:spLocks noChangeShapeType="1"/>
          </p:cNvSpPr>
          <p:nvPr/>
        </p:nvSpPr>
        <p:spPr bwMode="auto">
          <a:xfrm flipH="1">
            <a:off x="5580063" y="2997200"/>
            <a:ext cx="936625" cy="360363"/>
          </a:xfrm>
          <a:prstGeom prst="line">
            <a:avLst/>
          </a:prstGeom>
          <a:noFill/>
          <a:ln w="76200">
            <a:solidFill>
              <a:srgbClr val="FF0000"/>
            </a:solidFill>
            <a:round/>
            <a:headEnd/>
            <a:tailEnd type="triangle" w="med" len="med"/>
          </a:ln>
        </p:spPr>
        <p:txBody>
          <a:bodyPr/>
          <a:lstStyle/>
          <a:p>
            <a:endParaRPr lang="it-IT"/>
          </a:p>
        </p:txBody>
      </p:sp>
      <p:sp>
        <p:nvSpPr>
          <p:cNvPr id="280585" name="AutoShape 9"/>
          <p:cNvSpPr>
            <a:spLocks noChangeArrowheads="1"/>
          </p:cNvSpPr>
          <p:nvPr/>
        </p:nvSpPr>
        <p:spPr bwMode="auto">
          <a:xfrm>
            <a:off x="3959225" y="3068638"/>
            <a:ext cx="1476375" cy="1223962"/>
          </a:xfrm>
          <a:prstGeom prst="cube">
            <a:avLst>
              <a:gd name="adj" fmla="val 25000"/>
            </a:avLst>
          </a:prstGeom>
          <a:gradFill rotWithShape="1">
            <a:gsLst>
              <a:gs pos="0">
                <a:schemeClr val="bg2"/>
              </a:gs>
              <a:gs pos="100000">
                <a:schemeClr val="bg1"/>
              </a:gs>
            </a:gsLst>
            <a:lin ang="18900000" scaled="1"/>
          </a:gradFill>
          <a:ln w="9525">
            <a:solidFill>
              <a:schemeClr val="tx1"/>
            </a:solidFill>
            <a:miter lim="800000"/>
            <a:headEnd/>
            <a:tailEnd/>
          </a:ln>
          <a:effectLst/>
        </p:spPr>
        <p:txBody>
          <a:bodyPr wrap="none" anchor="ctr"/>
          <a:lstStyle/>
          <a:p>
            <a:pPr algn="ctr">
              <a:defRPr/>
            </a:pPr>
            <a:r>
              <a:rPr lang="en-US" sz="4000" b="1">
                <a:solidFill>
                  <a:srgbClr val="000099"/>
                </a:solidFill>
                <a:effectLst>
                  <a:outerShdw blurRad="38100" dist="38100" dir="2700000" algn="tl">
                    <a:srgbClr val="000000"/>
                  </a:outerShdw>
                </a:effectLst>
                <a:latin typeface="Book Antiqua" pitchFamily="-112" charset="0"/>
              </a:rPr>
              <a:t>?</a:t>
            </a:r>
          </a:p>
        </p:txBody>
      </p:sp>
      <p:sp>
        <p:nvSpPr>
          <p:cNvPr id="46088" name="Line 10"/>
          <p:cNvSpPr>
            <a:spLocks noChangeShapeType="1"/>
          </p:cNvSpPr>
          <p:nvPr/>
        </p:nvSpPr>
        <p:spPr bwMode="auto">
          <a:xfrm>
            <a:off x="4572000" y="4508500"/>
            <a:ext cx="0" cy="936625"/>
          </a:xfrm>
          <a:prstGeom prst="line">
            <a:avLst/>
          </a:prstGeom>
          <a:noFill/>
          <a:ln w="76200">
            <a:solidFill>
              <a:srgbClr val="FF0000"/>
            </a:solidFill>
            <a:round/>
            <a:headEnd/>
            <a:tailEnd type="triangle" w="med" len="med"/>
          </a:ln>
        </p:spPr>
        <p:txBody>
          <a:bodyPr/>
          <a:lstStyle/>
          <a:p>
            <a:endParaRPr lang="it-IT"/>
          </a:p>
        </p:txBody>
      </p:sp>
      <p:sp>
        <p:nvSpPr>
          <p:cNvPr id="46089" name="Rectangle 11"/>
          <p:cNvSpPr>
            <a:spLocks noChangeArrowheads="1"/>
          </p:cNvSpPr>
          <p:nvPr/>
        </p:nvSpPr>
        <p:spPr bwMode="auto">
          <a:xfrm>
            <a:off x="2047875" y="4556125"/>
            <a:ext cx="579438" cy="457200"/>
          </a:xfrm>
          <a:prstGeom prst="rect">
            <a:avLst/>
          </a:prstGeom>
          <a:noFill/>
          <a:ln w="9525">
            <a:noFill/>
            <a:miter lim="800000"/>
            <a:headEnd/>
            <a:tailEnd/>
          </a:ln>
        </p:spPr>
        <p:txBody>
          <a:bodyPr wrap="none">
            <a:spAutoFit/>
          </a:bodyPr>
          <a:lstStyle/>
          <a:p>
            <a:r>
              <a:rPr lang="en-US" sz="2400" b="1">
                <a:latin typeface="Book Antiqua" pitchFamily="18" charset="0"/>
              </a:rPr>
              <a:t>2/3</a:t>
            </a:r>
          </a:p>
        </p:txBody>
      </p:sp>
      <p:sp>
        <p:nvSpPr>
          <p:cNvPr id="46090" name="Rectangle 12"/>
          <p:cNvSpPr>
            <a:spLocks noChangeArrowheads="1"/>
          </p:cNvSpPr>
          <p:nvPr/>
        </p:nvSpPr>
        <p:spPr bwMode="auto">
          <a:xfrm>
            <a:off x="2916238" y="5419725"/>
            <a:ext cx="579437" cy="457200"/>
          </a:xfrm>
          <a:prstGeom prst="rect">
            <a:avLst/>
          </a:prstGeom>
          <a:noFill/>
          <a:ln w="9525">
            <a:noFill/>
            <a:miter lim="800000"/>
            <a:headEnd/>
            <a:tailEnd/>
          </a:ln>
        </p:spPr>
        <p:txBody>
          <a:bodyPr wrap="none">
            <a:spAutoFit/>
          </a:bodyPr>
          <a:lstStyle/>
          <a:p>
            <a:r>
              <a:rPr lang="en-US" sz="2400" b="1">
                <a:latin typeface="Book Antiqua" pitchFamily="18" charset="0"/>
              </a:rPr>
              <a:t>1/3</a:t>
            </a:r>
          </a:p>
        </p:txBody>
      </p:sp>
      <p:sp>
        <p:nvSpPr>
          <p:cNvPr id="46091" name="Rectangle 13"/>
          <p:cNvSpPr>
            <a:spLocks noChangeArrowheads="1"/>
          </p:cNvSpPr>
          <p:nvPr/>
        </p:nvSpPr>
        <p:spPr bwMode="auto">
          <a:xfrm>
            <a:off x="6297613" y="4484688"/>
            <a:ext cx="579437" cy="457200"/>
          </a:xfrm>
          <a:prstGeom prst="rect">
            <a:avLst/>
          </a:prstGeom>
          <a:noFill/>
          <a:ln w="9525">
            <a:noFill/>
            <a:miter lim="800000"/>
            <a:headEnd/>
            <a:tailEnd/>
          </a:ln>
        </p:spPr>
        <p:txBody>
          <a:bodyPr wrap="none">
            <a:spAutoFit/>
          </a:bodyPr>
          <a:lstStyle/>
          <a:p>
            <a:pPr>
              <a:spcBef>
                <a:spcPct val="50000"/>
              </a:spcBef>
            </a:pPr>
            <a:r>
              <a:rPr lang="en-US" sz="2400" b="1">
                <a:latin typeface="Book Antiqua" pitchFamily="18" charset="0"/>
              </a:rPr>
              <a:t>2/3</a:t>
            </a:r>
          </a:p>
        </p:txBody>
      </p:sp>
      <p:sp>
        <p:nvSpPr>
          <p:cNvPr id="46092" name="Rectangle 14"/>
          <p:cNvSpPr>
            <a:spLocks noChangeArrowheads="1"/>
          </p:cNvSpPr>
          <p:nvPr/>
        </p:nvSpPr>
        <p:spPr bwMode="auto">
          <a:xfrm>
            <a:off x="5795963" y="5419725"/>
            <a:ext cx="579437" cy="457200"/>
          </a:xfrm>
          <a:prstGeom prst="rect">
            <a:avLst/>
          </a:prstGeom>
          <a:noFill/>
          <a:ln w="9525">
            <a:noFill/>
            <a:miter lim="800000"/>
            <a:headEnd/>
            <a:tailEnd/>
          </a:ln>
        </p:spPr>
        <p:txBody>
          <a:bodyPr wrap="none">
            <a:spAutoFit/>
          </a:bodyPr>
          <a:lstStyle/>
          <a:p>
            <a:r>
              <a:rPr lang="en-US" sz="2400" b="1">
                <a:latin typeface="Book Antiqua" pitchFamily="18" charset="0"/>
              </a:rPr>
              <a:t>1/3</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contenuto 4"/>
          <p:cNvSpPr>
            <a:spLocks noGrp="1"/>
          </p:cNvSpPr>
          <p:nvPr>
            <p:ph idx="1"/>
          </p:nvPr>
        </p:nvSpPr>
        <p:spPr>
          <a:xfrm>
            <a:off x="214313" y="1214438"/>
            <a:ext cx="8715375" cy="5286375"/>
          </a:xfrm>
        </p:spPr>
        <p:txBody>
          <a:bodyPr/>
          <a:lstStyle/>
          <a:p>
            <a:r>
              <a:rPr lang="en-GB" sz="2400" smtClean="0"/>
              <a:t>HP: rational subjects process information according to Bayes’ rule and predict the event indicated as more probable by the combination of private signals and publicly known predictions </a:t>
            </a:r>
            <a:endParaRPr lang="it-IT" sz="2400" smtClean="0"/>
          </a:p>
          <a:p>
            <a:endParaRPr lang="it-IT" sz="2400" smtClean="0"/>
          </a:p>
          <a:p>
            <a:r>
              <a:rPr lang="en-GB" sz="2400" smtClean="0"/>
              <a:t>This implies that the choice of the first decision maker reveals the private signal he has drawn</a:t>
            </a:r>
            <a:endParaRPr lang="it-IT" sz="2400" smtClean="0"/>
          </a:p>
          <a:p>
            <a:pPr>
              <a:buFont typeface="Wingdings 3" pitchFamily="18" charset="2"/>
              <a:buNone/>
            </a:pPr>
            <a:r>
              <a:rPr lang="en-GB" sz="2400" smtClean="0"/>
              <a:t> </a:t>
            </a:r>
            <a:endParaRPr lang="it-IT" sz="2400" smtClean="0"/>
          </a:p>
          <a:p>
            <a:r>
              <a:rPr lang="en-GB" sz="2400" smtClean="0"/>
              <a:t>For example, if he chooses A, later decision makers will infer that he has observed the signal </a:t>
            </a:r>
            <a:r>
              <a:rPr lang="en-GB" sz="2400" i="1" smtClean="0"/>
              <a:t>a</a:t>
            </a:r>
            <a:endParaRPr lang="it-IT" sz="2400" smtClean="0"/>
          </a:p>
          <a:p>
            <a:pPr>
              <a:buFont typeface="Wingdings 3" pitchFamily="18" charset="2"/>
              <a:buNone/>
            </a:pPr>
            <a:r>
              <a:rPr lang="en-GB" sz="2400" smtClean="0"/>
              <a:t>			[</a:t>
            </a:r>
            <a:r>
              <a:rPr lang="en-US" sz="2400" smtClean="0"/>
              <a:t>Pr(</a:t>
            </a:r>
            <a:r>
              <a:rPr lang="en-US" sz="2400" i="1" smtClean="0"/>
              <a:t>a</a:t>
            </a:r>
            <a:r>
              <a:rPr lang="en-US" sz="2400" smtClean="0"/>
              <a:t>|A)=2/3 &gt; Pr(</a:t>
            </a:r>
            <a:r>
              <a:rPr lang="en-US" sz="2400" i="1" smtClean="0"/>
              <a:t>a</a:t>
            </a:r>
            <a:r>
              <a:rPr lang="en-US" sz="2400" smtClean="0"/>
              <a:t>|B)=1/3]</a:t>
            </a:r>
            <a:endParaRPr lang="it-IT" sz="2400" smtClean="0"/>
          </a:p>
          <a:p>
            <a:endParaRPr lang="it-IT" sz="2400" smtClean="0">
              <a:solidFill>
                <a:srgbClr val="00006E"/>
              </a:solidFill>
              <a:ea typeface="Lucida Sans Unicode" pitchFamily="34" charset="0"/>
              <a:cs typeface="Lucida Sans Unicode" pitchFamily="34" charset="0"/>
            </a:endParaRPr>
          </a:p>
        </p:txBody>
      </p:sp>
      <p:sp>
        <p:nvSpPr>
          <p:cNvPr id="11266" name="Titolo 3"/>
          <p:cNvSpPr>
            <a:spLocks noGrp="1"/>
          </p:cNvSpPr>
          <p:nvPr>
            <p:ph type="title"/>
          </p:nvPr>
        </p:nvSpPr>
        <p:spPr/>
        <p:txBody>
          <a:bodyPr/>
          <a:lstStyle/>
          <a:p>
            <a:pPr algn="ctr">
              <a:defRPr/>
            </a:pPr>
            <a:r>
              <a:rPr lang="en-GB" sz="3700" dirty="0" smtClean="0"/>
              <a:t>Bayesian learning</a:t>
            </a:r>
            <a:endParaRPr lang="it-IT" sz="37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contenuto 4"/>
          <p:cNvSpPr>
            <a:spLocks noGrp="1"/>
          </p:cNvSpPr>
          <p:nvPr>
            <p:ph idx="1"/>
          </p:nvPr>
        </p:nvSpPr>
        <p:spPr>
          <a:xfrm>
            <a:off x="214313" y="1214438"/>
            <a:ext cx="8715375" cy="5286375"/>
          </a:xfrm>
        </p:spPr>
        <p:txBody>
          <a:bodyPr/>
          <a:lstStyle/>
          <a:p>
            <a:r>
              <a:rPr lang="en-GB" sz="2400" smtClean="0"/>
              <a:t>If the second decision maker observes the same private signal </a:t>
            </a:r>
            <a:r>
              <a:rPr lang="en-GB" sz="2400" i="1" smtClean="0"/>
              <a:t>a </a:t>
            </a:r>
            <a:r>
              <a:rPr lang="en-GB" sz="2400" smtClean="0"/>
              <a:t>he will predict accordingly. </a:t>
            </a:r>
            <a:endParaRPr lang="it-IT" sz="2400" smtClean="0"/>
          </a:p>
          <a:p>
            <a:pPr>
              <a:buFont typeface="Wingdings 3" pitchFamily="18" charset="2"/>
              <a:buNone/>
            </a:pPr>
            <a:endParaRPr lang="it-IT" sz="2400" smtClean="0"/>
          </a:p>
          <a:p>
            <a:r>
              <a:rPr lang="en-GB" sz="2400" smtClean="0"/>
              <a:t>If she receives the other signal </a:t>
            </a:r>
            <a:r>
              <a:rPr lang="en-GB" sz="2400" i="1" smtClean="0"/>
              <a:t>b</a:t>
            </a:r>
            <a:r>
              <a:rPr lang="en-GB" sz="2400" smtClean="0"/>
              <a:t>, he will assign a 50% probability to the two events and both predictions will be equally rational. </a:t>
            </a:r>
            <a:endParaRPr lang="it-IT" sz="2400" smtClean="0"/>
          </a:p>
          <a:p>
            <a:endParaRPr lang="it-IT" sz="2400" smtClean="0"/>
          </a:p>
          <a:p>
            <a:r>
              <a:rPr lang="it-IT" sz="2400" smtClean="0"/>
              <a:t>If </a:t>
            </a:r>
            <a:r>
              <a:rPr lang="en-GB" sz="2400" smtClean="0"/>
              <a:t>the second decision maker chooses A, the third decision maker will observe two previous choices of A. If her private signal is </a:t>
            </a:r>
            <a:r>
              <a:rPr lang="en-GB" sz="2400" i="1" smtClean="0"/>
              <a:t>b</a:t>
            </a:r>
            <a:r>
              <a:rPr lang="en-US" sz="2400" smtClean="0"/>
              <a:t>, it will be rational to ignore this private information and to predict A as the previous choosers (information cascade). </a:t>
            </a:r>
            <a:endParaRPr lang="it-IT" sz="2400" smtClean="0"/>
          </a:p>
          <a:p>
            <a:r>
              <a:rPr lang="en-US" sz="2400" smtClean="0"/>
              <a:t> </a:t>
            </a:r>
            <a:endParaRPr lang="it-IT" sz="2400" smtClean="0">
              <a:solidFill>
                <a:srgbClr val="00006E"/>
              </a:solidFill>
              <a:ea typeface="Lucida Sans Unicode" pitchFamily="34" charset="0"/>
              <a:cs typeface="Lucida Sans Unicode" pitchFamily="34" charset="0"/>
            </a:endParaRPr>
          </a:p>
        </p:txBody>
      </p:sp>
      <p:sp>
        <p:nvSpPr>
          <p:cNvPr id="11266" name="Titolo 3"/>
          <p:cNvSpPr>
            <a:spLocks noGrp="1"/>
          </p:cNvSpPr>
          <p:nvPr>
            <p:ph type="title"/>
          </p:nvPr>
        </p:nvSpPr>
        <p:spPr/>
        <p:txBody>
          <a:bodyPr/>
          <a:lstStyle/>
          <a:p>
            <a:pPr algn="ctr">
              <a:defRPr/>
            </a:pPr>
            <a:r>
              <a:rPr lang="en-GB" sz="3700" dirty="0" smtClean="0"/>
              <a:t>Bayesian learning</a:t>
            </a:r>
            <a:endParaRPr lang="it-IT" sz="37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contenuto 4"/>
          <p:cNvSpPr>
            <a:spLocks noGrp="1"/>
          </p:cNvSpPr>
          <p:nvPr>
            <p:ph idx="1"/>
          </p:nvPr>
        </p:nvSpPr>
        <p:spPr>
          <a:xfrm>
            <a:off x="214313" y="1214438"/>
            <a:ext cx="8929687" cy="5286375"/>
          </a:xfrm>
        </p:spPr>
        <p:txBody>
          <a:bodyPr>
            <a:normAutofit fontScale="92500" lnSpcReduction="20000"/>
          </a:bodyPr>
          <a:lstStyle/>
          <a:p>
            <a:pPr>
              <a:buFont typeface="Wingdings 3" pitchFamily="18" charset="2"/>
              <a:buNone/>
            </a:pPr>
            <a:r>
              <a:rPr lang="en-US" sz="2400" smtClean="0"/>
              <a:t>  If (</a:t>
            </a:r>
            <a:r>
              <a:rPr lang="en-US" sz="2400" i="1" smtClean="0"/>
              <a:t>a</a:t>
            </a:r>
            <a:r>
              <a:rPr lang="en-US" sz="2400" smtClean="0"/>
              <a:t>,</a:t>
            </a:r>
            <a:r>
              <a:rPr lang="en-US" sz="2400" i="1" smtClean="0"/>
              <a:t>b</a:t>
            </a:r>
            <a:r>
              <a:rPr lang="en-US" sz="2400" smtClean="0"/>
              <a:t>) indicates the numbers of signals </a:t>
            </a:r>
            <a:r>
              <a:rPr lang="en-US" sz="2400" i="1" smtClean="0"/>
              <a:t>a</a:t>
            </a:r>
            <a:r>
              <a:rPr lang="en-US" sz="2400" smtClean="0"/>
              <a:t> and </a:t>
            </a:r>
            <a:r>
              <a:rPr lang="en-US" sz="2400" i="1" smtClean="0"/>
              <a:t>b </a:t>
            </a:r>
            <a:r>
              <a:rPr lang="en-US" sz="2400" smtClean="0"/>
              <a:t>received or inferred, Bayes’ rule imposes:</a:t>
            </a:r>
            <a:r>
              <a:rPr lang="en-US" sz="2400" b="1" smtClean="0"/>
              <a:t> </a:t>
            </a:r>
            <a:endParaRPr lang="it-IT" sz="2400" smtClean="0"/>
          </a:p>
          <a:p>
            <a:pPr>
              <a:buFont typeface="Wingdings 3" pitchFamily="18" charset="2"/>
              <a:buNone/>
            </a:pPr>
            <a:r>
              <a:rPr lang="en-US" sz="2400" b="1" smtClean="0"/>
              <a:t>                                          [Pr(</a:t>
            </a:r>
            <a:r>
              <a:rPr lang="en-US" sz="2400" b="1" i="1" smtClean="0"/>
              <a:t>a</a:t>
            </a:r>
            <a:r>
              <a:rPr lang="en-US" sz="2400" b="1" smtClean="0"/>
              <a:t>,</a:t>
            </a:r>
            <a:r>
              <a:rPr lang="en-US" sz="2400" b="1" i="1" smtClean="0"/>
              <a:t>b</a:t>
            </a:r>
            <a:r>
              <a:rPr lang="en-US" sz="2400" b="1" smtClean="0"/>
              <a:t>|A) Pr(A)] </a:t>
            </a:r>
            <a:endParaRPr lang="it-IT" sz="2400" smtClean="0"/>
          </a:p>
          <a:p>
            <a:pPr>
              <a:buFont typeface="Wingdings 3" pitchFamily="18" charset="2"/>
              <a:buNone/>
            </a:pPr>
            <a:r>
              <a:rPr lang="en-US" sz="2400" b="1" smtClean="0"/>
              <a:t>	Pr (A|</a:t>
            </a:r>
            <a:r>
              <a:rPr lang="en-US" sz="2400" b="1" i="1" smtClean="0"/>
              <a:t>a</a:t>
            </a:r>
            <a:r>
              <a:rPr lang="en-US" sz="2400" b="1" smtClean="0"/>
              <a:t>,</a:t>
            </a:r>
            <a:r>
              <a:rPr lang="en-US" sz="2400" b="1" i="1" smtClean="0"/>
              <a:t>b</a:t>
            </a:r>
            <a:r>
              <a:rPr lang="en-US" sz="2400" b="1" smtClean="0"/>
              <a:t>)  =      </a:t>
            </a:r>
            <a:r>
              <a:rPr lang="en-US" sz="2400" b="1" baseline="30000" smtClean="0"/>
              <a:t>______________________________________________</a:t>
            </a:r>
            <a:endParaRPr lang="it-IT" sz="2400" smtClean="0"/>
          </a:p>
          <a:p>
            <a:pPr>
              <a:buFont typeface="Wingdings 3" pitchFamily="18" charset="2"/>
              <a:buNone/>
            </a:pPr>
            <a:r>
              <a:rPr lang="en-US" sz="2400" b="1" smtClean="0"/>
              <a:t>                           [Pr(</a:t>
            </a:r>
            <a:r>
              <a:rPr lang="en-US" sz="2400" b="1" i="1" smtClean="0"/>
              <a:t>a</a:t>
            </a:r>
            <a:r>
              <a:rPr lang="en-US" sz="2400" b="1" smtClean="0"/>
              <a:t>,</a:t>
            </a:r>
            <a:r>
              <a:rPr lang="en-US" sz="2400" b="1" i="1" smtClean="0"/>
              <a:t>b</a:t>
            </a:r>
            <a:r>
              <a:rPr lang="en-US" sz="2400" b="1" smtClean="0"/>
              <a:t>|A) Pr(A) + Pr(</a:t>
            </a:r>
            <a:r>
              <a:rPr lang="en-US" sz="2400" b="1" i="1" smtClean="0"/>
              <a:t>a</a:t>
            </a:r>
            <a:r>
              <a:rPr lang="en-US" sz="2400" b="1" smtClean="0"/>
              <a:t>,</a:t>
            </a:r>
            <a:r>
              <a:rPr lang="en-US" sz="2400" b="1" i="1" smtClean="0"/>
              <a:t>b</a:t>
            </a:r>
            <a:r>
              <a:rPr lang="en-US" sz="2400" b="1" smtClean="0"/>
              <a:t>|B) Pr(B)]</a:t>
            </a:r>
            <a:endParaRPr lang="it-IT" sz="2400" smtClean="0"/>
          </a:p>
          <a:p>
            <a:endParaRPr lang="it-IT" sz="2400" smtClean="0"/>
          </a:p>
          <a:p>
            <a:pPr>
              <a:buFont typeface="Wingdings 3" pitchFamily="18" charset="2"/>
              <a:buNone/>
            </a:pPr>
            <a:r>
              <a:rPr lang="en-US" sz="2400" smtClean="0"/>
              <a:t>   In the example, the third decision maker observes two signals </a:t>
            </a:r>
            <a:r>
              <a:rPr lang="en-US" sz="2400" i="1" smtClean="0"/>
              <a:t>a</a:t>
            </a:r>
            <a:r>
              <a:rPr lang="en-US" sz="2400" smtClean="0"/>
              <a:t> inferred and receives one signal </a:t>
            </a:r>
            <a:r>
              <a:rPr lang="en-US" sz="2400" i="1" smtClean="0"/>
              <a:t>b </a:t>
            </a:r>
            <a:r>
              <a:rPr lang="en-US" sz="2400" smtClean="0"/>
              <a:t>received and the expression above gives:		</a:t>
            </a:r>
            <a:endParaRPr lang="it-IT" sz="2400" smtClean="0"/>
          </a:p>
          <a:p>
            <a:pPr>
              <a:buFont typeface="Wingdings 3" pitchFamily="18" charset="2"/>
              <a:buNone/>
            </a:pPr>
            <a:r>
              <a:rPr lang="en-US" sz="2400" b="1" smtClean="0"/>
              <a:t>                                       (2/3)</a:t>
            </a:r>
            <a:r>
              <a:rPr lang="en-US" sz="2400" b="1" baseline="30000" smtClean="0"/>
              <a:t>2</a:t>
            </a:r>
            <a:r>
              <a:rPr lang="en-US" sz="2400" b="1" smtClean="0"/>
              <a:t>(1/3)(1/2)</a:t>
            </a:r>
            <a:endParaRPr lang="it-IT" sz="2400" smtClean="0"/>
          </a:p>
          <a:p>
            <a:pPr>
              <a:buFont typeface="Wingdings 3" pitchFamily="18" charset="2"/>
              <a:buNone/>
            </a:pPr>
            <a:r>
              <a:rPr lang="en-US" sz="2400" b="1" smtClean="0"/>
              <a:t> Pr (A|</a:t>
            </a:r>
            <a:r>
              <a:rPr lang="en-US" sz="2400" b="1" i="1" smtClean="0"/>
              <a:t>a</a:t>
            </a:r>
            <a:r>
              <a:rPr lang="en-US" sz="2400" b="1" smtClean="0"/>
              <a:t>,</a:t>
            </a:r>
            <a:r>
              <a:rPr lang="en-US" sz="2400" b="1" i="1" smtClean="0"/>
              <a:t>b</a:t>
            </a:r>
            <a:r>
              <a:rPr lang="en-US" sz="2400" b="1" smtClean="0"/>
              <a:t>)  =   </a:t>
            </a:r>
            <a:r>
              <a:rPr lang="en-US" sz="2400" b="1" baseline="30000" smtClean="0"/>
              <a:t>______________________________________________________</a:t>
            </a:r>
            <a:r>
              <a:rPr lang="en-US" sz="2400" b="1" smtClean="0"/>
              <a:t>= 2/3 </a:t>
            </a:r>
            <a:endParaRPr lang="it-IT" sz="2400" smtClean="0"/>
          </a:p>
          <a:p>
            <a:pPr>
              <a:buFont typeface="Wingdings 3" pitchFamily="18" charset="2"/>
              <a:buNone/>
            </a:pPr>
            <a:r>
              <a:rPr lang="en-US" sz="2400" b="1" smtClean="0"/>
              <a:t>                          (2/3)</a:t>
            </a:r>
            <a:r>
              <a:rPr lang="en-US" sz="2400" b="1" baseline="30000" smtClean="0"/>
              <a:t>2</a:t>
            </a:r>
            <a:r>
              <a:rPr lang="en-US" sz="2400" b="1" smtClean="0"/>
              <a:t>(1/3)(1/2) + (1/3)</a:t>
            </a:r>
            <a:r>
              <a:rPr lang="en-US" sz="2400" b="1" baseline="30000" smtClean="0"/>
              <a:t>2</a:t>
            </a:r>
            <a:r>
              <a:rPr lang="en-US" sz="2400" b="1" smtClean="0"/>
              <a:t>(2/3)(1/2)</a:t>
            </a:r>
            <a:endParaRPr lang="it-IT" sz="2400" smtClean="0"/>
          </a:p>
          <a:p>
            <a:pPr>
              <a:buFont typeface="Wingdings 3" pitchFamily="18" charset="2"/>
              <a:buNone/>
            </a:pPr>
            <a:r>
              <a:rPr lang="en-US" sz="2400" b="1" smtClean="0"/>
              <a:t> </a:t>
            </a:r>
            <a:endParaRPr lang="it-IT" sz="2400" smtClean="0"/>
          </a:p>
          <a:p>
            <a:r>
              <a:rPr lang="en-US" sz="2400" smtClean="0"/>
              <a:t> </a:t>
            </a:r>
            <a:endParaRPr lang="it-IT" sz="2400" smtClean="0">
              <a:solidFill>
                <a:srgbClr val="00006E"/>
              </a:solidFill>
              <a:ea typeface="Lucida Sans Unicode" pitchFamily="34" charset="0"/>
              <a:cs typeface="Lucida Sans Unicode" pitchFamily="34" charset="0"/>
            </a:endParaRPr>
          </a:p>
        </p:txBody>
      </p:sp>
      <p:sp>
        <p:nvSpPr>
          <p:cNvPr id="11266" name="Titolo 3"/>
          <p:cNvSpPr>
            <a:spLocks noGrp="1"/>
          </p:cNvSpPr>
          <p:nvPr>
            <p:ph type="title"/>
          </p:nvPr>
        </p:nvSpPr>
        <p:spPr/>
        <p:txBody>
          <a:bodyPr/>
          <a:lstStyle/>
          <a:p>
            <a:pPr algn="ctr">
              <a:defRPr/>
            </a:pPr>
            <a:r>
              <a:rPr lang="en-GB" sz="3700" dirty="0" smtClean="0"/>
              <a:t>Bayesian learning</a:t>
            </a:r>
            <a:endParaRPr lang="it-IT" sz="37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contenuto 4"/>
          <p:cNvSpPr>
            <a:spLocks noGrp="1"/>
          </p:cNvSpPr>
          <p:nvPr>
            <p:ph idx="1"/>
          </p:nvPr>
        </p:nvSpPr>
        <p:spPr>
          <a:xfrm>
            <a:off x="214313" y="1214438"/>
            <a:ext cx="8929687" cy="5286375"/>
          </a:xfrm>
        </p:spPr>
        <p:txBody>
          <a:bodyPr/>
          <a:lstStyle/>
          <a:p>
            <a:r>
              <a:rPr lang="en-US" sz="2400" dirty="0" smtClean="0"/>
              <a:t>Being signals balanced [Pr(</a:t>
            </a:r>
            <a:r>
              <a:rPr lang="en-US" sz="2400" dirty="0" err="1" smtClean="0"/>
              <a:t>A|</a:t>
            </a:r>
            <a:r>
              <a:rPr lang="en-US" sz="2400" i="1" dirty="0" err="1" smtClean="0"/>
              <a:t>a</a:t>
            </a:r>
            <a:r>
              <a:rPr lang="en-US" sz="2400" dirty="0" smtClean="0"/>
              <a:t>) = Pr(</a:t>
            </a:r>
            <a:r>
              <a:rPr lang="en-US" sz="2400" dirty="0" err="1" smtClean="0"/>
              <a:t>B|</a:t>
            </a:r>
            <a:r>
              <a:rPr lang="en-US" sz="2400" i="1" dirty="0" err="1" smtClean="0"/>
              <a:t>b</a:t>
            </a:r>
            <a:r>
              <a:rPr lang="en-US" sz="2400" dirty="0" smtClean="0"/>
              <a:t>) = 2/3], the difference between the number of signals </a:t>
            </a:r>
            <a:r>
              <a:rPr lang="en-US" sz="2400" i="1" dirty="0" smtClean="0"/>
              <a:t>a </a:t>
            </a:r>
            <a:r>
              <a:rPr lang="en-US" sz="2400" dirty="0" smtClean="0"/>
              <a:t>and </a:t>
            </a:r>
            <a:r>
              <a:rPr lang="en-US" sz="2400" i="1" dirty="0" smtClean="0"/>
              <a:t>b</a:t>
            </a:r>
            <a:r>
              <a:rPr lang="en-US" sz="2400" dirty="0" smtClean="0"/>
              <a:t> inferred or observed determines the more probable event.</a:t>
            </a:r>
            <a:endParaRPr lang="it-IT" sz="2400" dirty="0" smtClean="0"/>
          </a:p>
          <a:p>
            <a:endParaRPr lang="it-IT" sz="2400" dirty="0" smtClean="0"/>
          </a:p>
          <a:p>
            <a:r>
              <a:rPr lang="en-US" sz="2400" dirty="0" smtClean="0"/>
              <a:t>In this simplified case, </a:t>
            </a:r>
            <a:r>
              <a:rPr lang="en-US" sz="2400" dirty="0" err="1" smtClean="0"/>
              <a:t>Bayes</a:t>
            </a:r>
            <a:r>
              <a:rPr lang="en-US" sz="2400" dirty="0" smtClean="0"/>
              <a:t>’ rule corresponds to a very simple and intuitive counting heuristic, which is easily computable by all subjects.</a:t>
            </a:r>
            <a:endParaRPr lang="it-IT" sz="2400" dirty="0" smtClean="0"/>
          </a:p>
          <a:p>
            <a:pPr>
              <a:buFont typeface="Wingdings 3" pitchFamily="18" charset="2"/>
              <a:buNone/>
            </a:pPr>
            <a:r>
              <a:rPr lang="en-US" sz="2400" dirty="0" smtClean="0"/>
              <a:t> </a:t>
            </a:r>
            <a:endParaRPr lang="it-IT" sz="2400" dirty="0" smtClean="0"/>
          </a:p>
          <a:p>
            <a:r>
              <a:rPr lang="en-US" sz="2400" dirty="0" smtClean="0"/>
              <a:t>In the example above, the third decision maker has to count two previous choices over his/her only one private signal to determine her choice of A as rational</a:t>
            </a:r>
            <a:r>
              <a:rPr lang="en-US" sz="2400" b="1" dirty="0" smtClean="0"/>
              <a:t> </a:t>
            </a:r>
            <a:endParaRPr lang="it-IT" sz="2400" dirty="0" smtClean="0"/>
          </a:p>
          <a:p>
            <a:pPr>
              <a:buFont typeface="Wingdings 3" pitchFamily="18" charset="2"/>
              <a:buNone/>
            </a:pPr>
            <a:r>
              <a:rPr lang="en-US" sz="2400" dirty="0" smtClean="0"/>
              <a:t> </a:t>
            </a:r>
            <a:endParaRPr lang="it-IT" sz="2400" dirty="0" smtClean="0">
              <a:solidFill>
                <a:srgbClr val="00006E"/>
              </a:solidFill>
              <a:ea typeface="Lucida Sans Unicode" pitchFamily="34" charset="0"/>
              <a:cs typeface="Lucida Sans Unicode" pitchFamily="34" charset="0"/>
            </a:endParaRPr>
          </a:p>
        </p:txBody>
      </p:sp>
      <p:sp>
        <p:nvSpPr>
          <p:cNvPr id="11266" name="Titolo 3"/>
          <p:cNvSpPr>
            <a:spLocks noGrp="1"/>
          </p:cNvSpPr>
          <p:nvPr>
            <p:ph type="title"/>
          </p:nvPr>
        </p:nvSpPr>
        <p:spPr/>
        <p:txBody>
          <a:bodyPr/>
          <a:lstStyle/>
          <a:p>
            <a:pPr algn="ctr">
              <a:defRPr/>
            </a:pPr>
            <a:r>
              <a:rPr lang="en-GB" sz="3700" dirty="0" smtClean="0"/>
              <a:t>Bayesian learning</a:t>
            </a:r>
            <a:endParaRPr lang="it-IT" sz="37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188640"/>
            <a:ext cx="8229600" cy="6026423"/>
          </a:xfrm>
        </p:spPr>
        <p:txBody>
          <a:bodyPr rtlCol="0">
            <a:noAutofit/>
          </a:bodyPr>
          <a:lstStyle/>
          <a:p>
            <a:pPr marL="365760" indent="-256032" eaLnBrk="1" fontAlgn="auto" hangingPunct="1">
              <a:spcAft>
                <a:spcPts val="0"/>
              </a:spcAft>
              <a:buFont typeface="Arial" charset="0"/>
              <a:buNone/>
              <a:defRPr/>
            </a:pPr>
            <a:r>
              <a:rPr lang="en-US" sz="1600" dirty="0" smtClean="0">
                <a:cs typeface="Arial" pitchFamily="34" charset="0"/>
              </a:rPr>
              <a:t> 	Martin Jones and Robert </a:t>
            </a:r>
            <a:r>
              <a:rPr lang="en-US" sz="1600" dirty="0" err="1" smtClean="0">
                <a:cs typeface="Arial" pitchFamily="34" charset="0"/>
              </a:rPr>
              <a:t>Sugden</a:t>
            </a:r>
            <a:r>
              <a:rPr lang="en-US" sz="1600" dirty="0" smtClean="0">
                <a:cs typeface="Arial" pitchFamily="34" charset="0"/>
              </a:rPr>
              <a:t> “Positive confirmation bias in the acquisition of </a:t>
            </a:r>
            <a:r>
              <a:rPr lang="en-US" sz="1600" dirty="0" err="1" smtClean="0">
                <a:cs typeface="Arial" pitchFamily="34" charset="0"/>
              </a:rPr>
              <a:t>information”,</a:t>
            </a:r>
            <a:r>
              <a:rPr lang="en-US" sz="1600" i="1" dirty="0" err="1" smtClean="0">
                <a:cs typeface="Arial" pitchFamily="34" charset="0"/>
              </a:rPr>
              <a:t>Theory</a:t>
            </a:r>
            <a:r>
              <a:rPr lang="en-US" sz="1600" i="1" dirty="0" smtClean="0">
                <a:cs typeface="Arial" pitchFamily="34" charset="0"/>
              </a:rPr>
              <a:t> and Decision</a:t>
            </a:r>
            <a:r>
              <a:rPr lang="en-US" sz="1600" dirty="0" smtClean="0">
                <a:cs typeface="Arial" pitchFamily="34" charset="0"/>
              </a:rPr>
              <a:t>, 50, 2001, 59-99</a:t>
            </a:r>
            <a:endParaRPr lang="it-IT" sz="1600" dirty="0" smtClean="0">
              <a:cs typeface="Arial" pitchFamily="34" charset="0"/>
            </a:endParaRPr>
          </a:p>
          <a:p>
            <a:pPr marL="365760" indent="-256032" eaLnBrk="1" fontAlgn="auto" hangingPunct="1">
              <a:spcAft>
                <a:spcPts val="0"/>
              </a:spcAft>
              <a:buFont typeface="Arial" charset="0"/>
              <a:buNone/>
              <a:defRPr/>
            </a:pPr>
            <a:r>
              <a:rPr lang="en-US" sz="1600" dirty="0" smtClean="0">
                <a:cs typeface="Arial" pitchFamily="34" charset="0"/>
              </a:rPr>
              <a:t> </a:t>
            </a:r>
            <a:endParaRPr lang="it-IT" sz="1600" dirty="0" smtClean="0">
              <a:cs typeface="Arial" pitchFamily="34" charset="0"/>
            </a:endParaRPr>
          </a:p>
          <a:p>
            <a:pPr marL="365760" indent="-256032" eaLnBrk="1" fontAlgn="auto" hangingPunct="1">
              <a:spcAft>
                <a:spcPts val="0"/>
              </a:spcAft>
              <a:buFont typeface="Arial" charset="0"/>
              <a:buNone/>
              <a:defRPr/>
            </a:pPr>
            <a:r>
              <a:rPr lang="en-US" sz="1600" b="1" dirty="0" smtClean="0">
                <a:cs typeface="Arial" pitchFamily="34" charset="0"/>
              </a:rPr>
              <a:t>	Positive confirmation bias</a:t>
            </a:r>
            <a:r>
              <a:rPr lang="en-US" sz="1600" dirty="0" smtClean="0">
                <a:cs typeface="Arial" pitchFamily="34" charset="0"/>
              </a:rPr>
              <a:t>: tendency, when testing an existing belief, to search for evidence which could confirm that belief, rather than for evidence which could disconfirm it</a:t>
            </a:r>
            <a:endParaRPr lang="it-IT" sz="1600" dirty="0" smtClean="0">
              <a:cs typeface="Arial" pitchFamily="34" charset="0"/>
            </a:endParaRPr>
          </a:p>
          <a:p>
            <a:pPr marL="365760" indent="-256032" eaLnBrk="1" fontAlgn="auto" hangingPunct="1">
              <a:spcAft>
                <a:spcPts val="0"/>
              </a:spcAft>
              <a:buFont typeface="Arial" charset="0"/>
              <a:buNone/>
              <a:defRPr/>
            </a:pPr>
            <a:r>
              <a:rPr lang="en-US" sz="1600" dirty="0" smtClean="0">
                <a:cs typeface="Arial" pitchFamily="34" charset="0"/>
              </a:rPr>
              <a:t> </a:t>
            </a:r>
            <a:endParaRPr lang="it-IT" sz="1600" dirty="0" smtClean="0">
              <a:cs typeface="Arial" pitchFamily="34" charset="0"/>
            </a:endParaRPr>
          </a:p>
          <a:p>
            <a:pPr marL="365760" indent="-256032" eaLnBrk="1" fontAlgn="auto" hangingPunct="1">
              <a:spcAft>
                <a:spcPts val="0"/>
              </a:spcAft>
              <a:buFont typeface="Arial" charset="0"/>
              <a:buNone/>
              <a:defRPr/>
            </a:pPr>
            <a:r>
              <a:rPr lang="en-US" sz="1600" dirty="0" smtClean="0">
                <a:cs typeface="Arial" pitchFamily="34" charset="0"/>
              </a:rPr>
              <a:t>	</a:t>
            </a:r>
            <a:r>
              <a:rPr lang="en-US" sz="1600" dirty="0" err="1" smtClean="0">
                <a:cs typeface="Arial" pitchFamily="34" charset="0"/>
              </a:rPr>
              <a:t>Wason’s</a:t>
            </a:r>
            <a:r>
              <a:rPr lang="en-US" sz="1600" dirty="0" smtClean="0">
                <a:cs typeface="Arial" pitchFamily="34" charset="0"/>
              </a:rPr>
              <a:t> (1968) </a:t>
            </a:r>
            <a:r>
              <a:rPr lang="en-US" sz="1600" i="1" dirty="0" smtClean="0">
                <a:cs typeface="Arial" pitchFamily="34" charset="0"/>
              </a:rPr>
              <a:t>selection task</a:t>
            </a:r>
            <a:endParaRPr lang="it-IT" sz="1600" dirty="0" smtClean="0">
              <a:cs typeface="Arial" pitchFamily="34" charset="0"/>
            </a:endParaRPr>
          </a:p>
          <a:p>
            <a:pPr marL="365760" indent="-256032" eaLnBrk="1" fontAlgn="auto" hangingPunct="1">
              <a:spcAft>
                <a:spcPts val="0"/>
              </a:spcAft>
              <a:buFont typeface="Arial" charset="0"/>
              <a:buNone/>
              <a:defRPr/>
            </a:pPr>
            <a:r>
              <a:rPr lang="en-US" sz="1600" dirty="0" smtClean="0">
                <a:cs typeface="Arial" pitchFamily="34" charset="0"/>
              </a:rPr>
              <a:t> </a:t>
            </a:r>
            <a:endParaRPr lang="it-IT" sz="1600" dirty="0" smtClean="0">
              <a:cs typeface="Arial" pitchFamily="34" charset="0"/>
            </a:endParaRPr>
          </a:p>
          <a:p>
            <a:pPr marL="365760" indent="-256032" eaLnBrk="1" fontAlgn="auto" hangingPunct="1">
              <a:spcAft>
                <a:spcPts val="0"/>
              </a:spcAft>
              <a:buFont typeface="Arial" charset="0"/>
              <a:buNone/>
              <a:defRPr/>
            </a:pPr>
            <a:r>
              <a:rPr lang="en-US" sz="1600" dirty="0" smtClean="0">
                <a:cs typeface="Arial" pitchFamily="34" charset="0"/>
              </a:rPr>
              <a:t>	Four double-sided cards. Subjects are told that each card has a letter on one side and a number on the other, but they can see only the upper faces of the four cards</a:t>
            </a:r>
            <a:endParaRPr lang="it-IT" sz="1600" dirty="0" smtClean="0">
              <a:cs typeface="Arial" pitchFamily="34" charset="0"/>
            </a:endParaRPr>
          </a:p>
          <a:p>
            <a:pPr marL="365760" indent="-256032" eaLnBrk="1" fontAlgn="auto" hangingPunct="1">
              <a:spcAft>
                <a:spcPts val="0"/>
              </a:spcAft>
              <a:buFont typeface="Arial" charset="0"/>
              <a:buNone/>
              <a:defRPr/>
            </a:pPr>
            <a:r>
              <a:rPr lang="en-US" sz="1600" dirty="0" smtClean="0">
                <a:cs typeface="Arial" pitchFamily="34" charset="0"/>
              </a:rPr>
              <a:t> </a:t>
            </a:r>
            <a:endParaRPr lang="it-IT" sz="1600" dirty="0" smtClean="0">
              <a:cs typeface="Arial" pitchFamily="34" charset="0"/>
            </a:endParaRPr>
          </a:p>
          <a:p>
            <a:pPr marL="365760" indent="-256032" eaLnBrk="1" fontAlgn="auto" hangingPunct="1">
              <a:spcAft>
                <a:spcPts val="0"/>
              </a:spcAft>
              <a:buFont typeface="Arial" charset="0"/>
              <a:buNone/>
              <a:defRPr/>
            </a:pPr>
            <a:r>
              <a:rPr lang="en-US" sz="1600" dirty="0" smtClean="0">
                <a:cs typeface="Arial" pitchFamily="34" charset="0"/>
              </a:rPr>
              <a:t>	Four cards uncovered show ‘A’, ‘D’, ‘4’ and ‘7’ </a:t>
            </a:r>
          </a:p>
          <a:p>
            <a:pPr marL="0" indent="0" eaLnBrk="1" fontAlgn="auto" hangingPunct="1">
              <a:spcAft>
                <a:spcPts val="0"/>
              </a:spcAft>
              <a:buFont typeface="Wingdings 3"/>
              <a:buNone/>
              <a:defRPr/>
            </a:pPr>
            <a:r>
              <a:rPr lang="en-US" sz="1600" dirty="0" smtClean="0">
                <a:cs typeface="Arial" pitchFamily="34" charset="0"/>
              </a:rPr>
              <a:t>	</a:t>
            </a:r>
          </a:p>
          <a:p>
            <a:pPr marL="342000" indent="-342000" eaLnBrk="1" fontAlgn="auto" hangingPunct="1">
              <a:spcBef>
                <a:spcPts val="0"/>
              </a:spcBef>
              <a:spcAft>
                <a:spcPts val="0"/>
              </a:spcAft>
              <a:buFont typeface="Wingdings 3"/>
              <a:buNone/>
              <a:defRPr/>
            </a:pPr>
            <a:r>
              <a:rPr lang="en-US" sz="1600" dirty="0" smtClean="0">
                <a:cs typeface="Arial" pitchFamily="34" charset="0"/>
              </a:rPr>
              <a:t>     Each subject is asked to consider the following </a:t>
            </a:r>
            <a:r>
              <a:rPr lang="en-US" sz="1600" i="1" dirty="0" smtClean="0">
                <a:cs typeface="Arial" pitchFamily="34" charset="0"/>
              </a:rPr>
              <a:t>rule</a:t>
            </a:r>
            <a:r>
              <a:rPr lang="en-US" sz="1600" dirty="0" smtClean="0">
                <a:cs typeface="Arial" pitchFamily="34" charset="0"/>
              </a:rPr>
              <a:t>, as applied to the four cards: ‘If a card has a vowel on one side, then it has an even number on the other side’</a:t>
            </a:r>
            <a:endParaRPr lang="it-IT" sz="1600" dirty="0" smtClean="0">
              <a:cs typeface="Arial" pitchFamily="34" charset="0"/>
            </a:endParaRPr>
          </a:p>
          <a:p>
            <a:pPr marL="342000" indent="-342000" eaLnBrk="1" fontAlgn="auto" hangingPunct="1">
              <a:spcBef>
                <a:spcPts val="0"/>
              </a:spcBef>
              <a:spcAft>
                <a:spcPts val="0"/>
              </a:spcAft>
              <a:buFont typeface="Wingdings 3"/>
              <a:buNone/>
              <a:defRPr/>
            </a:pPr>
            <a:r>
              <a:rPr lang="en-US" sz="1600" dirty="0" smtClean="0">
                <a:cs typeface="Arial" pitchFamily="34" charset="0"/>
              </a:rPr>
              <a:t> </a:t>
            </a:r>
            <a:endParaRPr lang="it-IT" sz="1600" dirty="0" smtClean="0">
              <a:cs typeface="Arial" pitchFamily="34" charset="0"/>
            </a:endParaRPr>
          </a:p>
          <a:p>
            <a:pPr marL="342000" indent="-342000" eaLnBrk="1" fontAlgn="auto" hangingPunct="1">
              <a:spcBef>
                <a:spcPts val="0"/>
              </a:spcBef>
              <a:spcAft>
                <a:spcPts val="0"/>
              </a:spcAft>
              <a:buFont typeface="Wingdings 3"/>
              <a:buNone/>
              <a:defRPr/>
            </a:pPr>
            <a:r>
              <a:rPr lang="en-US" sz="1600" dirty="0" smtClean="0">
                <a:cs typeface="Arial" pitchFamily="34" charset="0"/>
              </a:rPr>
              <a:t>	Instruction: ‘Your task is to say which of the cards you need to turn over to find out whether the rule is true or false’ </a:t>
            </a:r>
            <a:endParaRPr lang="it-IT" sz="1600" dirty="0" smtClean="0">
              <a:cs typeface="Arial" pitchFamily="34" charset="0"/>
            </a:endParaRPr>
          </a:p>
          <a:p>
            <a:pPr marL="365760" indent="-256032" eaLnBrk="1" fontAlgn="auto" hangingPunct="1">
              <a:spcAft>
                <a:spcPts val="0"/>
              </a:spcAft>
              <a:buFont typeface="Arial" charset="0"/>
              <a:buNone/>
              <a:defRPr/>
            </a:pPr>
            <a:endParaRPr lang="it-IT" sz="1600" dirty="0" smtClean="0">
              <a:cs typeface="Arial" pitchFamily="34" charset="0"/>
            </a:endParaRPr>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r>
            <a:br>
              <a:rPr lang="en-US" sz="1600" dirty="0" smtClean="0"/>
            </a:b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a:latin typeface="Arial" pitchFamily="34" charset="0"/>
              <a:cs typeface="Arial" pitchFamily="34" charset="0"/>
            </a:endParaRPr>
          </a:p>
        </p:txBody>
      </p:sp>
      <p:sp>
        <p:nvSpPr>
          <p:cNvPr id="34819"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316876A-4271-4EA9-9CC2-73F38EABFA1F}" type="slidenum">
              <a:rPr lang="it-IT" smtClean="0"/>
              <a:pPr/>
              <a:t>4</a:t>
            </a:fld>
            <a:endParaRPr lang="it-IT"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3"/>
          <p:cNvSpPr>
            <a:spLocks noGrp="1"/>
          </p:cNvSpPr>
          <p:nvPr>
            <p:ph type="title"/>
          </p:nvPr>
        </p:nvSpPr>
        <p:spPr/>
        <p:txBody>
          <a:bodyPr/>
          <a:lstStyle/>
          <a:p>
            <a:pPr algn="ctr">
              <a:defRPr/>
            </a:pPr>
            <a:r>
              <a:rPr lang="en-GB" sz="3700" dirty="0" smtClean="0"/>
              <a:t>Experiment 1</a:t>
            </a:r>
            <a:endParaRPr lang="it-IT" sz="3700" dirty="0"/>
          </a:p>
        </p:txBody>
      </p:sp>
      <p:graphicFrame>
        <p:nvGraphicFramePr>
          <p:cNvPr id="2050" name="Object 4"/>
          <p:cNvGraphicFramePr>
            <a:graphicFrameLocks noChangeAspect="1"/>
          </p:cNvGraphicFramePr>
          <p:nvPr/>
        </p:nvGraphicFramePr>
        <p:xfrm>
          <a:off x="358775" y="1603375"/>
          <a:ext cx="8785225" cy="3968750"/>
        </p:xfrm>
        <a:graphic>
          <a:graphicData uri="http://schemas.openxmlformats.org/presentationml/2006/ole">
            <p:oleObj spid="_x0000_s5122" name="Documento" r:id="rId4" imgW="6310892" imgH="2726407" progId="Word.Document.8">
              <p:embed/>
            </p:oleObj>
          </a:graphicData>
        </a:graphic>
      </p:graphicFrame>
      <p:sp>
        <p:nvSpPr>
          <p:cNvPr id="6" name="Rectangle 6"/>
          <p:cNvSpPr>
            <a:spLocks noChangeArrowheads="1"/>
          </p:cNvSpPr>
          <p:nvPr/>
        </p:nvSpPr>
        <p:spPr bwMode="auto">
          <a:xfrm>
            <a:off x="1784350" y="5772150"/>
            <a:ext cx="6684963" cy="400050"/>
          </a:xfrm>
          <a:prstGeom prst="rect">
            <a:avLst/>
          </a:prstGeom>
          <a:noFill/>
          <a:ln w="9525">
            <a:noFill/>
            <a:miter lim="800000"/>
            <a:headEnd/>
            <a:tailEnd/>
          </a:ln>
          <a:effectLst/>
        </p:spPr>
        <p:txBody>
          <a:bodyPr wrap="none">
            <a:spAutoFit/>
          </a:bodyPr>
          <a:lstStyle/>
          <a:p>
            <a:pPr>
              <a:defRPr/>
            </a:pPr>
            <a:r>
              <a:rPr lang="en-US" sz="2000" dirty="0">
                <a:effectLst>
                  <a:outerShdw blurRad="38100" dist="38100" dir="2700000" algn="tl">
                    <a:srgbClr val="C0C0C0"/>
                  </a:outerShdw>
                </a:effectLst>
                <a:latin typeface="+mn-lt"/>
              </a:rPr>
              <a:t>Participants: 81                    Mean age: 22,4 Years</a:t>
            </a:r>
            <a:endParaRPr lang="it-IT" sz="2000" dirty="0">
              <a:effectLst>
                <a:outerShdw blurRad="38100" dist="38100" dir="2700000" algn="tl">
                  <a:srgbClr val="C0C0C0"/>
                </a:outerShdw>
              </a:effectLst>
              <a:latin typeface="+mn-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6"/>
          <p:cNvGraphicFramePr>
            <a:graphicFrameLocks noChangeAspect="1"/>
          </p:cNvGraphicFramePr>
          <p:nvPr/>
        </p:nvGraphicFramePr>
        <p:xfrm>
          <a:off x="4716463" y="3389313"/>
          <a:ext cx="4332287" cy="3711575"/>
        </p:xfrm>
        <a:graphic>
          <a:graphicData uri="http://schemas.openxmlformats.org/presentationml/2006/ole">
            <p:oleObj spid="_x0000_s6146" name="Documento" r:id="rId4" imgW="6113928" imgH="5242003" progId="Word.Document.8">
              <p:embed/>
            </p:oleObj>
          </a:graphicData>
        </a:graphic>
      </p:graphicFrame>
      <p:graphicFrame>
        <p:nvGraphicFramePr>
          <p:cNvPr id="3075" name="Object 4"/>
          <p:cNvGraphicFramePr>
            <a:graphicFrameLocks noChangeAspect="1"/>
          </p:cNvGraphicFramePr>
          <p:nvPr/>
        </p:nvGraphicFramePr>
        <p:xfrm>
          <a:off x="-36513" y="-85725"/>
          <a:ext cx="3492501" cy="2867025"/>
        </p:xfrm>
        <a:graphic>
          <a:graphicData uri="http://schemas.openxmlformats.org/presentationml/2006/ole">
            <p:oleObj spid="_x0000_s6147" name="Documento" r:id="rId5" imgW="6113928" imgH="5026179" progId="Word.Document.8">
              <p:embed/>
            </p:oleObj>
          </a:graphicData>
        </a:graphic>
      </p:graphicFrame>
      <p:graphicFrame>
        <p:nvGraphicFramePr>
          <p:cNvPr id="3076" name="Object 5"/>
          <p:cNvGraphicFramePr>
            <a:graphicFrameLocks noChangeAspect="1"/>
          </p:cNvGraphicFramePr>
          <p:nvPr/>
        </p:nvGraphicFramePr>
        <p:xfrm>
          <a:off x="1474788" y="1673225"/>
          <a:ext cx="3889375" cy="3195638"/>
        </p:xfrm>
        <a:graphic>
          <a:graphicData uri="http://schemas.openxmlformats.org/presentationml/2006/ole">
            <p:oleObj spid="_x0000_s6148" name="Documento" r:id="rId6" imgW="6125669" imgH="5047176" progId="Word.Document.8">
              <p:embed/>
            </p:oleObj>
          </a:graphicData>
        </a:graphic>
      </p:graphicFrame>
      <p:sp>
        <p:nvSpPr>
          <p:cNvPr id="3077" name="Line 7"/>
          <p:cNvSpPr>
            <a:spLocks noChangeShapeType="1"/>
          </p:cNvSpPr>
          <p:nvPr/>
        </p:nvSpPr>
        <p:spPr bwMode="auto">
          <a:xfrm>
            <a:off x="1116013" y="5084763"/>
            <a:ext cx="3095625" cy="1223962"/>
          </a:xfrm>
          <a:prstGeom prst="line">
            <a:avLst/>
          </a:prstGeom>
          <a:noFill/>
          <a:ln w="28575">
            <a:solidFill>
              <a:schemeClr val="folHlink"/>
            </a:solidFill>
            <a:round/>
            <a:headEnd/>
            <a:tailEnd type="triangle" w="med" len="med"/>
          </a:ln>
        </p:spPr>
        <p:txBody>
          <a:bodyPr/>
          <a:lstStyle/>
          <a:p>
            <a:endParaRPr lang="it-IT"/>
          </a:p>
        </p:txBody>
      </p:sp>
      <p:sp>
        <p:nvSpPr>
          <p:cNvPr id="3078" name="Rectangle 8"/>
          <p:cNvSpPr>
            <a:spLocks noChangeArrowheads="1"/>
          </p:cNvSpPr>
          <p:nvPr/>
        </p:nvSpPr>
        <p:spPr bwMode="auto">
          <a:xfrm rot="1376286">
            <a:off x="2265363" y="5657850"/>
            <a:ext cx="663575" cy="366713"/>
          </a:xfrm>
          <a:prstGeom prst="rect">
            <a:avLst/>
          </a:prstGeom>
          <a:noFill/>
          <a:ln w="9525">
            <a:noFill/>
            <a:miter lim="800000"/>
            <a:headEnd/>
            <a:tailEnd/>
          </a:ln>
        </p:spPr>
        <p:txBody>
          <a:bodyPr wrap="none">
            <a:spAutoFit/>
          </a:bodyPr>
          <a:lstStyle/>
          <a:p>
            <a:pPr>
              <a:spcBef>
                <a:spcPct val="50000"/>
              </a:spcBef>
            </a:pPr>
            <a:r>
              <a:rPr lang="en-US">
                <a:solidFill>
                  <a:schemeClr val="folHlink"/>
                </a:solidFill>
                <a:latin typeface="Book Antiqua" pitchFamily="18" charset="0"/>
              </a:rPr>
              <a:t>2</a:t>
            </a:r>
            <a:r>
              <a:rPr lang="en-US">
                <a:solidFill>
                  <a:srgbClr val="FFFF00"/>
                </a:solidFill>
                <a:latin typeface="Book Antiqua" pitchFamily="18" charset="0"/>
              </a:rPr>
              <a:t> </a:t>
            </a:r>
            <a:r>
              <a:rPr lang="en-US">
                <a:solidFill>
                  <a:schemeClr val="folHlink"/>
                </a:solidFill>
                <a:latin typeface="Book Antiqua" pitchFamily="18" charset="0"/>
              </a:rPr>
              <a:t>sec</a:t>
            </a:r>
          </a:p>
        </p:txBody>
      </p:sp>
      <p:sp>
        <p:nvSpPr>
          <p:cNvPr id="3079" name="Rectangle 9"/>
          <p:cNvSpPr>
            <a:spLocks noChangeArrowheads="1"/>
          </p:cNvSpPr>
          <p:nvPr/>
        </p:nvSpPr>
        <p:spPr bwMode="auto">
          <a:xfrm>
            <a:off x="5795963" y="1052513"/>
            <a:ext cx="2952750" cy="915987"/>
          </a:xfrm>
          <a:prstGeom prst="rect">
            <a:avLst/>
          </a:prstGeom>
          <a:noFill/>
          <a:ln w="9525">
            <a:noFill/>
            <a:miter lim="800000"/>
            <a:headEnd/>
            <a:tailEnd/>
          </a:ln>
        </p:spPr>
        <p:txBody>
          <a:bodyPr>
            <a:spAutoFit/>
          </a:bodyPr>
          <a:lstStyle/>
          <a:p>
            <a:r>
              <a:rPr lang="en-US">
                <a:solidFill>
                  <a:srgbClr val="000099"/>
                </a:solidFill>
              </a:rPr>
              <a:t>Private draw- PD (right)</a:t>
            </a:r>
          </a:p>
          <a:p>
            <a:endParaRPr lang="en-US">
              <a:solidFill>
                <a:srgbClr val="000099"/>
              </a:solidFill>
            </a:endParaRPr>
          </a:p>
          <a:p>
            <a:r>
              <a:rPr lang="en-US">
                <a:solidFill>
                  <a:srgbClr val="000099"/>
                </a:solidFill>
              </a:rPr>
              <a:t>Previous choice-PC (left</a:t>
            </a:r>
            <a:r>
              <a:rPr lang="en-US"/>
              <a:t>)</a:t>
            </a:r>
          </a:p>
        </p:txBody>
      </p:sp>
      <p:sp>
        <p:nvSpPr>
          <p:cNvPr id="3080" name="AutoShape 10"/>
          <p:cNvSpPr>
            <a:spLocks noChangeArrowheads="1"/>
          </p:cNvSpPr>
          <p:nvPr/>
        </p:nvSpPr>
        <p:spPr bwMode="auto">
          <a:xfrm>
            <a:off x="5580063" y="1125538"/>
            <a:ext cx="215900" cy="215900"/>
          </a:xfrm>
          <a:prstGeom prst="diamond">
            <a:avLst/>
          </a:prstGeom>
          <a:gradFill rotWithShape="1">
            <a:gsLst>
              <a:gs pos="0">
                <a:srgbClr val="CC0000"/>
              </a:gs>
              <a:gs pos="100000">
                <a:srgbClr val="FF0000"/>
              </a:gs>
            </a:gsLst>
            <a:path path="shape">
              <a:fillToRect l="50000" t="50000" r="50000" b="50000"/>
            </a:path>
          </a:gradFill>
          <a:ln w="9525">
            <a:solidFill>
              <a:schemeClr val="tx1"/>
            </a:solidFill>
            <a:miter lim="800000"/>
            <a:headEnd/>
            <a:tailEnd/>
          </a:ln>
        </p:spPr>
        <p:txBody>
          <a:bodyPr wrap="none" anchor="ctr"/>
          <a:lstStyle/>
          <a:p>
            <a:endParaRPr lang="en-US"/>
          </a:p>
        </p:txBody>
      </p:sp>
      <p:sp>
        <p:nvSpPr>
          <p:cNvPr id="3081" name="AutoShape 11"/>
          <p:cNvSpPr>
            <a:spLocks noChangeArrowheads="1"/>
          </p:cNvSpPr>
          <p:nvPr/>
        </p:nvSpPr>
        <p:spPr bwMode="auto">
          <a:xfrm>
            <a:off x="5580063" y="1628775"/>
            <a:ext cx="215900" cy="215900"/>
          </a:xfrm>
          <a:prstGeom prst="diamond">
            <a:avLst/>
          </a:prstGeom>
          <a:gradFill rotWithShape="1">
            <a:gsLst>
              <a:gs pos="0">
                <a:srgbClr val="CC0000"/>
              </a:gs>
              <a:gs pos="100000">
                <a:srgbClr val="FF0000"/>
              </a:gs>
            </a:gsLst>
            <a:path path="shape">
              <a:fillToRect l="50000" t="50000" r="50000" b="50000"/>
            </a:path>
          </a:gra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ph type="subTitle" idx="1"/>
          </p:nvPr>
        </p:nvGraphicFramePr>
        <p:xfrm>
          <a:off x="963613" y="412750"/>
          <a:ext cx="7118350" cy="5851525"/>
        </p:xfrm>
        <a:graphic>
          <a:graphicData uri="http://schemas.openxmlformats.org/presentationml/2006/ole">
            <p:oleObj spid="_x0000_s7170" name="Document" r:id="rId4" imgW="6119223" imgH="5030821" progId="Word.Document.8">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ph type="subTitle" idx="1"/>
          </p:nvPr>
        </p:nvGraphicFramePr>
        <p:xfrm>
          <a:off x="963613" y="412750"/>
          <a:ext cx="7118350" cy="5851525"/>
        </p:xfrm>
        <a:graphic>
          <a:graphicData uri="http://schemas.openxmlformats.org/presentationml/2006/ole">
            <p:oleObj spid="_x0000_s8194" name="Document" r:id="rId4" imgW="6119223" imgH="5030821" progId="Word.Document.8">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ph type="subTitle" idx="1"/>
          </p:nvPr>
        </p:nvGraphicFramePr>
        <p:xfrm>
          <a:off x="1200150" y="428625"/>
          <a:ext cx="6913563" cy="5927725"/>
        </p:xfrm>
        <a:graphic>
          <a:graphicData uri="http://schemas.openxmlformats.org/presentationml/2006/ole">
            <p:oleObj spid="_x0000_s9218" name="Document" r:id="rId4" imgW="6119223" imgH="5246828" progId="Word.Document.8">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contenuto 4"/>
          <p:cNvSpPr>
            <a:spLocks noGrp="1"/>
          </p:cNvSpPr>
          <p:nvPr>
            <p:ph idx="1"/>
          </p:nvPr>
        </p:nvSpPr>
        <p:spPr>
          <a:xfrm>
            <a:off x="214313" y="1571625"/>
            <a:ext cx="8715375" cy="4929188"/>
          </a:xfrm>
        </p:spPr>
        <p:txBody>
          <a:bodyPr/>
          <a:lstStyle/>
          <a:p>
            <a:r>
              <a:rPr lang="en-GB" sz="2400" dirty="0" smtClean="0"/>
              <a:t>First Fixations</a:t>
            </a:r>
          </a:p>
          <a:p>
            <a:endParaRPr lang="it-IT" sz="2400" dirty="0" smtClean="0"/>
          </a:p>
          <a:p>
            <a:r>
              <a:rPr lang="en-GB" sz="2400" dirty="0" smtClean="0"/>
              <a:t>Total number of fixations (Fixations = gazing at region of interest –ROI- for at least 200 milliseconds)</a:t>
            </a:r>
            <a:endParaRPr lang="it-IT" sz="2400" dirty="0" smtClean="0"/>
          </a:p>
          <a:p>
            <a:endParaRPr lang="en-GB" sz="2400" dirty="0" smtClean="0"/>
          </a:p>
          <a:p>
            <a:r>
              <a:rPr lang="en-GB" sz="2400" dirty="0" smtClean="0"/>
              <a:t>Relative time spent fixating ROI  (relative time = </a:t>
            </a:r>
            <a:r>
              <a:rPr lang="en-GB" sz="2400" dirty="0" err="1" smtClean="0"/>
              <a:t>time</a:t>
            </a:r>
            <a:r>
              <a:rPr lang="en-GB" sz="2400" dirty="0" smtClean="0"/>
              <a:t> in a ROI divided by the total time spent on a task) </a:t>
            </a:r>
            <a:endParaRPr lang="it-IT" sz="2400" dirty="0" smtClean="0"/>
          </a:p>
          <a:p>
            <a:endParaRPr lang="en-GB" sz="2400" dirty="0" smtClean="0"/>
          </a:p>
          <a:p>
            <a:r>
              <a:rPr lang="en-GB" sz="2400" dirty="0" smtClean="0"/>
              <a:t>Sequence of last fixations</a:t>
            </a:r>
          </a:p>
          <a:p>
            <a:endParaRPr lang="it-IT" sz="2400" dirty="0" smtClean="0">
              <a:solidFill>
                <a:srgbClr val="00006E"/>
              </a:solidFill>
              <a:ea typeface="Lucida Sans Unicode" pitchFamily="34" charset="0"/>
              <a:cs typeface="Lucida Sans Unicode" pitchFamily="34" charset="0"/>
            </a:endParaRPr>
          </a:p>
        </p:txBody>
      </p:sp>
      <p:sp>
        <p:nvSpPr>
          <p:cNvPr id="11266" name="Titolo 3"/>
          <p:cNvSpPr>
            <a:spLocks noGrp="1"/>
          </p:cNvSpPr>
          <p:nvPr>
            <p:ph type="title"/>
          </p:nvPr>
        </p:nvSpPr>
        <p:spPr/>
        <p:txBody>
          <a:bodyPr/>
          <a:lstStyle/>
          <a:p>
            <a:pPr algn="ctr">
              <a:defRPr/>
            </a:pPr>
            <a:r>
              <a:rPr lang="en-GB" sz="3700" dirty="0" smtClean="0"/>
              <a:t>Experimental variables</a:t>
            </a:r>
            <a:endParaRPr lang="it-IT" sz="37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contenuto 4"/>
          <p:cNvSpPr>
            <a:spLocks noGrp="1"/>
          </p:cNvSpPr>
          <p:nvPr>
            <p:ph idx="1"/>
          </p:nvPr>
        </p:nvSpPr>
        <p:spPr>
          <a:xfrm>
            <a:off x="285750" y="1285875"/>
            <a:ext cx="8501063" cy="5214938"/>
          </a:xfrm>
        </p:spPr>
        <p:txBody>
          <a:bodyPr/>
          <a:lstStyle/>
          <a:p>
            <a:r>
              <a:rPr lang="en-GB" sz="2400" b="1" smtClean="0"/>
              <a:t>BAYESIAN </a:t>
            </a:r>
            <a:r>
              <a:rPr lang="en-GB" sz="2400" smtClean="0"/>
              <a:t>- the equal probability of the two states implies that the optimal Bayesian decision rule is to predict the state which obtains the greatest number of observed (Private draw) and inferred signal (Previous choices).  </a:t>
            </a:r>
            <a:endParaRPr lang="it-IT" sz="2400" smtClean="0"/>
          </a:p>
          <a:p>
            <a:pPr>
              <a:buFont typeface="Wingdings 3" pitchFamily="18" charset="2"/>
              <a:buNone/>
            </a:pPr>
            <a:endParaRPr lang="it-IT" sz="2400" smtClean="0"/>
          </a:p>
          <a:p>
            <a:pPr>
              <a:buFont typeface="Wingdings 3" pitchFamily="18" charset="2"/>
              <a:buNone/>
            </a:pPr>
            <a:r>
              <a:rPr lang="en-GB" sz="2400" smtClean="0"/>
              <a:t>If subjects choose differently from what implied by Bayesian update: </a:t>
            </a:r>
            <a:endParaRPr lang="it-IT" sz="2400" smtClean="0"/>
          </a:p>
          <a:p>
            <a:r>
              <a:rPr lang="en-GB" sz="2400" b="1" smtClean="0"/>
              <a:t>OVERCONFIDENT</a:t>
            </a:r>
            <a:r>
              <a:rPr lang="en-GB" sz="2400" smtClean="0"/>
              <a:t> - if subject’s choice is equal to his Private draw</a:t>
            </a:r>
            <a:endParaRPr lang="it-IT" sz="2400" smtClean="0"/>
          </a:p>
          <a:p>
            <a:r>
              <a:rPr lang="en-GB" sz="2400" b="1" smtClean="0"/>
              <a:t>IRRATIONAL</a:t>
            </a:r>
            <a:r>
              <a:rPr lang="en-GB" sz="2400" smtClean="0"/>
              <a:t> - if subject’s choice is not equal to his Private draw</a:t>
            </a:r>
            <a:endParaRPr lang="it-IT" sz="2400" smtClean="0"/>
          </a:p>
          <a:p>
            <a:endParaRPr lang="it-IT" sz="2400" smtClean="0"/>
          </a:p>
          <a:p>
            <a:endParaRPr lang="en-GB" sz="2400" smtClean="0"/>
          </a:p>
          <a:p>
            <a:endParaRPr lang="it-IT" sz="2400" smtClean="0">
              <a:solidFill>
                <a:srgbClr val="00006E"/>
              </a:solidFill>
              <a:ea typeface="Lucida Sans Unicode" pitchFamily="34" charset="0"/>
              <a:cs typeface="Lucida Sans Unicode" pitchFamily="34" charset="0"/>
            </a:endParaRPr>
          </a:p>
        </p:txBody>
      </p:sp>
      <p:sp>
        <p:nvSpPr>
          <p:cNvPr id="11266" name="Titolo 3"/>
          <p:cNvSpPr>
            <a:spLocks noGrp="1"/>
          </p:cNvSpPr>
          <p:nvPr>
            <p:ph type="title"/>
          </p:nvPr>
        </p:nvSpPr>
        <p:spPr/>
        <p:txBody>
          <a:bodyPr/>
          <a:lstStyle/>
          <a:p>
            <a:pPr algn="ctr">
              <a:defRPr/>
            </a:pPr>
            <a:r>
              <a:rPr lang="en-GB" sz="3700" dirty="0" smtClean="0"/>
              <a:t>Subjects’ types</a:t>
            </a:r>
            <a:endParaRPr lang="it-IT" sz="37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contenuto 4"/>
          <p:cNvSpPr>
            <a:spLocks noGrp="1"/>
          </p:cNvSpPr>
          <p:nvPr>
            <p:ph idx="1"/>
          </p:nvPr>
        </p:nvSpPr>
        <p:spPr>
          <a:xfrm>
            <a:off x="457200" y="1428750"/>
            <a:ext cx="8329613" cy="5072063"/>
          </a:xfrm>
        </p:spPr>
        <p:txBody>
          <a:bodyPr/>
          <a:lstStyle/>
          <a:p>
            <a:endParaRPr lang="en-GB" sz="2400" smtClean="0"/>
          </a:p>
          <a:p>
            <a:endParaRPr lang="it-IT" sz="2400" smtClean="0">
              <a:solidFill>
                <a:srgbClr val="00006E"/>
              </a:solidFill>
              <a:ea typeface="Lucida Sans Unicode" pitchFamily="34" charset="0"/>
              <a:cs typeface="Lucida Sans Unicode" pitchFamily="34" charset="0"/>
            </a:endParaRPr>
          </a:p>
        </p:txBody>
      </p:sp>
      <p:sp>
        <p:nvSpPr>
          <p:cNvPr id="11266" name="Titolo 3"/>
          <p:cNvSpPr>
            <a:spLocks noGrp="1"/>
          </p:cNvSpPr>
          <p:nvPr>
            <p:ph type="title"/>
          </p:nvPr>
        </p:nvSpPr>
        <p:spPr/>
        <p:txBody>
          <a:bodyPr/>
          <a:lstStyle/>
          <a:p>
            <a:pPr algn="ctr">
              <a:defRPr/>
            </a:pPr>
            <a:r>
              <a:rPr lang="en-GB" sz="3700" dirty="0" smtClean="0"/>
              <a:t>Subjects’ types</a:t>
            </a:r>
            <a:endParaRPr lang="it-IT" sz="3700" dirty="0"/>
          </a:p>
        </p:txBody>
      </p:sp>
      <p:grpSp>
        <p:nvGrpSpPr>
          <p:cNvPr id="2" name="Group 2"/>
          <p:cNvGrpSpPr>
            <a:grpSpLocks noChangeAspect="1"/>
          </p:cNvGrpSpPr>
          <p:nvPr/>
        </p:nvGrpSpPr>
        <p:grpSpPr bwMode="auto">
          <a:xfrm>
            <a:off x="266700" y="1285875"/>
            <a:ext cx="8877300" cy="4557713"/>
            <a:chOff x="66" y="672"/>
            <a:chExt cx="5592" cy="2871"/>
          </a:xfrm>
        </p:grpSpPr>
        <p:sp>
          <p:nvSpPr>
            <p:cNvPr id="53253" name="AutoShape 3"/>
            <p:cNvSpPr>
              <a:spLocks noChangeAspect="1" noChangeArrowheads="1" noTextEdit="1"/>
            </p:cNvSpPr>
            <p:nvPr/>
          </p:nvSpPr>
          <p:spPr bwMode="auto">
            <a:xfrm>
              <a:off x="66" y="707"/>
              <a:ext cx="5592" cy="2836"/>
            </a:xfrm>
            <a:prstGeom prst="rect">
              <a:avLst/>
            </a:prstGeom>
            <a:noFill/>
            <a:ln w="9525">
              <a:noFill/>
              <a:miter lim="800000"/>
              <a:headEnd/>
              <a:tailEnd/>
            </a:ln>
          </p:spPr>
          <p:txBody>
            <a:bodyPr/>
            <a:lstStyle/>
            <a:p>
              <a:endParaRPr lang="it-IT"/>
            </a:p>
          </p:txBody>
        </p:sp>
        <p:grpSp>
          <p:nvGrpSpPr>
            <p:cNvPr id="3" name="Group 4"/>
            <p:cNvGrpSpPr>
              <a:grpSpLocks/>
            </p:cNvGrpSpPr>
            <p:nvPr/>
          </p:nvGrpSpPr>
          <p:grpSpPr bwMode="auto">
            <a:xfrm>
              <a:off x="71" y="672"/>
              <a:ext cx="5434" cy="1307"/>
              <a:chOff x="71" y="672"/>
              <a:chExt cx="5434" cy="1307"/>
            </a:xfrm>
          </p:grpSpPr>
          <p:sp>
            <p:nvSpPr>
              <p:cNvPr id="53576" name="Rectangle 6"/>
              <p:cNvSpPr>
                <a:spLocks noChangeArrowheads="1"/>
              </p:cNvSpPr>
              <p:nvPr/>
            </p:nvSpPr>
            <p:spPr bwMode="auto">
              <a:xfrm>
                <a:off x="2148" y="672"/>
                <a:ext cx="0" cy="320"/>
              </a:xfrm>
              <a:prstGeom prst="rect">
                <a:avLst/>
              </a:prstGeom>
              <a:noFill/>
              <a:ln w="9525">
                <a:noFill/>
                <a:miter lim="800000"/>
                <a:headEnd/>
                <a:tailEnd/>
              </a:ln>
            </p:spPr>
            <p:txBody>
              <a:bodyPr wrap="none" lIns="0" tIns="0" rIns="0" bIns="0">
                <a:spAutoFit/>
              </a:bodyPr>
              <a:lstStyle/>
              <a:p>
                <a:endParaRPr lang="en-US" sz="1700">
                  <a:solidFill>
                    <a:srgbClr val="000000"/>
                  </a:solidFill>
                  <a:latin typeface="Palatino Linotype" pitchFamily="18" charset="0"/>
                </a:endParaRPr>
              </a:p>
              <a:p>
                <a:endParaRPr lang="en-US" sz="1600" u="sng">
                  <a:latin typeface="Times New Roman" pitchFamily="18" charset="0"/>
                </a:endParaRPr>
              </a:p>
            </p:txBody>
          </p:sp>
          <p:sp>
            <p:nvSpPr>
              <p:cNvPr id="53577" name="Rectangle 7"/>
              <p:cNvSpPr>
                <a:spLocks noChangeArrowheads="1"/>
              </p:cNvSpPr>
              <p:nvPr/>
            </p:nvSpPr>
            <p:spPr bwMode="auto">
              <a:xfrm>
                <a:off x="3476" y="707"/>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578" name="Rectangle 8"/>
              <p:cNvSpPr>
                <a:spLocks noChangeArrowheads="1"/>
              </p:cNvSpPr>
              <p:nvPr/>
            </p:nvSpPr>
            <p:spPr bwMode="auto">
              <a:xfrm>
                <a:off x="656" y="1000"/>
                <a:ext cx="107"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O</a:t>
                </a:r>
                <a:endParaRPr lang="en-US" sz="1600" u="sng">
                  <a:latin typeface="Times New Roman" pitchFamily="18" charset="0"/>
                </a:endParaRPr>
              </a:p>
            </p:txBody>
          </p:sp>
          <p:sp>
            <p:nvSpPr>
              <p:cNvPr id="53579" name="Rectangle 9"/>
              <p:cNvSpPr>
                <a:spLocks noChangeArrowheads="1"/>
              </p:cNvSpPr>
              <p:nvPr/>
            </p:nvSpPr>
            <p:spPr bwMode="auto">
              <a:xfrm>
                <a:off x="763" y="1000"/>
                <a:ext cx="821"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rder of choice</a:t>
                </a:r>
                <a:endParaRPr lang="en-US" sz="1600" u="sng">
                  <a:latin typeface="Times New Roman" pitchFamily="18" charset="0"/>
                </a:endParaRPr>
              </a:p>
            </p:txBody>
          </p:sp>
          <p:sp>
            <p:nvSpPr>
              <p:cNvPr id="53580" name="Rectangle 10"/>
              <p:cNvSpPr>
                <a:spLocks noChangeArrowheads="1"/>
              </p:cNvSpPr>
              <p:nvPr/>
            </p:nvSpPr>
            <p:spPr bwMode="auto">
              <a:xfrm>
                <a:off x="1577" y="1000"/>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581" name="Rectangle 11"/>
              <p:cNvSpPr>
                <a:spLocks noChangeArrowheads="1"/>
              </p:cNvSpPr>
              <p:nvPr/>
            </p:nvSpPr>
            <p:spPr bwMode="auto">
              <a:xfrm>
                <a:off x="2452" y="936"/>
                <a:ext cx="537"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Bayesian</a:t>
                </a:r>
                <a:endParaRPr lang="en-US" sz="1600" u="sng">
                  <a:latin typeface="Times New Roman" pitchFamily="18" charset="0"/>
                </a:endParaRPr>
              </a:p>
            </p:txBody>
          </p:sp>
          <p:sp>
            <p:nvSpPr>
              <p:cNvPr id="53582" name="Rectangle 12"/>
              <p:cNvSpPr>
                <a:spLocks noChangeArrowheads="1"/>
              </p:cNvSpPr>
              <p:nvPr/>
            </p:nvSpPr>
            <p:spPr bwMode="auto">
              <a:xfrm>
                <a:off x="2983" y="936"/>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583" name="Rectangle 13"/>
              <p:cNvSpPr>
                <a:spLocks noChangeArrowheads="1"/>
              </p:cNvSpPr>
              <p:nvPr/>
            </p:nvSpPr>
            <p:spPr bwMode="auto">
              <a:xfrm>
                <a:off x="3449" y="936"/>
                <a:ext cx="872"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Overconfident</a:t>
                </a:r>
                <a:endParaRPr lang="en-US" sz="1600" u="sng">
                  <a:latin typeface="Times New Roman" pitchFamily="18" charset="0"/>
                </a:endParaRPr>
              </a:p>
            </p:txBody>
          </p:sp>
          <p:sp>
            <p:nvSpPr>
              <p:cNvPr id="53584" name="Rectangle 14"/>
              <p:cNvSpPr>
                <a:spLocks noChangeArrowheads="1"/>
              </p:cNvSpPr>
              <p:nvPr/>
            </p:nvSpPr>
            <p:spPr bwMode="auto">
              <a:xfrm>
                <a:off x="4316" y="936"/>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585" name="Rectangle 15"/>
              <p:cNvSpPr>
                <a:spLocks noChangeArrowheads="1"/>
              </p:cNvSpPr>
              <p:nvPr/>
            </p:nvSpPr>
            <p:spPr bwMode="auto">
              <a:xfrm>
                <a:off x="4715" y="936"/>
                <a:ext cx="567"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Irrational</a:t>
                </a:r>
                <a:endParaRPr lang="en-US" sz="1600" u="sng">
                  <a:latin typeface="Times New Roman" pitchFamily="18" charset="0"/>
                </a:endParaRPr>
              </a:p>
            </p:txBody>
          </p:sp>
          <p:sp>
            <p:nvSpPr>
              <p:cNvPr id="53586" name="Rectangle 16"/>
              <p:cNvSpPr>
                <a:spLocks noChangeArrowheads="1"/>
              </p:cNvSpPr>
              <p:nvPr/>
            </p:nvSpPr>
            <p:spPr bwMode="auto">
              <a:xfrm>
                <a:off x="5277" y="936"/>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587" name="Rectangle 17"/>
              <p:cNvSpPr>
                <a:spLocks noChangeArrowheads="1"/>
              </p:cNvSpPr>
              <p:nvPr/>
            </p:nvSpPr>
            <p:spPr bwMode="auto">
              <a:xfrm>
                <a:off x="71" y="931"/>
                <a:ext cx="6" cy="5"/>
              </a:xfrm>
              <a:prstGeom prst="rect">
                <a:avLst/>
              </a:prstGeom>
              <a:solidFill>
                <a:srgbClr val="000000"/>
              </a:solidFill>
              <a:ln w="9525">
                <a:noFill/>
                <a:miter lim="800000"/>
                <a:headEnd/>
                <a:tailEnd/>
              </a:ln>
            </p:spPr>
            <p:txBody>
              <a:bodyPr/>
              <a:lstStyle/>
              <a:p>
                <a:endParaRPr lang="en-US"/>
              </a:p>
            </p:txBody>
          </p:sp>
          <p:sp>
            <p:nvSpPr>
              <p:cNvPr id="53588" name="Line 18"/>
              <p:cNvSpPr>
                <a:spLocks noChangeShapeType="1"/>
              </p:cNvSpPr>
              <p:nvPr/>
            </p:nvSpPr>
            <p:spPr bwMode="auto">
              <a:xfrm>
                <a:off x="71" y="931"/>
                <a:ext cx="6" cy="1"/>
              </a:xfrm>
              <a:prstGeom prst="line">
                <a:avLst/>
              </a:prstGeom>
              <a:noFill/>
              <a:ln w="0">
                <a:solidFill>
                  <a:srgbClr val="000000"/>
                </a:solidFill>
                <a:round/>
                <a:headEnd/>
                <a:tailEnd/>
              </a:ln>
            </p:spPr>
            <p:txBody>
              <a:bodyPr/>
              <a:lstStyle/>
              <a:p>
                <a:endParaRPr lang="it-IT"/>
              </a:p>
            </p:txBody>
          </p:sp>
          <p:sp>
            <p:nvSpPr>
              <p:cNvPr id="53589" name="Line 19"/>
              <p:cNvSpPr>
                <a:spLocks noChangeShapeType="1"/>
              </p:cNvSpPr>
              <p:nvPr/>
            </p:nvSpPr>
            <p:spPr bwMode="auto">
              <a:xfrm>
                <a:off x="71" y="931"/>
                <a:ext cx="1" cy="5"/>
              </a:xfrm>
              <a:prstGeom prst="line">
                <a:avLst/>
              </a:prstGeom>
              <a:noFill/>
              <a:ln w="0">
                <a:solidFill>
                  <a:srgbClr val="000000"/>
                </a:solidFill>
                <a:round/>
                <a:headEnd/>
                <a:tailEnd/>
              </a:ln>
            </p:spPr>
            <p:txBody>
              <a:bodyPr/>
              <a:lstStyle/>
              <a:p>
                <a:endParaRPr lang="it-IT"/>
              </a:p>
            </p:txBody>
          </p:sp>
          <p:sp>
            <p:nvSpPr>
              <p:cNvPr id="53590" name="Rectangle 20"/>
              <p:cNvSpPr>
                <a:spLocks noChangeArrowheads="1"/>
              </p:cNvSpPr>
              <p:nvPr/>
            </p:nvSpPr>
            <p:spPr bwMode="auto">
              <a:xfrm>
                <a:off x="71" y="931"/>
                <a:ext cx="6" cy="5"/>
              </a:xfrm>
              <a:prstGeom prst="rect">
                <a:avLst/>
              </a:prstGeom>
              <a:solidFill>
                <a:srgbClr val="000000"/>
              </a:solidFill>
              <a:ln w="9525">
                <a:noFill/>
                <a:miter lim="800000"/>
                <a:headEnd/>
                <a:tailEnd/>
              </a:ln>
            </p:spPr>
            <p:txBody>
              <a:bodyPr/>
              <a:lstStyle/>
              <a:p>
                <a:endParaRPr lang="en-US"/>
              </a:p>
            </p:txBody>
          </p:sp>
          <p:sp>
            <p:nvSpPr>
              <p:cNvPr id="53591" name="Line 21"/>
              <p:cNvSpPr>
                <a:spLocks noChangeShapeType="1"/>
              </p:cNvSpPr>
              <p:nvPr/>
            </p:nvSpPr>
            <p:spPr bwMode="auto">
              <a:xfrm>
                <a:off x="71" y="931"/>
                <a:ext cx="6" cy="1"/>
              </a:xfrm>
              <a:prstGeom prst="line">
                <a:avLst/>
              </a:prstGeom>
              <a:noFill/>
              <a:ln w="0">
                <a:solidFill>
                  <a:srgbClr val="000000"/>
                </a:solidFill>
                <a:round/>
                <a:headEnd/>
                <a:tailEnd/>
              </a:ln>
            </p:spPr>
            <p:txBody>
              <a:bodyPr/>
              <a:lstStyle/>
              <a:p>
                <a:endParaRPr lang="it-IT"/>
              </a:p>
            </p:txBody>
          </p:sp>
          <p:sp>
            <p:nvSpPr>
              <p:cNvPr id="53592" name="Line 22"/>
              <p:cNvSpPr>
                <a:spLocks noChangeShapeType="1"/>
              </p:cNvSpPr>
              <p:nvPr/>
            </p:nvSpPr>
            <p:spPr bwMode="auto">
              <a:xfrm>
                <a:off x="71" y="931"/>
                <a:ext cx="1" cy="5"/>
              </a:xfrm>
              <a:prstGeom prst="line">
                <a:avLst/>
              </a:prstGeom>
              <a:noFill/>
              <a:ln w="0">
                <a:solidFill>
                  <a:srgbClr val="000000"/>
                </a:solidFill>
                <a:round/>
                <a:headEnd/>
                <a:tailEnd/>
              </a:ln>
            </p:spPr>
            <p:txBody>
              <a:bodyPr/>
              <a:lstStyle/>
              <a:p>
                <a:endParaRPr lang="it-IT"/>
              </a:p>
            </p:txBody>
          </p:sp>
          <p:sp>
            <p:nvSpPr>
              <p:cNvPr id="53593" name="Rectangle 23"/>
              <p:cNvSpPr>
                <a:spLocks noChangeArrowheads="1"/>
              </p:cNvSpPr>
              <p:nvPr/>
            </p:nvSpPr>
            <p:spPr bwMode="auto">
              <a:xfrm>
                <a:off x="77" y="931"/>
                <a:ext cx="5" cy="5"/>
              </a:xfrm>
              <a:prstGeom prst="rect">
                <a:avLst/>
              </a:prstGeom>
              <a:solidFill>
                <a:srgbClr val="000000"/>
              </a:solidFill>
              <a:ln w="9525">
                <a:noFill/>
                <a:miter lim="800000"/>
                <a:headEnd/>
                <a:tailEnd/>
              </a:ln>
            </p:spPr>
            <p:txBody>
              <a:bodyPr/>
              <a:lstStyle/>
              <a:p>
                <a:endParaRPr lang="en-US"/>
              </a:p>
            </p:txBody>
          </p:sp>
          <p:sp>
            <p:nvSpPr>
              <p:cNvPr id="53594" name="Line 24"/>
              <p:cNvSpPr>
                <a:spLocks noChangeShapeType="1"/>
              </p:cNvSpPr>
              <p:nvPr/>
            </p:nvSpPr>
            <p:spPr bwMode="auto">
              <a:xfrm>
                <a:off x="77" y="931"/>
                <a:ext cx="5" cy="1"/>
              </a:xfrm>
              <a:prstGeom prst="line">
                <a:avLst/>
              </a:prstGeom>
              <a:noFill/>
              <a:ln w="0">
                <a:solidFill>
                  <a:srgbClr val="000000"/>
                </a:solidFill>
                <a:round/>
                <a:headEnd/>
                <a:tailEnd/>
              </a:ln>
            </p:spPr>
            <p:txBody>
              <a:bodyPr/>
              <a:lstStyle/>
              <a:p>
                <a:endParaRPr lang="it-IT"/>
              </a:p>
            </p:txBody>
          </p:sp>
          <p:sp>
            <p:nvSpPr>
              <p:cNvPr id="53595" name="Line 25"/>
              <p:cNvSpPr>
                <a:spLocks noChangeShapeType="1"/>
              </p:cNvSpPr>
              <p:nvPr/>
            </p:nvSpPr>
            <p:spPr bwMode="auto">
              <a:xfrm>
                <a:off x="77" y="931"/>
                <a:ext cx="1" cy="5"/>
              </a:xfrm>
              <a:prstGeom prst="line">
                <a:avLst/>
              </a:prstGeom>
              <a:noFill/>
              <a:ln w="0">
                <a:solidFill>
                  <a:srgbClr val="000000"/>
                </a:solidFill>
                <a:round/>
                <a:headEnd/>
                <a:tailEnd/>
              </a:ln>
            </p:spPr>
            <p:txBody>
              <a:bodyPr/>
              <a:lstStyle/>
              <a:p>
                <a:endParaRPr lang="it-IT"/>
              </a:p>
            </p:txBody>
          </p:sp>
          <p:sp>
            <p:nvSpPr>
              <p:cNvPr id="53596" name="Rectangle 26"/>
              <p:cNvSpPr>
                <a:spLocks noChangeArrowheads="1"/>
              </p:cNvSpPr>
              <p:nvPr/>
            </p:nvSpPr>
            <p:spPr bwMode="auto">
              <a:xfrm>
                <a:off x="82" y="931"/>
                <a:ext cx="2074" cy="5"/>
              </a:xfrm>
              <a:prstGeom prst="rect">
                <a:avLst/>
              </a:prstGeom>
              <a:solidFill>
                <a:srgbClr val="000000"/>
              </a:solidFill>
              <a:ln w="9525">
                <a:noFill/>
                <a:miter lim="800000"/>
                <a:headEnd/>
                <a:tailEnd/>
              </a:ln>
            </p:spPr>
            <p:txBody>
              <a:bodyPr/>
              <a:lstStyle/>
              <a:p>
                <a:endParaRPr lang="en-US"/>
              </a:p>
            </p:txBody>
          </p:sp>
          <p:sp>
            <p:nvSpPr>
              <p:cNvPr id="53597" name="Line 27"/>
              <p:cNvSpPr>
                <a:spLocks noChangeShapeType="1"/>
              </p:cNvSpPr>
              <p:nvPr/>
            </p:nvSpPr>
            <p:spPr bwMode="auto">
              <a:xfrm>
                <a:off x="82" y="931"/>
                <a:ext cx="2074" cy="1"/>
              </a:xfrm>
              <a:prstGeom prst="line">
                <a:avLst/>
              </a:prstGeom>
              <a:noFill/>
              <a:ln w="0">
                <a:solidFill>
                  <a:srgbClr val="000000"/>
                </a:solidFill>
                <a:round/>
                <a:headEnd/>
                <a:tailEnd/>
              </a:ln>
            </p:spPr>
            <p:txBody>
              <a:bodyPr/>
              <a:lstStyle/>
              <a:p>
                <a:endParaRPr lang="it-IT"/>
              </a:p>
            </p:txBody>
          </p:sp>
          <p:sp>
            <p:nvSpPr>
              <p:cNvPr id="53598" name="Rectangle 28"/>
              <p:cNvSpPr>
                <a:spLocks noChangeArrowheads="1"/>
              </p:cNvSpPr>
              <p:nvPr/>
            </p:nvSpPr>
            <p:spPr bwMode="auto">
              <a:xfrm>
                <a:off x="2156" y="931"/>
                <a:ext cx="6" cy="5"/>
              </a:xfrm>
              <a:prstGeom prst="rect">
                <a:avLst/>
              </a:prstGeom>
              <a:solidFill>
                <a:srgbClr val="000000"/>
              </a:solidFill>
              <a:ln w="9525">
                <a:noFill/>
                <a:miter lim="800000"/>
                <a:headEnd/>
                <a:tailEnd/>
              </a:ln>
            </p:spPr>
            <p:txBody>
              <a:bodyPr/>
              <a:lstStyle/>
              <a:p>
                <a:endParaRPr lang="en-US"/>
              </a:p>
            </p:txBody>
          </p:sp>
          <p:sp>
            <p:nvSpPr>
              <p:cNvPr id="53599" name="Line 29"/>
              <p:cNvSpPr>
                <a:spLocks noChangeShapeType="1"/>
              </p:cNvSpPr>
              <p:nvPr/>
            </p:nvSpPr>
            <p:spPr bwMode="auto">
              <a:xfrm>
                <a:off x="2156" y="931"/>
                <a:ext cx="6" cy="1"/>
              </a:xfrm>
              <a:prstGeom prst="line">
                <a:avLst/>
              </a:prstGeom>
              <a:noFill/>
              <a:ln w="0">
                <a:solidFill>
                  <a:srgbClr val="000000"/>
                </a:solidFill>
                <a:round/>
                <a:headEnd/>
                <a:tailEnd/>
              </a:ln>
            </p:spPr>
            <p:txBody>
              <a:bodyPr/>
              <a:lstStyle/>
              <a:p>
                <a:endParaRPr lang="it-IT"/>
              </a:p>
            </p:txBody>
          </p:sp>
          <p:sp>
            <p:nvSpPr>
              <p:cNvPr id="53600" name="Line 30"/>
              <p:cNvSpPr>
                <a:spLocks noChangeShapeType="1"/>
              </p:cNvSpPr>
              <p:nvPr/>
            </p:nvSpPr>
            <p:spPr bwMode="auto">
              <a:xfrm>
                <a:off x="2156" y="931"/>
                <a:ext cx="1" cy="5"/>
              </a:xfrm>
              <a:prstGeom prst="line">
                <a:avLst/>
              </a:prstGeom>
              <a:noFill/>
              <a:ln w="0">
                <a:solidFill>
                  <a:srgbClr val="000000"/>
                </a:solidFill>
                <a:round/>
                <a:headEnd/>
                <a:tailEnd/>
              </a:ln>
            </p:spPr>
            <p:txBody>
              <a:bodyPr/>
              <a:lstStyle/>
              <a:p>
                <a:endParaRPr lang="it-IT"/>
              </a:p>
            </p:txBody>
          </p:sp>
          <p:sp>
            <p:nvSpPr>
              <p:cNvPr id="53601" name="Rectangle 31"/>
              <p:cNvSpPr>
                <a:spLocks noChangeArrowheads="1"/>
              </p:cNvSpPr>
              <p:nvPr/>
            </p:nvSpPr>
            <p:spPr bwMode="auto">
              <a:xfrm>
                <a:off x="2162" y="931"/>
                <a:ext cx="1108" cy="5"/>
              </a:xfrm>
              <a:prstGeom prst="rect">
                <a:avLst/>
              </a:prstGeom>
              <a:solidFill>
                <a:srgbClr val="000000"/>
              </a:solidFill>
              <a:ln w="9525">
                <a:noFill/>
                <a:miter lim="800000"/>
                <a:headEnd/>
                <a:tailEnd/>
              </a:ln>
            </p:spPr>
            <p:txBody>
              <a:bodyPr/>
              <a:lstStyle/>
              <a:p>
                <a:endParaRPr lang="en-US"/>
              </a:p>
            </p:txBody>
          </p:sp>
          <p:sp>
            <p:nvSpPr>
              <p:cNvPr id="53602" name="Line 32"/>
              <p:cNvSpPr>
                <a:spLocks noChangeShapeType="1"/>
              </p:cNvSpPr>
              <p:nvPr/>
            </p:nvSpPr>
            <p:spPr bwMode="auto">
              <a:xfrm>
                <a:off x="2162" y="931"/>
                <a:ext cx="1108" cy="1"/>
              </a:xfrm>
              <a:prstGeom prst="line">
                <a:avLst/>
              </a:prstGeom>
              <a:noFill/>
              <a:ln w="0">
                <a:solidFill>
                  <a:srgbClr val="000000"/>
                </a:solidFill>
                <a:round/>
                <a:headEnd/>
                <a:tailEnd/>
              </a:ln>
            </p:spPr>
            <p:txBody>
              <a:bodyPr/>
              <a:lstStyle/>
              <a:p>
                <a:endParaRPr lang="it-IT"/>
              </a:p>
            </p:txBody>
          </p:sp>
          <p:sp>
            <p:nvSpPr>
              <p:cNvPr id="53603" name="Rectangle 33"/>
              <p:cNvSpPr>
                <a:spLocks noChangeArrowheads="1"/>
              </p:cNvSpPr>
              <p:nvPr/>
            </p:nvSpPr>
            <p:spPr bwMode="auto">
              <a:xfrm>
                <a:off x="3270" y="931"/>
                <a:ext cx="6" cy="5"/>
              </a:xfrm>
              <a:prstGeom prst="rect">
                <a:avLst/>
              </a:prstGeom>
              <a:solidFill>
                <a:srgbClr val="000000"/>
              </a:solidFill>
              <a:ln w="9525">
                <a:noFill/>
                <a:miter lim="800000"/>
                <a:headEnd/>
                <a:tailEnd/>
              </a:ln>
            </p:spPr>
            <p:txBody>
              <a:bodyPr/>
              <a:lstStyle/>
              <a:p>
                <a:endParaRPr lang="en-US"/>
              </a:p>
            </p:txBody>
          </p:sp>
          <p:sp>
            <p:nvSpPr>
              <p:cNvPr id="53604" name="Line 34"/>
              <p:cNvSpPr>
                <a:spLocks noChangeShapeType="1"/>
              </p:cNvSpPr>
              <p:nvPr/>
            </p:nvSpPr>
            <p:spPr bwMode="auto">
              <a:xfrm>
                <a:off x="3270" y="931"/>
                <a:ext cx="6" cy="1"/>
              </a:xfrm>
              <a:prstGeom prst="line">
                <a:avLst/>
              </a:prstGeom>
              <a:noFill/>
              <a:ln w="0">
                <a:solidFill>
                  <a:srgbClr val="000000"/>
                </a:solidFill>
                <a:round/>
                <a:headEnd/>
                <a:tailEnd/>
              </a:ln>
            </p:spPr>
            <p:txBody>
              <a:bodyPr/>
              <a:lstStyle/>
              <a:p>
                <a:endParaRPr lang="it-IT"/>
              </a:p>
            </p:txBody>
          </p:sp>
          <p:sp>
            <p:nvSpPr>
              <p:cNvPr id="53605" name="Line 35"/>
              <p:cNvSpPr>
                <a:spLocks noChangeShapeType="1"/>
              </p:cNvSpPr>
              <p:nvPr/>
            </p:nvSpPr>
            <p:spPr bwMode="auto">
              <a:xfrm>
                <a:off x="3270" y="931"/>
                <a:ext cx="1" cy="5"/>
              </a:xfrm>
              <a:prstGeom prst="line">
                <a:avLst/>
              </a:prstGeom>
              <a:noFill/>
              <a:ln w="0">
                <a:solidFill>
                  <a:srgbClr val="000000"/>
                </a:solidFill>
                <a:round/>
                <a:headEnd/>
                <a:tailEnd/>
              </a:ln>
            </p:spPr>
            <p:txBody>
              <a:bodyPr/>
              <a:lstStyle/>
              <a:p>
                <a:endParaRPr lang="it-IT"/>
              </a:p>
            </p:txBody>
          </p:sp>
          <p:sp>
            <p:nvSpPr>
              <p:cNvPr id="53606" name="Rectangle 36"/>
              <p:cNvSpPr>
                <a:spLocks noChangeArrowheads="1"/>
              </p:cNvSpPr>
              <p:nvPr/>
            </p:nvSpPr>
            <p:spPr bwMode="auto">
              <a:xfrm>
                <a:off x="3276" y="931"/>
                <a:ext cx="1210" cy="5"/>
              </a:xfrm>
              <a:prstGeom prst="rect">
                <a:avLst/>
              </a:prstGeom>
              <a:solidFill>
                <a:srgbClr val="000000"/>
              </a:solidFill>
              <a:ln w="9525">
                <a:noFill/>
                <a:miter lim="800000"/>
                <a:headEnd/>
                <a:tailEnd/>
              </a:ln>
            </p:spPr>
            <p:txBody>
              <a:bodyPr/>
              <a:lstStyle/>
              <a:p>
                <a:endParaRPr lang="en-US"/>
              </a:p>
            </p:txBody>
          </p:sp>
          <p:sp>
            <p:nvSpPr>
              <p:cNvPr id="53607" name="Line 37"/>
              <p:cNvSpPr>
                <a:spLocks noChangeShapeType="1"/>
              </p:cNvSpPr>
              <p:nvPr/>
            </p:nvSpPr>
            <p:spPr bwMode="auto">
              <a:xfrm>
                <a:off x="3276" y="931"/>
                <a:ext cx="1210" cy="1"/>
              </a:xfrm>
              <a:prstGeom prst="line">
                <a:avLst/>
              </a:prstGeom>
              <a:noFill/>
              <a:ln w="0">
                <a:solidFill>
                  <a:srgbClr val="000000"/>
                </a:solidFill>
                <a:round/>
                <a:headEnd/>
                <a:tailEnd/>
              </a:ln>
            </p:spPr>
            <p:txBody>
              <a:bodyPr/>
              <a:lstStyle/>
              <a:p>
                <a:endParaRPr lang="it-IT"/>
              </a:p>
            </p:txBody>
          </p:sp>
          <p:sp>
            <p:nvSpPr>
              <p:cNvPr id="53608" name="Rectangle 38"/>
              <p:cNvSpPr>
                <a:spLocks noChangeArrowheads="1"/>
              </p:cNvSpPr>
              <p:nvPr/>
            </p:nvSpPr>
            <p:spPr bwMode="auto">
              <a:xfrm>
                <a:off x="4486" y="931"/>
                <a:ext cx="5" cy="5"/>
              </a:xfrm>
              <a:prstGeom prst="rect">
                <a:avLst/>
              </a:prstGeom>
              <a:solidFill>
                <a:srgbClr val="000000"/>
              </a:solidFill>
              <a:ln w="9525">
                <a:noFill/>
                <a:miter lim="800000"/>
                <a:headEnd/>
                <a:tailEnd/>
              </a:ln>
            </p:spPr>
            <p:txBody>
              <a:bodyPr/>
              <a:lstStyle/>
              <a:p>
                <a:endParaRPr lang="en-US"/>
              </a:p>
            </p:txBody>
          </p:sp>
          <p:sp>
            <p:nvSpPr>
              <p:cNvPr id="53609" name="Line 39"/>
              <p:cNvSpPr>
                <a:spLocks noChangeShapeType="1"/>
              </p:cNvSpPr>
              <p:nvPr/>
            </p:nvSpPr>
            <p:spPr bwMode="auto">
              <a:xfrm>
                <a:off x="4486" y="931"/>
                <a:ext cx="5" cy="1"/>
              </a:xfrm>
              <a:prstGeom prst="line">
                <a:avLst/>
              </a:prstGeom>
              <a:noFill/>
              <a:ln w="0">
                <a:solidFill>
                  <a:srgbClr val="000000"/>
                </a:solidFill>
                <a:round/>
                <a:headEnd/>
                <a:tailEnd/>
              </a:ln>
            </p:spPr>
            <p:txBody>
              <a:bodyPr/>
              <a:lstStyle/>
              <a:p>
                <a:endParaRPr lang="it-IT"/>
              </a:p>
            </p:txBody>
          </p:sp>
          <p:sp>
            <p:nvSpPr>
              <p:cNvPr id="53610" name="Line 40"/>
              <p:cNvSpPr>
                <a:spLocks noChangeShapeType="1"/>
              </p:cNvSpPr>
              <p:nvPr/>
            </p:nvSpPr>
            <p:spPr bwMode="auto">
              <a:xfrm>
                <a:off x="4486" y="931"/>
                <a:ext cx="1" cy="5"/>
              </a:xfrm>
              <a:prstGeom prst="line">
                <a:avLst/>
              </a:prstGeom>
              <a:noFill/>
              <a:ln w="0">
                <a:solidFill>
                  <a:srgbClr val="000000"/>
                </a:solidFill>
                <a:round/>
                <a:headEnd/>
                <a:tailEnd/>
              </a:ln>
            </p:spPr>
            <p:txBody>
              <a:bodyPr/>
              <a:lstStyle/>
              <a:p>
                <a:endParaRPr lang="it-IT"/>
              </a:p>
            </p:txBody>
          </p:sp>
          <p:sp>
            <p:nvSpPr>
              <p:cNvPr id="53611" name="Rectangle 41"/>
              <p:cNvSpPr>
                <a:spLocks noChangeArrowheads="1"/>
              </p:cNvSpPr>
              <p:nvPr/>
            </p:nvSpPr>
            <p:spPr bwMode="auto">
              <a:xfrm>
                <a:off x="4491" y="931"/>
                <a:ext cx="1008" cy="5"/>
              </a:xfrm>
              <a:prstGeom prst="rect">
                <a:avLst/>
              </a:prstGeom>
              <a:solidFill>
                <a:srgbClr val="000000"/>
              </a:solidFill>
              <a:ln w="9525">
                <a:noFill/>
                <a:miter lim="800000"/>
                <a:headEnd/>
                <a:tailEnd/>
              </a:ln>
            </p:spPr>
            <p:txBody>
              <a:bodyPr/>
              <a:lstStyle/>
              <a:p>
                <a:endParaRPr lang="en-US"/>
              </a:p>
            </p:txBody>
          </p:sp>
          <p:sp>
            <p:nvSpPr>
              <p:cNvPr id="53612" name="Line 42"/>
              <p:cNvSpPr>
                <a:spLocks noChangeShapeType="1"/>
              </p:cNvSpPr>
              <p:nvPr/>
            </p:nvSpPr>
            <p:spPr bwMode="auto">
              <a:xfrm>
                <a:off x="4491" y="931"/>
                <a:ext cx="1008" cy="1"/>
              </a:xfrm>
              <a:prstGeom prst="line">
                <a:avLst/>
              </a:prstGeom>
              <a:noFill/>
              <a:ln w="0">
                <a:solidFill>
                  <a:srgbClr val="000000"/>
                </a:solidFill>
                <a:round/>
                <a:headEnd/>
                <a:tailEnd/>
              </a:ln>
            </p:spPr>
            <p:txBody>
              <a:bodyPr/>
              <a:lstStyle/>
              <a:p>
                <a:endParaRPr lang="it-IT"/>
              </a:p>
            </p:txBody>
          </p:sp>
          <p:sp>
            <p:nvSpPr>
              <p:cNvPr id="53613" name="Rectangle 43"/>
              <p:cNvSpPr>
                <a:spLocks noChangeArrowheads="1"/>
              </p:cNvSpPr>
              <p:nvPr/>
            </p:nvSpPr>
            <p:spPr bwMode="auto">
              <a:xfrm>
                <a:off x="5499" y="931"/>
                <a:ext cx="5" cy="5"/>
              </a:xfrm>
              <a:prstGeom prst="rect">
                <a:avLst/>
              </a:prstGeom>
              <a:solidFill>
                <a:srgbClr val="000000"/>
              </a:solidFill>
              <a:ln w="9525">
                <a:noFill/>
                <a:miter lim="800000"/>
                <a:headEnd/>
                <a:tailEnd/>
              </a:ln>
            </p:spPr>
            <p:txBody>
              <a:bodyPr/>
              <a:lstStyle/>
              <a:p>
                <a:endParaRPr lang="en-US"/>
              </a:p>
            </p:txBody>
          </p:sp>
          <p:sp>
            <p:nvSpPr>
              <p:cNvPr id="53614" name="Line 44"/>
              <p:cNvSpPr>
                <a:spLocks noChangeShapeType="1"/>
              </p:cNvSpPr>
              <p:nvPr/>
            </p:nvSpPr>
            <p:spPr bwMode="auto">
              <a:xfrm>
                <a:off x="5499" y="931"/>
                <a:ext cx="5" cy="1"/>
              </a:xfrm>
              <a:prstGeom prst="line">
                <a:avLst/>
              </a:prstGeom>
              <a:noFill/>
              <a:ln w="0">
                <a:solidFill>
                  <a:srgbClr val="000000"/>
                </a:solidFill>
                <a:round/>
                <a:headEnd/>
                <a:tailEnd/>
              </a:ln>
            </p:spPr>
            <p:txBody>
              <a:bodyPr/>
              <a:lstStyle/>
              <a:p>
                <a:endParaRPr lang="it-IT"/>
              </a:p>
            </p:txBody>
          </p:sp>
          <p:sp>
            <p:nvSpPr>
              <p:cNvPr id="53615" name="Line 45"/>
              <p:cNvSpPr>
                <a:spLocks noChangeShapeType="1"/>
              </p:cNvSpPr>
              <p:nvPr/>
            </p:nvSpPr>
            <p:spPr bwMode="auto">
              <a:xfrm>
                <a:off x="5499" y="931"/>
                <a:ext cx="1" cy="5"/>
              </a:xfrm>
              <a:prstGeom prst="line">
                <a:avLst/>
              </a:prstGeom>
              <a:noFill/>
              <a:ln w="0">
                <a:solidFill>
                  <a:srgbClr val="000000"/>
                </a:solidFill>
                <a:round/>
                <a:headEnd/>
                <a:tailEnd/>
              </a:ln>
            </p:spPr>
            <p:txBody>
              <a:bodyPr/>
              <a:lstStyle/>
              <a:p>
                <a:endParaRPr lang="it-IT"/>
              </a:p>
            </p:txBody>
          </p:sp>
          <p:sp>
            <p:nvSpPr>
              <p:cNvPr id="53616" name="Rectangle 46"/>
              <p:cNvSpPr>
                <a:spLocks noChangeArrowheads="1"/>
              </p:cNvSpPr>
              <p:nvPr/>
            </p:nvSpPr>
            <p:spPr bwMode="auto">
              <a:xfrm>
                <a:off x="5500" y="931"/>
                <a:ext cx="5" cy="5"/>
              </a:xfrm>
              <a:prstGeom prst="rect">
                <a:avLst/>
              </a:prstGeom>
              <a:solidFill>
                <a:srgbClr val="000000"/>
              </a:solidFill>
              <a:ln w="9525">
                <a:noFill/>
                <a:miter lim="800000"/>
                <a:headEnd/>
                <a:tailEnd/>
              </a:ln>
            </p:spPr>
            <p:txBody>
              <a:bodyPr/>
              <a:lstStyle/>
              <a:p>
                <a:endParaRPr lang="en-US"/>
              </a:p>
            </p:txBody>
          </p:sp>
          <p:sp>
            <p:nvSpPr>
              <p:cNvPr id="53617" name="Line 47"/>
              <p:cNvSpPr>
                <a:spLocks noChangeShapeType="1"/>
              </p:cNvSpPr>
              <p:nvPr/>
            </p:nvSpPr>
            <p:spPr bwMode="auto">
              <a:xfrm>
                <a:off x="5500" y="931"/>
                <a:ext cx="5" cy="1"/>
              </a:xfrm>
              <a:prstGeom prst="line">
                <a:avLst/>
              </a:prstGeom>
              <a:noFill/>
              <a:ln w="0">
                <a:solidFill>
                  <a:srgbClr val="000000"/>
                </a:solidFill>
                <a:round/>
                <a:headEnd/>
                <a:tailEnd/>
              </a:ln>
            </p:spPr>
            <p:txBody>
              <a:bodyPr/>
              <a:lstStyle/>
              <a:p>
                <a:endParaRPr lang="it-IT"/>
              </a:p>
            </p:txBody>
          </p:sp>
          <p:sp>
            <p:nvSpPr>
              <p:cNvPr id="53618" name="Line 48"/>
              <p:cNvSpPr>
                <a:spLocks noChangeShapeType="1"/>
              </p:cNvSpPr>
              <p:nvPr/>
            </p:nvSpPr>
            <p:spPr bwMode="auto">
              <a:xfrm>
                <a:off x="5500" y="931"/>
                <a:ext cx="1" cy="5"/>
              </a:xfrm>
              <a:prstGeom prst="line">
                <a:avLst/>
              </a:prstGeom>
              <a:noFill/>
              <a:ln w="0">
                <a:solidFill>
                  <a:srgbClr val="000000"/>
                </a:solidFill>
                <a:round/>
                <a:headEnd/>
                <a:tailEnd/>
              </a:ln>
            </p:spPr>
            <p:txBody>
              <a:bodyPr/>
              <a:lstStyle/>
              <a:p>
                <a:endParaRPr lang="it-IT"/>
              </a:p>
            </p:txBody>
          </p:sp>
          <p:sp>
            <p:nvSpPr>
              <p:cNvPr id="53619" name="Rectangle 49"/>
              <p:cNvSpPr>
                <a:spLocks noChangeArrowheads="1"/>
              </p:cNvSpPr>
              <p:nvPr/>
            </p:nvSpPr>
            <p:spPr bwMode="auto">
              <a:xfrm>
                <a:off x="5500" y="931"/>
                <a:ext cx="5" cy="5"/>
              </a:xfrm>
              <a:prstGeom prst="rect">
                <a:avLst/>
              </a:prstGeom>
              <a:solidFill>
                <a:srgbClr val="000000"/>
              </a:solidFill>
              <a:ln w="9525">
                <a:noFill/>
                <a:miter lim="800000"/>
                <a:headEnd/>
                <a:tailEnd/>
              </a:ln>
            </p:spPr>
            <p:txBody>
              <a:bodyPr/>
              <a:lstStyle/>
              <a:p>
                <a:endParaRPr lang="en-US"/>
              </a:p>
            </p:txBody>
          </p:sp>
          <p:sp>
            <p:nvSpPr>
              <p:cNvPr id="53620" name="Line 50"/>
              <p:cNvSpPr>
                <a:spLocks noChangeShapeType="1"/>
              </p:cNvSpPr>
              <p:nvPr/>
            </p:nvSpPr>
            <p:spPr bwMode="auto">
              <a:xfrm>
                <a:off x="5500" y="931"/>
                <a:ext cx="5" cy="1"/>
              </a:xfrm>
              <a:prstGeom prst="line">
                <a:avLst/>
              </a:prstGeom>
              <a:noFill/>
              <a:ln w="0">
                <a:solidFill>
                  <a:srgbClr val="000000"/>
                </a:solidFill>
                <a:round/>
                <a:headEnd/>
                <a:tailEnd/>
              </a:ln>
            </p:spPr>
            <p:txBody>
              <a:bodyPr/>
              <a:lstStyle/>
              <a:p>
                <a:endParaRPr lang="it-IT"/>
              </a:p>
            </p:txBody>
          </p:sp>
          <p:sp>
            <p:nvSpPr>
              <p:cNvPr id="53621" name="Line 51"/>
              <p:cNvSpPr>
                <a:spLocks noChangeShapeType="1"/>
              </p:cNvSpPr>
              <p:nvPr/>
            </p:nvSpPr>
            <p:spPr bwMode="auto">
              <a:xfrm>
                <a:off x="5500" y="931"/>
                <a:ext cx="1" cy="5"/>
              </a:xfrm>
              <a:prstGeom prst="line">
                <a:avLst/>
              </a:prstGeom>
              <a:noFill/>
              <a:ln w="0">
                <a:solidFill>
                  <a:srgbClr val="000000"/>
                </a:solidFill>
                <a:round/>
                <a:headEnd/>
                <a:tailEnd/>
              </a:ln>
            </p:spPr>
            <p:txBody>
              <a:bodyPr/>
              <a:lstStyle/>
              <a:p>
                <a:endParaRPr lang="it-IT"/>
              </a:p>
            </p:txBody>
          </p:sp>
          <p:sp>
            <p:nvSpPr>
              <p:cNvPr id="53622" name="Rectangle 52"/>
              <p:cNvSpPr>
                <a:spLocks noChangeArrowheads="1"/>
              </p:cNvSpPr>
              <p:nvPr/>
            </p:nvSpPr>
            <p:spPr bwMode="auto">
              <a:xfrm>
                <a:off x="71" y="936"/>
                <a:ext cx="6" cy="313"/>
              </a:xfrm>
              <a:prstGeom prst="rect">
                <a:avLst/>
              </a:prstGeom>
              <a:solidFill>
                <a:srgbClr val="000000"/>
              </a:solidFill>
              <a:ln w="9525">
                <a:noFill/>
                <a:miter lim="800000"/>
                <a:headEnd/>
                <a:tailEnd/>
              </a:ln>
            </p:spPr>
            <p:txBody>
              <a:bodyPr/>
              <a:lstStyle/>
              <a:p>
                <a:endParaRPr lang="en-US"/>
              </a:p>
            </p:txBody>
          </p:sp>
          <p:sp>
            <p:nvSpPr>
              <p:cNvPr id="53623" name="Line 53"/>
              <p:cNvSpPr>
                <a:spLocks noChangeShapeType="1"/>
              </p:cNvSpPr>
              <p:nvPr/>
            </p:nvSpPr>
            <p:spPr bwMode="auto">
              <a:xfrm>
                <a:off x="71" y="936"/>
                <a:ext cx="1" cy="313"/>
              </a:xfrm>
              <a:prstGeom prst="line">
                <a:avLst/>
              </a:prstGeom>
              <a:noFill/>
              <a:ln w="0">
                <a:solidFill>
                  <a:srgbClr val="000000"/>
                </a:solidFill>
                <a:round/>
                <a:headEnd/>
                <a:tailEnd/>
              </a:ln>
            </p:spPr>
            <p:txBody>
              <a:bodyPr/>
              <a:lstStyle/>
              <a:p>
                <a:endParaRPr lang="it-IT"/>
              </a:p>
            </p:txBody>
          </p:sp>
          <p:sp>
            <p:nvSpPr>
              <p:cNvPr id="53624" name="Rectangle 54"/>
              <p:cNvSpPr>
                <a:spLocks noChangeArrowheads="1"/>
              </p:cNvSpPr>
              <p:nvPr/>
            </p:nvSpPr>
            <p:spPr bwMode="auto">
              <a:xfrm>
                <a:off x="2156" y="936"/>
                <a:ext cx="9" cy="313"/>
              </a:xfrm>
              <a:prstGeom prst="rect">
                <a:avLst/>
              </a:prstGeom>
              <a:solidFill>
                <a:srgbClr val="000000"/>
              </a:solidFill>
              <a:ln w="9525">
                <a:noFill/>
                <a:miter lim="800000"/>
                <a:headEnd/>
                <a:tailEnd/>
              </a:ln>
            </p:spPr>
            <p:txBody>
              <a:bodyPr/>
              <a:lstStyle/>
              <a:p>
                <a:endParaRPr lang="en-US"/>
              </a:p>
            </p:txBody>
          </p:sp>
          <p:sp>
            <p:nvSpPr>
              <p:cNvPr id="53625" name="Line 55"/>
              <p:cNvSpPr>
                <a:spLocks noChangeShapeType="1"/>
              </p:cNvSpPr>
              <p:nvPr/>
            </p:nvSpPr>
            <p:spPr bwMode="auto">
              <a:xfrm>
                <a:off x="2156" y="936"/>
                <a:ext cx="1" cy="313"/>
              </a:xfrm>
              <a:prstGeom prst="line">
                <a:avLst/>
              </a:prstGeom>
              <a:noFill/>
              <a:ln w="0">
                <a:solidFill>
                  <a:srgbClr val="000000"/>
                </a:solidFill>
                <a:round/>
                <a:headEnd/>
                <a:tailEnd/>
              </a:ln>
            </p:spPr>
            <p:txBody>
              <a:bodyPr/>
              <a:lstStyle/>
              <a:p>
                <a:endParaRPr lang="it-IT"/>
              </a:p>
            </p:txBody>
          </p:sp>
          <p:sp>
            <p:nvSpPr>
              <p:cNvPr id="53626" name="Rectangle 56"/>
              <p:cNvSpPr>
                <a:spLocks noChangeArrowheads="1"/>
              </p:cNvSpPr>
              <p:nvPr/>
            </p:nvSpPr>
            <p:spPr bwMode="auto">
              <a:xfrm>
                <a:off x="3270" y="936"/>
                <a:ext cx="9" cy="313"/>
              </a:xfrm>
              <a:prstGeom prst="rect">
                <a:avLst/>
              </a:prstGeom>
              <a:solidFill>
                <a:srgbClr val="000000"/>
              </a:solidFill>
              <a:ln w="9525">
                <a:noFill/>
                <a:miter lim="800000"/>
                <a:headEnd/>
                <a:tailEnd/>
              </a:ln>
            </p:spPr>
            <p:txBody>
              <a:bodyPr/>
              <a:lstStyle/>
              <a:p>
                <a:endParaRPr lang="en-US"/>
              </a:p>
            </p:txBody>
          </p:sp>
          <p:sp>
            <p:nvSpPr>
              <p:cNvPr id="53627" name="Line 57"/>
              <p:cNvSpPr>
                <a:spLocks noChangeShapeType="1"/>
              </p:cNvSpPr>
              <p:nvPr/>
            </p:nvSpPr>
            <p:spPr bwMode="auto">
              <a:xfrm>
                <a:off x="3270" y="936"/>
                <a:ext cx="1" cy="313"/>
              </a:xfrm>
              <a:prstGeom prst="line">
                <a:avLst/>
              </a:prstGeom>
              <a:noFill/>
              <a:ln w="0">
                <a:solidFill>
                  <a:srgbClr val="000000"/>
                </a:solidFill>
                <a:round/>
                <a:headEnd/>
                <a:tailEnd/>
              </a:ln>
            </p:spPr>
            <p:txBody>
              <a:bodyPr/>
              <a:lstStyle/>
              <a:p>
                <a:endParaRPr lang="it-IT"/>
              </a:p>
            </p:txBody>
          </p:sp>
          <p:sp>
            <p:nvSpPr>
              <p:cNvPr id="53628" name="Rectangle 58"/>
              <p:cNvSpPr>
                <a:spLocks noChangeArrowheads="1"/>
              </p:cNvSpPr>
              <p:nvPr/>
            </p:nvSpPr>
            <p:spPr bwMode="auto">
              <a:xfrm>
                <a:off x="4486" y="936"/>
                <a:ext cx="8" cy="313"/>
              </a:xfrm>
              <a:prstGeom prst="rect">
                <a:avLst/>
              </a:prstGeom>
              <a:solidFill>
                <a:srgbClr val="000000"/>
              </a:solidFill>
              <a:ln w="9525">
                <a:noFill/>
                <a:miter lim="800000"/>
                <a:headEnd/>
                <a:tailEnd/>
              </a:ln>
            </p:spPr>
            <p:txBody>
              <a:bodyPr/>
              <a:lstStyle/>
              <a:p>
                <a:endParaRPr lang="en-US"/>
              </a:p>
            </p:txBody>
          </p:sp>
          <p:sp>
            <p:nvSpPr>
              <p:cNvPr id="53629" name="Line 59"/>
              <p:cNvSpPr>
                <a:spLocks noChangeShapeType="1"/>
              </p:cNvSpPr>
              <p:nvPr/>
            </p:nvSpPr>
            <p:spPr bwMode="auto">
              <a:xfrm>
                <a:off x="4486" y="936"/>
                <a:ext cx="1" cy="313"/>
              </a:xfrm>
              <a:prstGeom prst="line">
                <a:avLst/>
              </a:prstGeom>
              <a:noFill/>
              <a:ln w="0">
                <a:solidFill>
                  <a:srgbClr val="000000"/>
                </a:solidFill>
                <a:round/>
                <a:headEnd/>
                <a:tailEnd/>
              </a:ln>
            </p:spPr>
            <p:txBody>
              <a:bodyPr/>
              <a:lstStyle/>
              <a:p>
                <a:endParaRPr lang="it-IT"/>
              </a:p>
            </p:txBody>
          </p:sp>
          <p:sp>
            <p:nvSpPr>
              <p:cNvPr id="53630" name="Rectangle 60"/>
              <p:cNvSpPr>
                <a:spLocks noChangeArrowheads="1"/>
              </p:cNvSpPr>
              <p:nvPr/>
            </p:nvSpPr>
            <p:spPr bwMode="auto">
              <a:xfrm>
                <a:off x="5500" y="936"/>
                <a:ext cx="5" cy="313"/>
              </a:xfrm>
              <a:prstGeom prst="rect">
                <a:avLst/>
              </a:prstGeom>
              <a:solidFill>
                <a:srgbClr val="000000"/>
              </a:solidFill>
              <a:ln w="9525">
                <a:noFill/>
                <a:miter lim="800000"/>
                <a:headEnd/>
                <a:tailEnd/>
              </a:ln>
            </p:spPr>
            <p:txBody>
              <a:bodyPr/>
              <a:lstStyle/>
              <a:p>
                <a:endParaRPr lang="en-US"/>
              </a:p>
            </p:txBody>
          </p:sp>
          <p:sp>
            <p:nvSpPr>
              <p:cNvPr id="53631" name="Line 61"/>
              <p:cNvSpPr>
                <a:spLocks noChangeShapeType="1"/>
              </p:cNvSpPr>
              <p:nvPr/>
            </p:nvSpPr>
            <p:spPr bwMode="auto">
              <a:xfrm>
                <a:off x="5500" y="936"/>
                <a:ext cx="1" cy="313"/>
              </a:xfrm>
              <a:prstGeom prst="line">
                <a:avLst/>
              </a:prstGeom>
              <a:noFill/>
              <a:ln w="0">
                <a:solidFill>
                  <a:srgbClr val="000000"/>
                </a:solidFill>
                <a:round/>
                <a:headEnd/>
                <a:tailEnd/>
              </a:ln>
            </p:spPr>
            <p:txBody>
              <a:bodyPr/>
              <a:lstStyle/>
              <a:p>
                <a:endParaRPr lang="it-IT"/>
              </a:p>
            </p:txBody>
          </p:sp>
          <p:sp>
            <p:nvSpPr>
              <p:cNvPr id="53632" name="Rectangle 62"/>
              <p:cNvSpPr>
                <a:spLocks noChangeArrowheads="1"/>
              </p:cNvSpPr>
              <p:nvPr/>
            </p:nvSpPr>
            <p:spPr bwMode="auto">
              <a:xfrm>
                <a:off x="1053" y="1254"/>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1</a:t>
                </a:r>
                <a:endParaRPr lang="en-US" sz="1600" u="sng">
                  <a:latin typeface="Times New Roman" pitchFamily="18" charset="0"/>
                </a:endParaRPr>
              </a:p>
            </p:txBody>
          </p:sp>
          <p:sp>
            <p:nvSpPr>
              <p:cNvPr id="53633" name="Rectangle 63"/>
              <p:cNvSpPr>
                <a:spLocks noChangeArrowheads="1"/>
              </p:cNvSpPr>
              <p:nvPr/>
            </p:nvSpPr>
            <p:spPr bwMode="auto">
              <a:xfrm>
                <a:off x="1121" y="1275"/>
                <a:ext cx="60"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Palatino Linotype" pitchFamily="18" charset="0"/>
                  </a:rPr>
                  <a:t>st</a:t>
                </a:r>
                <a:endParaRPr lang="en-US" sz="1600" u="sng">
                  <a:latin typeface="Times New Roman" pitchFamily="18" charset="0"/>
                </a:endParaRPr>
              </a:p>
            </p:txBody>
          </p:sp>
          <p:sp>
            <p:nvSpPr>
              <p:cNvPr id="53634" name="Rectangle 64"/>
              <p:cNvSpPr>
                <a:spLocks noChangeArrowheads="1"/>
              </p:cNvSpPr>
              <p:nvPr/>
            </p:nvSpPr>
            <p:spPr bwMode="auto">
              <a:xfrm>
                <a:off x="1180" y="1254"/>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635" name="Rectangle 65"/>
              <p:cNvSpPr>
                <a:spLocks noChangeArrowheads="1"/>
              </p:cNvSpPr>
              <p:nvPr/>
            </p:nvSpPr>
            <p:spPr bwMode="auto">
              <a:xfrm>
                <a:off x="2683" y="1254"/>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6</a:t>
                </a:r>
                <a:endParaRPr lang="en-US" sz="1600" u="sng">
                  <a:latin typeface="Times New Roman" pitchFamily="18" charset="0"/>
                </a:endParaRPr>
              </a:p>
            </p:txBody>
          </p:sp>
          <p:sp>
            <p:nvSpPr>
              <p:cNvPr id="53636" name="Rectangle 66"/>
              <p:cNvSpPr>
                <a:spLocks noChangeArrowheads="1"/>
              </p:cNvSpPr>
              <p:nvPr/>
            </p:nvSpPr>
            <p:spPr bwMode="auto">
              <a:xfrm>
                <a:off x="2751" y="1254"/>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637" name="Rectangle 67"/>
              <p:cNvSpPr>
                <a:spLocks noChangeArrowheads="1"/>
              </p:cNvSpPr>
              <p:nvPr/>
            </p:nvSpPr>
            <p:spPr bwMode="auto">
              <a:xfrm>
                <a:off x="3848" y="1254"/>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0</a:t>
                </a:r>
                <a:endParaRPr lang="en-US" sz="1600" u="sng">
                  <a:latin typeface="Times New Roman" pitchFamily="18" charset="0"/>
                </a:endParaRPr>
              </a:p>
            </p:txBody>
          </p:sp>
          <p:sp>
            <p:nvSpPr>
              <p:cNvPr id="53638" name="Rectangle 68"/>
              <p:cNvSpPr>
                <a:spLocks noChangeArrowheads="1"/>
              </p:cNvSpPr>
              <p:nvPr/>
            </p:nvSpPr>
            <p:spPr bwMode="auto">
              <a:xfrm>
                <a:off x="3916" y="1254"/>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639" name="Rectangle 69"/>
              <p:cNvSpPr>
                <a:spLocks noChangeArrowheads="1"/>
              </p:cNvSpPr>
              <p:nvPr/>
            </p:nvSpPr>
            <p:spPr bwMode="auto">
              <a:xfrm>
                <a:off x="4963" y="1254"/>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3</a:t>
                </a:r>
                <a:endParaRPr lang="en-US" sz="1600" u="sng">
                  <a:latin typeface="Times New Roman" pitchFamily="18" charset="0"/>
                </a:endParaRPr>
              </a:p>
            </p:txBody>
          </p:sp>
          <p:sp>
            <p:nvSpPr>
              <p:cNvPr id="53640" name="Rectangle 70"/>
              <p:cNvSpPr>
                <a:spLocks noChangeArrowheads="1"/>
              </p:cNvSpPr>
              <p:nvPr/>
            </p:nvSpPr>
            <p:spPr bwMode="auto">
              <a:xfrm>
                <a:off x="5030" y="1254"/>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641" name="Rectangle 71"/>
              <p:cNvSpPr>
                <a:spLocks noChangeArrowheads="1"/>
              </p:cNvSpPr>
              <p:nvPr/>
            </p:nvSpPr>
            <p:spPr bwMode="auto">
              <a:xfrm>
                <a:off x="71" y="1249"/>
                <a:ext cx="6" cy="5"/>
              </a:xfrm>
              <a:prstGeom prst="rect">
                <a:avLst/>
              </a:prstGeom>
              <a:solidFill>
                <a:srgbClr val="000000"/>
              </a:solidFill>
              <a:ln w="9525">
                <a:noFill/>
                <a:miter lim="800000"/>
                <a:headEnd/>
                <a:tailEnd/>
              </a:ln>
            </p:spPr>
            <p:txBody>
              <a:bodyPr/>
              <a:lstStyle/>
              <a:p>
                <a:endParaRPr lang="en-US"/>
              </a:p>
            </p:txBody>
          </p:sp>
          <p:sp>
            <p:nvSpPr>
              <p:cNvPr id="53642" name="Line 72"/>
              <p:cNvSpPr>
                <a:spLocks noChangeShapeType="1"/>
              </p:cNvSpPr>
              <p:nvPr/>
            </p:nvSpPr>
            <p:spPr bwMode="auto">
              <a:xfrm>
                <a:off x="71" y="1249"/>
                <a:ext cx="6" cy="1"/>
              </a:xfrm>
              <a:prstGeom prst="line">
                <a:avLst/>
              </a:prstGeom>
              <a:noFill/>
              <a:ln w="0">
                <a:solidFill>
                  <a:srgbClr val="000000"/>
                </a:solidFill>
                <a:round/>
                <a:headEnd/>
                <a:tailEnd/>
              </a:ln>
            </p:spPr>
            <p:txBody>
              <a:bodyPr/>
              <a:lstStyle/>
              <a:p>
                <a:endParaRPr lang="it-IT"/>
              </a:p>
            </p:txBody>
          </p:sp>
          <p:sp>
            <p:nvSpPr>
              <p:cNvPr id="53643" name="Line 73"/>
              <p:cNvSpPr>
                <a:spLocks noChangeShapeType="1"/>
              </p:cNvSpPr>
              <p:nvPr/>
            </p:nvSpPr>
            <p:spPr bwMode="auto">
              <a:xfrm>
                <a:off x="71" y="1249"/>
                <a:ext cx="1" cy="5"/>
              </a:xfrm>
              <a:prstGeom prst="line">
                <a:avLst/>
              </a:prstGeom>
              <a:noFill/>
              <a:ln w="0">
                <a:solidFill>
                  <a:srgbClr val="000000"/>
                </a:solidFill>
                <a:round/>
                <a:headEnd/>
                <a:tailEnd/>
              </a:ln>
            </p:spPr>
            <p:txBody>
              <a:bodyPr/>
              <a:lstStyle/>
              <a:p>
                <a:endParaRPr lang="it-IT"/>
              </a:p>
            </p:txBody>
          </p:sp>
          <p:sp>
            <p:nvSpPr>
              <p:cNvPr id="53644" name="Rectangle 74"/>
              <p:cNvSpPr>
                <a:spLocks noChangeArrowheads="1"/>
              </p:cNvSpPr>
              <p:nvPr/>
            </p:nvSpPr>
            <p:spPr bwMode="auto">
              <a:xfrm>
                <a:off x="77" y="1249"/>
                <a:ext cx="2079" cy="5"/>
              </a:xfrm>
              <a:prstGeom prst="rect">
                <a:avLst/>
              </a:prstGeom>
              <a:solidFill>
                <a:srgbClr val="000000"/>
              </a:solidFill>
              <a:ln w="9525">
                <a:noFill/>
                <a:miter lim="800000"/>
                <a:headEnd/>
                <a:tailEnd/>
              </a:ln>
            </p:spPr>
            <p:txBody>
              <a:bodyPr/>
              <a:lstStyle/>
              <a:p>
                <a:endParaRPr lang="en-US"/>
              </a:p>
            </p:txBody>
          </p:sp>
          <p:sp>
            <p:nvSpPr>
              <p:cNvPr id="53645" name="Line 75"/>
              <p:cNvSpPr>
                <a:spLocks noChangeShapeType="1"/>
              </p:cNvSpPr>
              <p:nvPr/>
            </p:nvSpPr>
            <p:spPr bwMode="auto">
              <a:xfrm>
                <a:off x="77" y="1249"/>
                <a:ext cx="2079" cy="1"/>
              </a:xfrm>
              <a:prstGeom prst="line">
                <a:avLst/>
              </a:prstGeom>
              <a:noFill/>
              <a:ln w="0">
                <a:solidFill>
                  <a:srgbClr val="000000"/>
                </a:solidFill>
                <a:round/>
                <a:headEnd/>
                <a:tailEnd/>
              </a:ln>
            </p:spPr>
            <p:txBody>
              <a:bodyPr/>
              <a:lstStyle/>
              <a:p>
                <a:endParaRPr lang="it-IT"/>
              </a:p>
            </p:txBody>
          </p:sp>
          <p:sp>
            <p:nvSpPr>
              <p:cNvPr id="53646" name="Rectangle 76"/>
              <p:cNvSpPr>
                <a:spLocks noChangeArrowheads="1"/>
              </p:cNvSpPr>
              <p:nvPr/>
            </p:nvSpPr>
            <p:spPr bwMode="auto">
              <a:xfrm>
                <a:off x="2156" y="1249"/>
                <a:ext cx="9" cy="5"/>
              </a:xfrm>
              <a:prstGeom prst="rect">
                <a:avLst/>
              </a:prstGeom>
              <a:solidFill>
                <a:srgbClr val="000000"/>
              </a:solidFill>
              <a:ln w="9525">
                <a:noFill/>
                <a:miter lim="800000"/>
                <a:headEnd/>
                <a:tailEnd/>
              </a:ln>
            </p:spPr>
            <p:txBody>
              <a:bodyPr/>
              <a:lstStyle/>
              <a:p>
                <a:endParaRPr lang="en-US"/>
              </a:p>
            </p:txBody>
          </p:sp>
          <p:sp>
            <p:nvSpPr>
              <p:cNvPr id="53647" name="Line 77"/>
              <p:cNvSpPr>
                <a:spLocks noChangeShapeType="1"/>
              </p:cNvSpPr>
              <p:nvPr/>
            </p:nvSpPr>
            <p:spPr bwMode="auto">
              <a:xfrm>
                <a:off x="2156" y="1249"/>
                <a:ext cx="9" cy="1"/>
              </a:xfrm>
              <a:prstGeom prst="line">
                <a:avLst/>
              </a:prstGeom>
              <a:noFill/>
              <a:ln w="0">
                <a:solidFill>
                  <a:srgbClr val="000000"/>
                </a:solidFill>
                <a:round/>
                <a:headEnd/>
                <a:tailEnd/>
              </a:ln>
            </p:spPr>
            <p:txBody>
              <a:bodyPr/>
              <a:lstStyle/>
              <a:p>
                <a:endParaRPr lang="it-IT"/>
              </a:p>
            </p:txBody>
          </p:sp>
          <p:sp>
            <p:nvSpPr>
              <p:cNvPr id="53648" name="Rectangle 78"/>
              <p:cNvSpPr>
                <a:spLocks noChangeArrowheads="1"/>
              </p:cNvSpPr>
              <p:nvPr/>
            </p:nvSpPr>
            <p:spPr bwMode="auto">
              <a:xfrm>
                <a:off x="2165" y="1249"/>
                <a:ext cx="1105" cy="5"/>
              </a:xfrm>
              <a:prstGeom prst="rect">
                <a:avLst/>
              </a:prstGeom>
              <a:solidFill>
                <a:srgbClr val="000000"/>
              </a:solidFill>
              <a:ln w="9525">
                <a:noFill/>
                <a:miter lim="800000"/>
                <a:headEnd/>
                <a:tailEnd/>
              </a:ln>
            </p:spPr>
            <p:txBody>
              <a:bodyPr/>
              <a:lstStyle/>
              <a:p>
                <a:endParaRPr lang="en-US"/>
              </a:p>
            </p:txBody>
          </p:sp>
          <p:sp>
            <p:nvSpPr>
              <p:cNvPr id="53649" name="Line 79"/>
              <p:cNvSpPr>
                <a:spLocks noChangeShapeType="1"/>
              </p:cNvSpPr>
              <p:nvPr/>
            </p:nvSpPr>
            <p:spPr bwMode="auto">
              <a:xfrm>
                <a:off x="2165" y="1249"/>
                <a:ext cx="1105" cy="1"/>
              </a:xfrm>
              <a:prstGeom prst="line">
                <a:avLst/>
              </a:prstGeom>
              <a:noFill/>
              <a:ln w="0">
                <a:solidFill>
                  <a:srgbClr val="000000"/>
                </a:solidFill>
                <a:round/>
                <a:headEnd/>
                <a:tailEnd/>
              </a:ln>
            </p:spPr>
            <p:txBody>
              <a:bodyPr/>
              <a:lstStyle/>
              <a:p>
                <a:endParaRPr lang="it-IT"/>
              </a:p>
            </p:txBody>
          </p:sp>
          <p:sp>
            <p:nvSpPr>
              <p:cNvPr id="53650" name="Rectangle 80"/>
              <p:cNvSpPr>
                <a:spLocks noChangeArrowheads="1"/>
              </p:cNvSpPr>
              <p:nvPr/>
            </p:nvSpPr>
            <p:spPr bwMode="auto">
              <a:xfrm>
                <a:off x="3270" y="1249"/>
                <a:ext cx="9" cy="5"/>
              </a:xfrm>
              <a:prstGeom prst="rect">
                <a:avLst/>
              </a:prstGeom>
              <a:solidFill>
                <a:srgbClr val="000000"/>
              </a:solidFill>
              <a:ln w="9525">
                <a:noFill/>
                <a:miter lim="800000"/>
                <a:headEnd/>
                <a:tailEnd/>
              </a:ln>
            </p:spPr>
            <p:txBody>
              <a:bodyPr/>
              <a:lstStyle/>
              <a:p>
                <a:endParaRPr lang="en-US"/>
              </a:p>
            </p:txBody>
          </p:sp>
          <p:sp>
            <p:nvSpPr>
              <p:cNvPr id="53651" name="Line 81"/>
              <p:cNvSpPr>
                <a:spLocks noChangeShapeType="1"/>
              </p:cNvSpPr>
              <p:nvPr/>
            </p:nvSpPr>
            <p:spPr bwMode="auto">
              <a:xfrm>
                <a:off x="3270" y="1249"/>
                <a:ext cx="9" cy="1"/>
              </a:xfrm>
              <a:prstGeom prst="line">
                <a:avLst/>
              </a:prstGeom>
              <a:noFill/>
              <a:ln w="0">
                <a:solidFill>
                  <a:srgbClr val="000000"/>
                </a:solidFill>
                <a:round/>
                <a:headEnd/>
                <a:tailEnd/>
              </a:ln>
            </p:spPr>
            <p:txBody>
              <a:bodyPr/>
              <a:lstStyle/>
              <a:p>
                <a:endParaRPr lang="it-IT"/>
              </a:p>
            </p:txBody>
          </p:sp>
          <p:sp>
            <p:nvSpPr>
              <p:cNvPr id="53652" name="Rectangle 82"/>
              <p:cNvSpPr>
                <a:spLocks noChangeArrowheads="1"/>
              </p:cNvSpPr>
              <p:nvPr/>
            </p:nvSpPr>
            <p:spPr bwMode="auto">
              <a:xfrm>
                <a:off x="3279" y="1249"/>
                <a:ext cx="1207" cy="5"/>
              </a:xfrm>
              <a:prstGeom prst="rect">
                <a:avLst/>
              </a:prstGeom>
              <a:solidFill>
                <a:srgbClr val="000000"/>
              </a:solidFill>
              <a:ln w="9525">
                <a:noFill/>
                <a:miter lim="800000"/>
                <a:headEnd/>
                <a:tailEnd/>
              </a:ln>
            </p:spPr>
            <p:txBody>
              <a:bodyPr/>
              <a:lstStyle/>
              <a:p>
                <a:endParaRPr lang="en-US"/>
              </a:p>
            </p:txBody>
          </p:sp>
          <p:sp>
            <p:nvSpPr>
              <p:cNvPr id="53653" name="Line 83"/>
              <p:cNvSpPr>
                <a:spLocks noChangeShapeType="1"/>
              </p:cNvSpPr>
              <p:nvPr/>
            </p:nvSpPr>
            <p:spPr bwMode="auto">
              <a:xfrm>
                <a:off x="3279" y="1249"/>
                <a:ext cx="1207" cy="1"/>
              </a:xfrm>
              <a:prstGeom prst="line">
                <a:avLst/>
              </a:prstGeom>
              <a:noFill/>
              <a:ln w="0">
                <a:solidFill>
                  <a:srgbClr val="000000"/>
                </a:solidFill>
                <a:round/>
                <a:headEnd/>
                <a:tailEnd/>
              </a:ln>
            </p:spPr>
            <p:txBody>
              <a:bodyPr/>
              <a:lstStyle/>
              <a:p>
                <a:endParaRPr lang="it-IT"/>
              </a:p>
            </p:txBody>
          </p:sp>
          <p:sp>
            <p:nvSpPr>
              <p:cNvPr id="53654" name="Rectangle 84"/>
              <p:cNvSpPr>
                <a:spLocks noChangeArrowheads="1"/>
              </p:cNvSpPr>
              <p:nvPr/>
            </p:nvSpPr>
            <p:spPr bwMode="auto">
              <a:xfrm>
                <a:off x="4486" y="1249"/>
                <a:ext cx="8" cy="5"/>
              </a:xfrm>
              <a:prstGeom prst="rect">
                <a:avLst/>
              </a:prstGeom>
              <a:solidFill>
                <a:srgbClr val="000000"/>
              </a:solidFill>
              <a:ln w="9525">
                <a:noFill/>
                <a:miter lim="800000"/>
                <a:headEnd/>
                <a:tailEnd/>
              </a:ln>
            </p:spPr>
            <p:txBody>
              <a:bodyPr/>
              <a:lstStyle/>
              <a:p>
                <a:endParaRPr lang="en-US"/>
              </a:p>
            </p:txBody>
          </p:sp>
          <p:sp>
            <p:nvSpPr>
              <p:cNvPr id="53655" name="Line 85"/>
              <p:cNvSpPr>
                <a:spLocks noChangeShapeType="1"/>
              </p:cNvSpPr>
              <p:nvPr/>
            </p:nvSpPr>
            <p:spPr bwMode="auto">
              <a:xfrm>
                <a:off x="4486" y="1249"/>
                <a:ext cx="8" cy="1"/>
              </a:xfrm>
              <a:prstGeom prst="line">
                <a:avLst/>
              </a:prstGeom>
              <a:noFill/>
              <a:ln w="0">
                <a:solidFill>
                  <a:srgbClr val="000000"/>
                </a:solidFill>
                <a:round/>
                <a:headEnd/>
                <a:tailEnd/>
              </a:ln>
            </p:spPr>
            <p:txBody>
              <a:bodyPr/>
              <a:lstStyle/>
              <a:p>
                <a:endParaRPr lang="it-IT"/>
              </a:p>
            </p:txBody>
          </p:sp>
          <p:sp>
            <p:nvSpPr>
              <p:cNvPr id="53656" name="Rectangle 86"/>
              <p:cNvSpPr>
                <a:spLocks noChangeArrowheads="1"/>
              </p:cNvSpPr>
              <p:nvPr/>
            </p:nvSpPr>
            <p:spPr bwMode="auto">
              <a:xfrm>
                <a:off x="4494" y="1249"/>
                <a:ext cx="1006" cy="5"/>
              </a:xfrm>
              <a:prstGeom prst="rect">
                <a:avLst/>
              </a:prstGeom>
              <a:solidFill>
                <a:srgbClr val="000000"/>
              </a:solidFill>
              <a:ln w="9525">
                <a:noFill/>
                <a:miter lim="800000"/>
                <a:headEnd/>
                <a:tailEnd/>
              </a:ln>
            </p:spPr>
            <p:txBody>
              <a:bodyPr/>
              <a:lstStyle/>
              <a:p>
                <a:endParaRPr lang="en-US"/>
              </a:p>
            </p:txBody>
          </p:sp>
          <p:sp>
            <p:nvSpPr>
              <p:cNvPr id="53657" name="Line 87"/>
              <p:cNvSpPr>
                <a:spLocks noChangeShapeType="1"/>
              </p:cNvSpPr>
              <p:nvPr/>
            </p:nvSpPr>
            <p:spPr bwMode="auto">
              <a:xfrm>
                <a:off x="4494" y="1249"/>
                <a:ext cx="1006" cy="1"/>
              </a:xfrm>
              <a:prstGeom prst="line">
                <a:avLst/>
              </a:prstGeom>
              <a:noFill/>
              <a:ln w="0">
                <a:solidFill>
                  <a:srgbClr val="000000"/>
                </a:solidFill>
                <a:round/>
                <a:headEnd/>
                <a:tailEnd/>
              </a:ln>
            </p:spPr>
            <p:txBody>
              <a:bodyPr/>
              <a:lstStyle/>
              <a:p>
                <a:endParaRPr lang="it-IT"/>
              </a:p>
            </p:txBody>
          </p:sp>
          <p:sp>
            <p:nvSpPr>
              <p:cNvPr id="53658" name="Rectangle 88"/>
              <p:cNvSpPr>
                <a:spLocks noChangeArrowheads="1"/>
              </p:cNvSpPr>
              <p:nvPr/>
            </p:nvSpPr>
            <p:spPr bwMode="auto">
              <a:xfrm>
                <a:off x="5500" y="1249"/>
                <a:ext cx="5" cy="5"/>
              </a:xfrm>
              <a:prstGeom prst="rect">
                <a:avLst/>
              </a:prstGeom>
              <a:solidFill>
                <a:srgbClr val="000000"/>
              </a:solidFill>
              <a:ln w="9525">
                <a:noFill/>
                <a:miter lim="800000"/>
                <a:headEnd/>
                <a:tailEnd/>
              </a:ln>
            </p:spPr>
            <p:txBody>
              <a:bodyPr/>
              <a:lstStyle/>
              <a:p>
                <a:endParaRPr lang="en-US"/>
              </a:p>
            </p:txBody>
          </p:sp>
          <p:sp>
            <p:nvSpPr>
              <p:cNvPr id="53659" name="Line 89"/>
              <p:cNvSpPr>
                <a:spLocks noChangeShapeType="1"/>
              </p:cNvSpPr>
              <p:nvPr/>
            </p:nvSpPr>
            <p:spPr bwMode="auto">
              <a:xfrm>
                <a:off x="5500" y="1249"/>
                <a:ext cx="5" cy="1"/>
              </a:xfrm>
              <a:prstGeom prst="line">
                <a:avLst/>
              </a:prstGeom>
              <a:noFill/>
              <a:ln w="0">
                <a:solidFill>
                  <a:srgbClr val="000000"/>
                </a:solidFill>
                <a:round/>
                <a:headEnd/>
                <a:tailEnd/>
              </a:ln>
            </p:spPr>
            <p:txBody>
              <a:bodyPr/>
              <a:lstStyle/>
              <a:p>
                <a:endParaRPr lang="it-IT"/>
              </a:p>
            </p:txBody>
          </p:sp>
          <p:sp>
            <p:nvSpPr>
              <p:cNvPr id="53660" name="Line 90"/>
              <p:cNvSpPr>
                <a:spLocks noChangeShapeType="1"/>
              </p:cNvSpPr>
              <p:nvPr/>
            </p:nvSpPr>
            <p:spPr bwMode="auto">
              <a:xfrm>
                <a:off x="5500" y="1249"/>
                <a:ext cx="1" cy="5"/>
              </a:xfrm>
              <a:prstGeom prst="line">
                <a:avLst/>
              </a:prstGeom>
              <a:noFill/>
              <a:ln w="0">
                <a:solidFill>
                  <a:srgbClr val="000000"/>
                </a:solidFill>
                <a:round/>
                <a:headEnd/>
                <a:tailEnd/>
              </a:ln>
            </p:spPr>
            <p:txBody>
              <a:bodyPr/>
              <a:lstStyle/>
              <a:p>
                <a:endParaRPr lang="it-IT"/>
              </a:p>
            </p:txBody>
          </p:sp>
          <p:sp>
            <p:nvSpPr>
              <p:cNvPr id="53661" name="Rectangle 91"/>
              <p:cNvSpPr>
                <a:spLocks noChangeArrowheads="1"/>
              </p:cNvSpPr>
              <p:nvPr/>
            </p:nvSpPr>
            <p:spPr bwMode="auto">
              <a:xfrm>
                <a:off x="71" y="1254"/>
                <a:ext cx="6" cy="182"/>
              </a:xfrm>
              <a:prstGeom prst="rect">
                <a:avLst/>
              </a:prstGeom>
              <a:solidFill>
                <a:srgbClr val="000000"/>
              </a:solidFill>
              <a:ln w="9525">
                <a:noFill/>
                <a:miter lim="800000"/>
                <a:headEnd/>
                <a:tailEnd/>
              </a:ln>
            </p:spPr>
            <p:txBody>
              <a:bodyPr/>
              <a:lstStyle/>
              <a:p>
                <a:endParaRPr lang="en-US"/>
              </a:p>
            </p:txBody>
          </p:sp>
          <p:sp>
            <p:nvSpPr>
              <p:cNvPr id="53662" name="Line 92"/>
              <p:cNvSpPr>
                <a:spLocks noChangeShapeType="1"/>
              </p:cNvSpPr>
              <p:nvPr/>
            </p:nvSpPr>
            <p:spPr bwMode="auto">
              <a:xfrm>
                <a:off x="71" y="1254"/>
                <a:ext cx="1" cy="182"/>
              </a:xfrm>
              <a:prstGeom prst="line">
                <a:avLst/>
              </a:prstGeom>
              <a:noFill/>
              <a:ln w="0">
                <a:solidFill>
                  <a:srgbClr val="000000"/>
                </a:solidFill>
                <a:round/>
                <a:headEnd/>
                <a:tailEnd/>
              </a:ln>
            </p:spPr>
            <p:txBody>
              <a:bodyPr/>
              <a:lstStyle/>
              <a:p>
                <a:endParaRPr lang="it-IT"/>
              </a:p>
            </p:txBody>
          </p:sp>
          <p:sp>
            <p:nvSpPr>
              <p:cNvPr id="53663" name="Rectangle 93"/>
              <p:cNvSpPr>
                <a:spLocks noChangeArrowheads="1"/>
              </p:cNvSpPr>
              <p:nvPr/>
            </p:nvSpPr>
            <p:spPr bwMode="auto">
              <a:xfrm>
                <a:off x="2156" y="1254"/>
                <a:ext cx="9" cy="182"/>
              </a:xfrm>
              <a:prstGeom prst="rect">
                <a:avLst/>
              </a:prstGeom>
              <a:solidFill>
                <a:srgbClr val="000000"/>
              </a:solidFill>
              <a:ln w="9525">
                <a:noFill/>
                <a:miter lim="800000"/>
                <a:headEnd/>
                <a:tailEnd/>
              </a:ln>
            </p:spPr>
            <p:txBody>
              <a:bodyPr/>
              <a:lstStyle/>
              <a:p>
                <a:endParaRPr lang="en-US"/>
              </a:p>
            </p:txBody>
          </p:sp>
          <p:sp>
            <p:nvSpPr>
              <p:cNvPr id="53664" name="Line 94"/>
              <p:cNvSpPr>
                <a:spLocks noChangeShapeType="1"/>
              </p:cNvSpPr>
              <p:nvPr/>
            </p:nvSpPr>
            <p:spPr bwMode="auto">
              <a:xfrm>
                <a:off x="2156" y="1254"/>
                <a:ext cx="1" cy="182"/>
              </a:xfrm>
              <a:prstGeom prst="line">
                <a:avLst/>
              </a:prstGeom>
              <a:noFill/>
              <a:ln w="0">
                <a:solidFill>
                  <a:srgbClr val="000000"/>
                </a:solidFill>
                <a:round/>
                <a:headEnd/>
                <a:tailEnd/>
              </a:ln>
            </p:spPr>
            <p:txBody>
              <a:bodyPr/>
              <a:lstStyle/>
              <a:p>
                <a:endParaRPr lang="it-IT"/>
              </a:p>
            </p:txBody>
          </p:sp>
          <p:sp>
            <p:nvSpPr>
              <p:cNvPr id="53665" name="Rectangle 95"/>
              <p:cNvSpPr>
                <a:spLocks noChangeArrowheads="1"/>
              </p:cNvSpPr>
              <p:nvPr/>
            </p:nvSpPr>
            <p:spPr bwMode="auto">
              <a:xfrm>
                <a:off x="3270" y="1254"/>
                <a:ext cx="9" cy="182"/>
              </a:xfrm>
              <a:prstGeom prst="rect">
                <a:avLst/>
              </a:prstGeom>
              <a:solidFill>
                <a:srgbClr val="000000"/>
              </a:solidFill>
              <a:ln w="9525">
                <a:noFill/>
                <a:miter lim="800000"/>
                <a:headEnd/>
                <a:tailEnd/>
              </a:ln>
            </p:spPr>
            <p:txBody>
              <a:bodyPr/>
              <a:lstStyle/>
              <a:p>
                <a:endParaRPr lang="en-US"/>
              </a:p>
            </p:txBody>
          </p:sp>
          <p:sp>
            <p:nvSpPr>
              <p:cNvPr id="53666" name="Line 96"/>
              <p:cNvSpPr>
                <a:spLocks noChangeShapeType="1"/>
              </p:cNvSpPr>
              <p:nvPr/>
            </p:nvSpPr>
            <p:spPr bwMode="auto">
              <a:xfrm>
                <a:off x="3270" y="1254"/>
                <a:ext cx="1" cy="182"/>
              </a:xfrm>
              <a:prstGeom prst="line">
                <a:avLst/>
              </a:prstGeom>
              <a:noFill/>
              <a:ln w="0">
                <a:solidFill>
                  <a:srgbClr val="000000"/>
                </a:solidFill>
                <a:round/>
                <a:headEnd/>
                <a:tailEnd/>
              </a:ln>
            </p:spPr>
            <p:txBody>
              <a:bodyPr/>
              <a:lstStyle/>
              <a:p>
                <a:endParaRPr lang="it-IT"/>
              </a:p>
            </p:txBody>
          </p:sp>
          <p:sp>
            <p:nvSpPr>
              <p:cNvPr id="53667" name="Rectangle 97"/>
              <p:cNvSpPr>
                <a:spLocks noChangeArrowheads="1"/>
              </p:cNvSpPr>
              <p:nvPr/>
            </p:nvSpPr>
            <p:spPr bwMode="auto">
              <a:xfrm>
                <a:off x="4486" y="1254"/>
                <a:ext cx="8" cy="182"/>
              </a:xfrm>
              <a:prstGeom prst="rect">
                <a:avLst/>
              </a:prstGeom>
              <a:solidFill>
                <a:srgbClr val="000000"/>
              </a:solidFill>
              <a:ln w="9525">
                <a:noFill/>
                <a:miter lim="800000"/>
                <a:headEnd/>
                <a:tailEnd/>
              </a:ln>
            </p:spPr>
            <p:txBody>
              <a:bodyPr/>
              <a:lstStyle/>
              <a:p>
                <a:endParaRPr lang="en-US"/>
              </a:p>
            </p:txBody>
          </p:sp>
          <p:sp>
            <p:nvSpPr>
              <p:cNvPr id="53668" name="Line 98"/>
              <p:cNvSpPr>
                <a:spLocks noChangeShapeType="1"/>
              </p:cNvSpPr>
              <p:nvPr/>
            </p:nvSpPr>
            <p:spPr bwMode="auto">
              <a:xfrm>
                <a:off x="4486" y="1254"/>
                <a:ext cx="1" cy="182"/>
              </a:xfrm>
              <a:prstGeom prst="line">
                <a:avLst/>
              </a:prstGeom>
              <a:noFill/>
              <a:ln w="0">
                <a:solidFill>
                  <a:srgbClr val="000000"/>
                </a:solidFill>
                <a:round/>
                <a:headEnd/>
                <a:tailEnd/>
              </a:ln>
            </p:spPr>
            <p:txBody>
              <a:bodyPr/>
              <a:lstStyle/>
              <a:p>
                <a:endParaRPr lang="it-IT"/>
              </a:p>
            </p:txBody>
          </p:sp>
          <p:sp>
            <p:nvSpPr>
              <p:cNvPr id="53669" name="Rectangle 99"/>
              <p:cNvSpPr>
                <a:spLocks noChangeArrowheads="1"/>
              </p:cNvSpPr>
              <p:nvPr/>
            </p:nvSpPr>
            <p:spPr bwMode="auto">
              <a:xfrm>
                <a:off x="5500" y="1254"/>
                <a:ext cx="5" cy="182"/>
              </a:xfrm>
              <a:prstGeom prst="rect">
                <a:avLst/>
              </a:prstGeom>
              <a:solidFill>
                <a:srgbClr val="000000"/>
              </a:solidFill>
              <a:ln w="9525">
                <a:noFill/>
                <a:miter lim="800000"/>
                <a:headEnd/>
                <a:tailEnd/>
              </a:ln>
            </p:spPr>
            <p:txBody>
              <a:bodyPr/>
              <a:lstStyle/>
              <a:p>
                <a:endParaRPr lang="en-US"/>
              </a:p>
            </p:txBody>
          </p:sp>
          <p:sp>
            <p:nvSpPr>
              <p:cNvPr id="53670" name="Line 100"/>
              <p:cNvSpPr>
                <a:spLocks noChangeShapeType="1"/>
              </p:cNvSpPr>
              <p:nvPr/>
            </p:nvSpPr>
            <p:spPr bwMode="auto">
              <a:xfrm>
                <a:off x="5500" y="1254"/>
                <a:ext cx="1" cy="182"/>
              </a:xfrm>
              <a:prstGeom prst="line">
                <a:avLst/>
              </a:prstGeom>
              <a:noFill/>
              <a:ln w="0">
                <a:solidFill>
                  <a:srgbClr val="000000"/>
                </a:solidFill>
                <a:round/>
                <a:headEnd/>
                <a:tailEnd/>
              </a:ln>
            </p:spPr>
            <p:txBody>
              <a:bodyPr/>
              <a:lstStyle/>
              <a:p>
                <a:endParaRPr lang="it-IT"/>
              </a:p>
            </p:txBody>
          </p:sp>
          <p:sp>
            <p:nvSpPr>
              <p:cNvPr id="53671" name="Rectangle 101"/>
              <p:cNvSpPr>
                <a:spLocks noChangeArrowheads="1"/>
              </p:cNvSpPr>
              <p:nvPr/>
            </p:nvSpPr>
            <p:spPr bwMode="auto">
              <a:xfrm>
                <a:off x="1037" y="1441"/>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2</a:t>
                </a:r>
                <a:endParaRPr lang="en-US" sz="1600" u="sng">
                  <a:latin typeface="Times New Roman" pitchFamily="18" charset="0"/>
                </a:endParaRPr>
              </a:p>
            </p:txBody>
          </p:sp>
          <p:sp>
            <p:nvSpPr>
              <p:cNvPr id="53672" name="Rectangle 102"/>
              <p:cNvSpPr>
                <a:spLocks noChangeArrowheads="1"/>
              </p:cNvSpPr>
              <p:nvPr/>
            </p:nvSpPr>
            <p:spPr bwMode="auto">
              <a:xfrm>
                <a:off x="1104" y="1462"/>
                <a:ext cx="96"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Palatino Linotype" pitchFamily="18" charset="0"/>
                  </a:rPr>
                  <a:t>nd</a:t>
                </a:r>
                <a:endParaRPr lang="en-US" sz="1600" u="sng">
                  <a:latin typeface="Times New Roman" pitchFamily="18" charset="0"/>
                </a:endParaRPr>
              </a:p>
            </p:txBody>
          </p:sp>
          <p:sp>
            <p:nvSpPr>
              <p:cNvPr id="53673" name="Rectangle 103"/>
              <p:cNvSpPr>
                <a:spLocks noChangeArrowheads="1"/>
              </p:cNvSpPr>
              <p:nvPr/>
            </p:nvSpPr>
            <p:spPr bwMode="auto">
              <a:xfrm>
                <a:off x="1198" y="1441"/>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674" name="Rectangle 104"/>
              <p:cNvSpPr>
                <a:spLocks noChangeArrowheads="1"/>
              </p:cNvSpPr>
              <p:nvPr/>
            </p:nvSpPr>
            <p:spPr bwMode="auto">
              <a:xfrm>
                <a:off x="2683" y="1441"/>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9</a:t>
                </a:r>
                <a:endParaRPr lang="en-US" sz="1600" u="sng">
                  <a:latin typeface="Times New Roman" pitchFamily="18" charset="0"/>
                </a:endParaRPr>
              </a:p>
            </p:txBody>
          </p:sp>
          <p:sp>
            <p:nvSpPr>
              <p:cNvPr id="53675" name="Rectangle 105"/>
              <p:cNvSpPr>
                <a:spLocks noChangeArrowheads="1"/>
              </p:cNvSpPr>
              <p:nvPr/>
            </p:nvSpPr>
            <p:spPr bwMode="auto">
              <a:xfrm>
                <a:off x="2751" y="1441"/>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676" name="Rectangle 106"/>
              <p:cNvSpPr>
                <a:spLocks noChangeArrowheads="1"/>
              </p:cNvSpPr>
              <p:nvPr/>
            </p:nvSpPr>
            <p:spPr bwMode="auto">
              <a:xfrm>
                <a:off x="3848" y="1441"/>
                <a:ext cx="69" cy="165"/>
              </a:xfrm>
              <a:prstGeom prst="rect">
                <a:avLst/>
              </a:prstGeom>
              <a:noFill/>
              <a:ln w="9525">
                <a:noFill/>
                <a:miter lim="800000"/>
                <a:headEnd/>
                <a:tailEnd/>
              </a:ln>
            </p:spPr>
            <p:txBody>
              <a:bodyPr wrap="none" lIns="0" tIns="0" rIns="0" bIns="0">
                <a:spAutoFit/>
              </a:bodyPr>
              <a:lstStyle/>
              <a:p>
                <a:r>
                  <a:rPr lang="en-US" sz="1700">
                    <a:solidFill>
                      <a:srgbClr val="FF0000"/>
                    </a:solidFill>
                    <a:latin typeface="Palatino Linotype" pitchFamily="18" charset="0"/>
                  </a:rPr>
                  <a:t>0</a:t>
                </a:r>
                <a:endParaRPr lang="en-US" sz="1600" u="sng">
                  <a:solidFill>
                    <a:srgbClr val="FF0000"/>
                  </a:solidFill>
                  <a:latin typeface="Times New Roman" pitchFamily="18" charset="0"/>
                </a:endParaRPr>
              </a:p>
            </p:txBody>
          </p:sp>
          <p:sp>
            <p:nvSpPr>
              <p:cNvPr id="53677" name="Rectangle 107"/>
              <p:cNvSpPr>
                <a:spLocks noChangeArrowheads="1"/>
              </p:cNvSpPr>
              <p:nvPr/>
            </p:nvSpPr>
            <p:spPr bwMode="auto">
              <a:xfrm>
                <a:off x="3916" y="1441"/>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678" name="Rectangle 108"/>
              <p:cNvSpPr>
                <a:spLocks noChangeArrowheads="1"/>
              </p:cNvSpPr>
              <p:nvPr/>
            </p:nvSpPr>
            <p:spPr bwMode="auto">
              <a:xfrm>
                <a:off x="4963" y="1441"/>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0</a:t>
                </a:r>
                <a:endParaRPr lang="en-US" sz="1600" u="sng">
                  <a:latin typeface="Times New Roman" pitchFamily="18" charset="0"/>
                </a:endParaRPr>
              </a:p>
            </p:txBody>
          </p:sp>
          <p:sp>
            <p:nvSpPr>
              <p:cNvPr id="53679" name="Rectangle 109"/>
              <p:cNvSpPr>
                <a:spLocks noChangeArrowheads="1"/>
              </p:cNvSpPr>
              <p:nvPr/>
            </p:nvSpPr>
            <p:spPr bwMode="auto">
              <a:xfrm>
                <a:off x="5030" y="1441"/>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680" name="Rectangle 110"/>
              <p:cNvSpPr>
                <a:spLocks noChangeArrowheads="1"/>
              </p:cNvSpPr>
              <p:nvPr/>
            </p:nvSpPr>
            <p:spPr bwMode="auto">
              <a:xfrm>
                <a:off x="71" y="1436"/>
                <a:ext cx="6" cy="6"/>
              </a:xfrm>
              <a:prstGeom prst="rect">
                <a:avLst/>
              </a:prstGeom>
              <a:solidFill>
                <a:srgbClr val="000000"/>
              </a:solidFill>
              <a:ln w="9525">
                <a:noFill/>
                <a:miter lim="800000"/>
                <a:headEnd/>
                <a:tailEnd/>
              </a:ln>
            </p:spPr>
            <p:txBody>
              <a:bodyPr/>
              <a:lstStyle/>
              <a:p>
                <a:endParaRPr lang="en-US"/>
              </a:p>
            </p:txBody>
          </p:sp>
          <p:sp>
            <p:nvSpPr>
              <p:cNvPr id="53681" name="Line 111"/>
              <p:cNvSpPr>
                <a:spLocks noChangeShapeType="1"/>
              </p:cNvSpPr>
              <p:nvPr/>
            </p:nvSpPr>
            <p:spPr bwMode="auto">
              <a:xfrm>
                <a:off x="71" y="1436"/>
                <a:ext cx="6" cy="1"/>
              </a:xfrm>
              <a:prstGeom prst="line">
                <a:avLst/>
              </a:prstGeom>
              <a:noFill/>
              <a:ln w="0">
                <a:solidFill>
                  <a:srgbClr val="000000"/>
                </a:solidFill>
                <a:round/>
                <a:headEnd/>
                <a:tailEnd/>
              </a:ln>
            </p:spPr>
            <p:txBody>
              <a:bodyPr/>
              <a:lstStyle/>
              <a:p>
                <a:endParaRPr lang="it-IT"/>
              </a:p>
            </p:txBody>
          </p:sp>
          <p:sp>
            <p:nvSpPr>
              <p:cNvPr id="53682" name="Line 112"/>
              <p:cNvSpPr>
                <a:spLocks noChangeShapeType="1"/>
              </p:cNvSpPr>
              <p:nvPr/>
            </p:nvSpPr>
            <p:spPr bwMode="auto">
              <a:xfrm>
                <a:off x="71" y="1436"/>
                <a:ext cx="1" cy="6"/>
              </a:xfrm>
              <a:prstGeom prst="line">
                <a:avLst/>
              </a:prstGeom>
              <a:noFill/>
              <a:ln w="0">
                <a:solidFill>
                  <a:srgbClr val="000000"/>
                </a:solidFill>
                <a:round/>
                <a:headEnd/>
                <a:tailEnd/>
              </a:ln>
            </p:spPr>
            <p:txBody>
              <a:bodyPr/>
              <a:lstStyle/>
              <a:p>
                <a:endParaRPr lang="it-IT"/>
              </a:p>
            </p:txBody>
          </p:sp>
          <p:sp>
            <p:nvSpPr>
              <p:cNvPr id="53683" name="Rectangle 113"/>
              <p:cNvSpPr>
                <a:spLocks noChangeArrowheads="1"/>
              </p:cNvSpPr>
              <p:nvPr/>
            </p:nvSpPr>
            <p:spPr bwMode="auto">
              <a:xfrm>
                <a:off x="77" y="1436"/>
                <a:ext cx="2079" cy="6"/>
              </a:xfrm>
              <a:prstGeom prst="rect">
                <a:avLst/>
              </a:prstGeom>
              <a:solidFill>
                <a:srgbClr val="000000"/>
              </a:solidFill>
              <a:ln w="9525">
                <a:noFill/>
                <a:miter lim="800000"/>
                <a:headEnd/>
                <a:tailEnd/>
              </a:ln>
            </p:spPr>
            <p:txBody>
              <a:bodyPr/>
              <a:lstStyle/>
              <a:p>
                <a:endParaRPr lang="en-US"/>
              </a:p>
            </p:txBody>
          </p:sp>
          <p:sp>
            <p:nvSpPr>
              <p:cNvPr id="53684" name="Line 114"/>
              <p:cNvSpPr>
                <a:spLocks noChangeShapeType="1"/>
              </p:cNvSpPr>
              <p:nvPr/>
            </p:nvSpPr>
            <p:spPr bwMode="auto">
              <a:xfrm>
                <a:off x="77" y="1436"/>
                <a:ext cx="2079" cy="1"/>
              </a:xfrm>
              <a:prstGeom prst="line">
                <a:avLst/>
              </a:prstGeom>
              <a:noFill/>
              <a:ln w="0">
                <a:solidFill>
                  <a:srgbClr val="000000"/>
                </a:solidFill>
                <a:round/>
                <a:headEnd/>
                <a:tailEnd/>
              </a:ln>
            </p:spPr>
            <p:txBody>
              <a:bodyPr/>
              <a:lstStyle/>
              <a:p>
                <a:endParaRPr lang="it-IT"/>
              </a:p>
            </p:txBody>
          </p:sp>
          <p:sp>
            <p:nvSpPr>
              <p:cNvPr id="53685" name="Rectangle 115"/>
              <p:cNvSpPr>
                <a:spLocks noChangeArrowheads="1"/>
              </p:cNvSpPr>
              <p:nvPr/>
            </p:nvSpPr>
            <p:spPr bwMode="auto">
              <a:xfrm>
                <a:off x="2156" y="1436"/>
                <a:ext cx="9" cy="6"/>
              </a:xfrm>
              <a:prstGeom prst="rect">
                <a:avLst/>
              </a:prstGeom>
              <a:solidFill>
                <a:srgbClr val="000000"/>
              </a:solidFill>
              <a:ln w="9525">
                <a:noFill/>
                <a:miter lim="800000"/>
                <a:headEnd/>
                <a:tailEnd/>
              </a:ln>
            </p:spPr>
            <p:txBody>
              <a:bodyPr/>
              <a:lstStyle/>
              <a:p>
                <a:endParaRPr lang="en-US"/>
              </a:p>
            </p:txBody>
          </p:sp>
          <p:sp>
            <p:nvSpPr>
              <p:cNvPr id="53686" name="Line 116"/>
              <p:cNvSpPr>
                <a:spLocks noChangeShapeType="1"/>
              </p:cNvSpPr>
              <p:nvPr/>
            </p:nvSpPr>
            <p:spPr bwMode="auto">
              <a:xfrm>
                <a:off x="2156" y="1436"/>
                <a:ext cx="9" cy="1"/>
              </a:xfrm>
              <a:prstGeom prst="line">
                <a:avLst/>
              </a:prstGeom>
              <a:noFill/>
              <a:ln w="0">
                <a:solidFill>
                  <a:srgbClr val="000000"/>
                </a:solidFill>
                <a:round/>
                <a:headEnd/>
                <a:tailEnd/>
              </a:ln>
            </p:spPr>
            <p:txBody>
              <a:bodyPr/>
              <a:lstStyle/>
              <a:p>
                <a:endParaRPr lang="it-IT"/>
              </a:p>
            </p:txBody>
          </p:sp>
          <p:sp>
            <p:nvSpPr>
              <p:cNvPr id="53687" name="Rectangle 117"/>
              <p:cNvSpPr>
                <a:spLocks noChangeArrowheads="1"/>
              </p:cNvSpPr>
              <p:nvPr/>
            </p:nvSpPr>
            <p:spPr bwMode="auto">
              <a:xfrm>
                <a:off x="2165" y="1436"/>
                <a:ext cx="1105" cy="6"/>
              </a:xfrm>
              <a:prstGeom prst="rect">
                <a:avLst/>
              </a:prstGeom>
              <a:solidFill>
                <a:srgbClr val="000000"/>
              </a:solidFill>
              <a:ln w="9525">
                <a:noFill/>
                <a:miter lim="800000"/>
                <a:headEnd/>
                <a:tailEnd/>
              </a:ln>
            </p:spPr>
            <p:txBody>
              <a:bodyPr/>
              <a:lstStyle/>
              <a:p>
                <a:endParaRPr lang="en-US"/>
              </a:p>
            </p:txBody>
          </p:sp>
          <p:sp>
            <p:nvSpPr>
              <p:cNvPr id="53688" name="Line 118"/>
              <p:cNvSpPr>
                <a:spLocks noChangeShapeType="1"/>
              </p:cNvSpPr>
              <p:nvPr/>
            </p:nvSpPr>
            <p:spPr bwMode="auto">
              <a:xfrm>
                <a:off x="2165" y="1436"/>
                <a:ext cx="1105" cy="1"/>
              </a:xfrm>
              <a:prstGeom prst="line">
                <a:avLst/>
              </a:prstGeom>
              <a:noFill/>
              <a:ln w="0">
                <a:solidFill>
                  <a:srgbClr val="000000"/>
                </a:solidFill>
                <a:round/>
                <a:headEnd/>
                <a:tailEnd/>
              </a:ln>
            </p:spPr>
            <p:txBody>
              <a:bodyPr/>
              <a:lstStyle/>
              <a:p>
                <a:endParaRPr lang="it-IT"/>
              </a:p>
            </p:txBody>
          </p:sp>
          <p:sp>
            <p:nvSpPr>
              <p:cNvPr id="53689" name="Rectangle 119"/>
              <p:cNvSpPr>
                <a:spLocks noChangeArrowheads="1"/>
              </p:cNvSpPr>
              <p:nvPr/>
            </p:nvSpPr>
            <p:spPr bwMode="auto">
              <a:xfrm>
                <a:off x="3270" y="1436"/>
                <a:ext cx="9" cy="6"/>
              </a:xfrm>
              <a:prstGeom prst="rect">
                <a:avLst/>
              </a:prstGeom>
              <a:solidFill>
                <a:srgbClr val="000000"/>
              </a:solidFill>
              <a:ln w="9525">
                <a:noFill/>
                <a:miter lim="800000"/>
                <a:headEnd/>
                <a:tailEnd/>
              </a:ln>
            </p:spPr>
            <p:txBody>
              <a:bodyPr/>
              <a:lstStyle/>
              <a:p>
                <a:endParaRPr lang="en-US"/>
              </a:p>
            </p:txBody>
          </p:sp>
          <p:sp>
            <p:nvSpPr>
              <p:cNvPr id="53690" name="Line 120"/>
              <p:cNvSpPr>
                <a:spLocks noChangeShapeType="1"/>
              </p:cNvSpPr>
              <p:nvPr/>
            </p:nvSpPr>
            <p:spPr bwMode="auto">
              <a:xfrm>
                <a:off x="3270" y="1436"/>
                <a:ext cx="9" cy="1"/>
              </a:xfrm>
              <a:prstGeom prst="line">
                <a:avLst/>
              </a:prstGeom>
              <a:noFill/>
              <a:ln w="0">
                <a:solidFill>
                  <a:srgbClr val="000000"/>
                </a:solidFill>
                <a:round/>
                <a:headEnd/>
                <a:tailEnd/>
              </a:ln>
            </p:spPr>
            <p:txBody>
              <a:bodyPr/>
              <a:lstStyle/>
              <a:p>
                <a:endParaRPr lang="it-IT"/>
              </a:p>
            </p:txBody>
          </p:sp>
          <p:sp>
            <p:nvSpPr>
              <p:cNvPr id="53691" name="Rectangle 121"/>
              <p:cNvSpPr>
                <a:spLocks noChangeArrowheads="1"/>
              </p:cNvSpPr>
              <p:nvPr/>
            </p:nvSpPr>
            <p:spPr bwMode="auto">
              <a:xfrm>
                <a:off x="3279" y="1436"/>
                <a:ext cx="1207" cy="6"/>
              </a:xfrm>
              <a:prstGeom prst="rect">
                <a:avLst/>
              </a:prstGeom>
              <a:solidFill>
                <a:srgbClr val="000000"/>
              </a:solidFill>
              <a:ln w="9525">
                <a:noFill/>
                <a:miter lim="800000"/>
                <a:headEnd/>
                <a:tailEnd/>
              </a:ln>
            </p:spPr>
            <p:txBody>
              <a:bodyPr/>
              <a:lstStyle/>
              <a:p>
                <a:endParaRPr lang="en-US"/>
              </a:p>
            </p:txBody>
          </p:sp>
          <p:sp>
            <p:nvSpPr>
              <p:cNvPr id="53692" name="Line 122"/>
              <p:cNvSpPr>
                <a:spLocks noChangeShapeType="1"/>
              </p:cNvSpPr>
              <p:nvPr/>
            </p:nvSpPr>
            <p:spPr bwMode="auto">
              <a:xfrm>
                <a:off x="3279" y="1436"/>
                <a:ext cx="1207" cy="1"/>
              </a:xfrm>
              <a:prstGeom prst="line">
                <a:avLst/>
              </a:prstGeom>
              <a:noFill/>
              <a:ln w="0">
                <a:solidFill>
                  <a:srgbClr val="000000"/>
                </a:solidFill>
                <a:round/>
                <a:headEnd/>
                <a:tailEnd/>
              </a:ln>
            </p:spPr>
            <p:txBody>
              <a:bodyPr/>
              <a:lstStyle/>
              <a:p>
                <a:endParaRPr lang="it-IT"/>
              </a:p>
            </p:txBody>
          </p:sp>
          <p:sp>
            <p:nvSpPr>
              <p:cNvPr id="53693" name="Rectangle 123"/>
              <p:cNvSpPr>
                <a:spLocks noChangeArrowheads="1"/>
              </p:cNvSpPr>
              <p:nvPr/>
            </p:nvSpPr>
            <p:spPr bwMode="auto">
              <a:xfrm>
                <a:off x="4486" y="1436"/>
                <a:ext cx="8" cy="6"/>
              </a:xfrm>
              <a:prstGeom prst="rect">
                <a:avLst/>
              </a:prstGeom>
              <a:solidFill>
                <a:srgbClr val="000000"/>
              </a:solidFill>
              <a:ln w="9525">
                <a:noFill/>
                <a:miter lim="800000"/>
                <a:headEnd/>
                <a:tailEnd/>
              </a:ln>
            </p:spPr>
            <p:txBody>
              <a:bodyPr/>
              <a:lstStyle/>
              <a:p>
                <a:endParaRPr lang="en-US"/>
              </a:p>
            </p:txBody>
          </p:sp>
          <p:sp>
            <p:nvSpPr>
              <p:cNvPr id="53694" name="Line 124"/>
              <p:cNvSpPr>
                <a:spLocks noChangeShapeType="1"/>
              </p:cNvSpPr>
              <p:nvPr/>
            </p:nvSpPr>
            <p:spPr bwMode="auto">
              <a:xfrm>
                <a:off x="4486" y="1436"/>
                <a:ext cx="8" cy="1"/>
              </a:xfrm>
              <a:prstGeom prst="line">
                <a:avLst/>
              </a:prstGeom>
              <a:noFill/>
              <a:ln w="0">
                <a:solidFill>
                  <a:srgbClr val="000000"/>
                </a:solidFill>
                <a:round/>
                <a:headEnd/>
                <a:tailEnd/>
              </a:ln>
            </p:spPr>
            <p:txBody>
              <a:bodyPr/>
              <a:lstStyle/>
              <a:p>
                <a:endParaRPr lang="it-IT"/>
              </a:p>
            </p:txBody>
          </p:sp>
          <p:sp>
            <p:nvSpPr>
              <p:cNvPr id="53695" name="Rectangle 125"/>
              <p:cNvSpPr>
                <a:spLocks noChangeArrowheads="1"/>
              </p:cNvSpPr>
              <p:nvPr/>
            </p:nvSpPr>
            <p:spPr bwMode="auto">
              <a:xfrm>
                <a:off x="4494" y="1436"/>
                <a:ext cx="1006" cy="6"/>
              </a:xfrm>
              <a:prstGeom prst="rect">
                <a:avLst/>
              </a:prstGeom>
              <a:solidFill>
                <a:srgbClr val="000000"/>
              </a:solidFill>
              <a:ln w="9525">
                <a:noFill/>
                <a:miter lim="800000"/>
                <a:headEnd/>
                <a:tailEnd/>
              </a:ln>
            </p:spPr>
            <p:txBody>
              <a:bodyPr/>
              <a:lstStyle/>
              <a:p>
                <a:endParaRPr lang="en-US"/>
              </a:p>
            </p:txBody>
          </p:sp>
          <p:sp>
            <p:nvSpPr>
              <p:cNvPr id="53696" name="Line 126"/>
              <p:cNvSpPr>
                <a:spLocks noChangeShapeType="1"/>
              </p:cNvSpPr>
              <p:nvPr/>
            </p:nvSpPr>
            <p:spPr bwMode="auto">
              <a:xfrm>
                <a:off x="4494" y="1436"/>
                <a:ext cx="1006" cy="1"/>
              </a:xfrm>
              <a:prstGeom prst="line">
                <a:avLst/>
              </a:prstGeom>
              <a:noFill/>
              <a:ln w="0">
                <a:solidFill>
                  <a:srgbClr val="000000"/>
                </a:solidFill>
                <a:round/>
                <a:headEnd/>
                <a:tailEnd/>
              </a:ln>
            </p:spPr>
            <p:txBody>
              <a:bodyPr/>
              <a:lstStyle/>
              <a:p>
                <a:endParaRPr lang="it-IT"/>
              </a:p>
            </p:txBody>
          </p:sp>
          <p:sp>
            <p:nvSpPr>
              <p:cNvPr id="53697" name="Rectangle 127"/>
              <p:cNvSpPr>
                <a:spLocks noChangeArrowheads="1"/>
              </p:cNvSpPr>
              <p:nvPr/>
            </p:nvSpPr>
            <p:spPr bwMode="auto">
              <a:xfrm>
                <a:off x="5500" y="1436"/>
                <a:ext cx="5" cy="6"/>
              </a:xfrm>
              <a:prstGeom prst="rect">
                <a:avLst/>
              </a:prstGeom>
              <a:solidFill>
                <a:srgbClr val="000000"/>
              </a:solidFill>
              <a:ln w="9525">
                <a:noFill/>
                <a:miter lim="800000"/>
                <a:headEnd/>
                <a:tailEnd/>
              </a:ln>
            </p:spPr>
            <p:txBody>
              <a:bodyPr/>
              <a:lstStyle/>
              <a:p>
                <a:endParaRPr lang="en-US"/>
              </a:p>
            </p:txBody>
          </p:sp>
          <p:sp>
            <p:nvSpPr>
              <p:cNvPr id="53698" name="Line 128"/>
              <p:cNvSpPr>
                <a:spLocks noChangeShapeType="1"/>
              </p:cNvSpPr>
              <p:nvPr/>
            </p:nvSpPr>
            <p:spPr bwMode="auto">
              <a:xfrm>
                <a:off x="5500" y="1436"/>
                <a:ext cx="5" cy="1"/>
              </a:xfrm>
              <a:prstGeom prst="line">
                <a:avLst/>
              </a:prstGeom>
              <a:noFill/>
              <a:ln w="0">
                <a:solidFill>
                  <a:srgbClr val="000000"/>
                </a:solidFill>
                <a:round/>
                <a:headEnd/>
                <a:tailEnd/>
              </a:ln>
            </p:spPr>
            <p:txBody>
              <a:bodyPr/>
              <a:lstStyle/>
              <a:p>
                <a:endParaRPr lang="it-IT"/>
              </a:p>
            </p:txBody>
          </p:sp>
          <p:sp>
            <p:nvSpPr>
              <p:cNvPr id="53699" name="Line 129"/>
              <p:cNvSpPr>
                <a:spLocks noChangeShapeType="1"/>
              </p:cNvSpPr>
              <p:nvPr/>
            </p:nvSpPr>
            <p:spPr bwMode="auto">
              <a:xfrm>
                <a:off x="5500" y="1436"/>
                <a:ext cx="1" cy="6"/>
              </a:xfrm>
              <a:prstGeom prst="line">
                <a:avLst/>
              </a:prstGeom>
              <a:noFill/>
              <a:ln w="0">
                <a:solidFill>
                  <a:srgbClr val="000000"/>
                </a:solidFill>
                <a:round/>
                <a:headEnd/>
                <a:tailEnd/>
              </a:ln>
            </p:spPr>
            <p:txBody>
              <a:bodyPr/>
              <a:lstStyle/>
              <a:p>
                <a:endParaRPr lang="it-IT"/>
              </a:p>
            </p:txBody>
          </p:sp>
          <p:sp>
            <p:nvSpPr>
              <p:cNvPr id="53700" name="Rectangle 130"/>
              <p:cNvSpPr>
                <a:spLocks noChangeArrowheads="1"/>
              </p:cNvSpPr>
              <p:nvPr/>
            </p:nvSpPr>
            <p:spPr bwMode="auto">
              <a:xfrm>
                <a:off x="71" y="1442"/>
                <a:ext cx="6" cy="182"/>
              </a:xfrm>
              <a:prstGeom prst="rect">
                <a:avLst/>
              </a:prstGeom>
              <a:solidFill>
                <a:srgbClr val="000000"/>
              </a:solidFill>
              <a:ln w="9525">
                <a:noFill/>
                <a:miter lim="800000"/>
                <a:headEnd/>
                <a:tailEnd/>
              </a:ln>
            </p:spPr>
            <p:txBody>
              <a:bodyPr/>
              <a:lstStyle/>
              <a:p>
                <a:endParaRPr lang="en-US"/>
              </a:p>
            </p:txBody>
          </p:sp>
          <p:sp>
            <p:nvSpPr>
              <p:cNvPr id="53701" name="Line 131"/>
              <p:cNvSpPr>
                <a:spLocks noChangeShapeType="1"/>
              </p:cNvSpPr>
              <p:nvPr/>
            </p:nvSpPr>
            <p:spPr bwMode="auto">
              <a:xfrm>
                <a:off x="71" y="1442"/>
                <a:ext cx="1" cy="182"/>
              </a:xfrm>
              <a:prstGeom prst="line">
                <a:avLst/>
              </a:prstGeom>
              <a:noFill/>
              <a:ln w="0">
                <a:solidFill>
                  <a:srgbClr val="000000"/>
                </a:solidFill>
                <a:round/>
                <a:headEnd/>
                <a:tailEnd/>
              </a:ln>
            </p:spPr>
            <p:txBody>
              <a:bodyPr/>
              <a:lstStyle/>
              <a:p>
                <a:endParaRPr lang="it-IT"/>
              </a:p>
            </p:txBody>
          </p:sp>
          <p:sp>
            <p:nvSpPr>
              <p:cNvPr id="53702" name="Rectangle 132"/>
              <p:cNvSpPr>
                <a:spLocks noChangeArrowheads="1"/>
              </p:cNvSpPr>
              <p:nvPr/>
            </p:nvSpPr>
            <p:spPr bwMode="auto">
              <a:xfrm>
                <a:off x="2156" y="1442"/>
                <a:ext cx="9" cy="182"/>
              </a:xfrm>
              <a:prstGeom prst="rect">
                <a:avLst/>
              </a:prstGeom>
              <a:solidFill>
                <a:srgbClr val="000000"/>
              </a:solidFill>
              <a:ln w="9525">
                <a:noFill/>
                <a:miter lim="800000"/>
                <a:headEnd/>
                <a:tailEnd/>
              </a:ln>
            </p:spPr>
            <p:txBody>
              <a:bodyPr/>
              <a:lstStyle/>
              <a:p>
                <a:endParaRPr lang="en-US"/>
              </a:p>
            </p:txBody>
          </p:sp>
          <p:sp>
            <p:nvSpPr>
              <p:cNvPr id="53703" name="Line 133"/>
              <p:cNvSpPr>
                <a:spLocks noChangeShapeType="1"/>
              </p:cNvSpPr>
              <p:nvPr/>
            </p:nvSpPr>
            <p:spPr bwMode="auto">
              <a:xfrm>
                <a:off x="2156" y="1442"/>
                <a:ext cx="1" cy="182"/>
              </a:xfrm>
              <a:prstGeom prst="line">
                <a:avLst/>
              </a:prstGeom>
              <a:noFill/>
              <a:ln w="0">
                <a:solidFill>
                  <a:srgbClr val="000000"/>
                </a:solidFill>
                <a:round/>
                <a:headEnd/>
                <a:tailEnd/>
              </a:ln>
            </p:spPr>
            <p:txBody>
              <a:bodyPr/>
              <a:lstStyle/>
              <a:p>
                <a:endParaRPr lang="it-IT"/>
              </a:p>
            </p:txBody>
          </p:sp>
          <p:sp>
            <p:nvSpPr>
              <p:cNvPr id="53704" name="Rectangle 134"/>
              <p:cNvSpPr>
                <a:spLocks noChangeArrowheads="1"/>
              </p:cNvSpPr>
              <p:nvPr/>
            </p:nvSpPr>
            <p:spPr bwMode="auto">
              <a:xfrm>
                <a:off x="3270" y="1442"/>
                <a:ext cx="9" cy="182"/>
              </a:xfrm>
              <a:prstGeom prst="rect">
                <a:avLst/>
              </a:prstGeom>
              <a:solidFill>
                <a:srgbClr val="000000"/>
              </a:solidFill>
              <a:ln w="9525">
                <a:noFill/>
                <a:miter lim="800000"/>
                <a:headEnd/>
                <a:tailEnd/>
              </a:ln>
            </p:spPr>
            <p:txBody>
              <a:bodyPr/>
              <a:lstStyle/>
              <a:p>
                <a:endParaRPr lang="en-US"/>
              </a:p>
            </p:txBody>
          </p:sp>
          <p:sp>
            <p:nvSpPr>
              <p:cNvPr id="53705" name="Line 135"/>
              <p:cNvSpPr>
                <a:spLocks noChangeShapeType="1"/>
              </p:cNvSpPr>
              <p:nvPr/>
            </p:nvSpPr>
            <p:spPr bwMode="auto">
              <a:xfrm>
                <a:off x="3270" y="1442"/>
                <a:ext cx="1" cy="182"/>
              </a:xfrm>
              <a:prstGeom prst="line">
                <a:avLst/>
              </a:prstGeom>
              <a:noFill/>
              <a:ln w="0">
                <a:solidFill>
                  <a:srgbClr val="000000"/>
                </a:solidFill>
                <a:round/>
                <a:headEnd/>
                <a:tailEnd/>
              </a:ln>
            </p:spPr>
            <p:txBody>
              <a:bodyPr/>
              <a:lstStyle/>
              <a:p>
                <a:endParaRPr lang="it-IT"/>
              </a:p>
            </p:txBody>
          </p:sp>
          <p:sp>
            <p:nvSpPr>
              <p:cNvPr id="53706" name="Rectangle 136"/>
              <p:cNvSpPr>
                <a:spLocks noChangeArrowheads="1"/>
              </p:cNvSpPr>
              <p:nvPr/>
            </p:nvSpPr>
            <p:spPr bwMode="auto">
              <a:xfrm>
                <a:off x="4486" y="1442"/>
                <a:ext cx="8" cy="182"/>
              </a:xfrm>
              <a:prstGeom prst="rect">
                <a:avLst/>
              </a:prstGeom>
              <a:solidFill>
                <a:srgbClr val="000000"/>
              </a:solidFill>
              <a:ln w="9525">
                <a:noFill/>
                <a:miter lim="800000"/>
                <a:headEnd/>
                <a:tailEnd/>
              </a:ln>
            </p:spPr>
            <p:txBody>
              <a:bodyPr/>
              <a:lstStyle/>
              <a:p>
                <a:endParaRPr lang="en-US"/>
              </a:p>
            </p:txBody>
          </p:sp>
          <p:sp>
            <p:nvSpPr>
              <p:cNvPr id="53707" name="Line 137"/>
              <p:cNvSpPr>
                <a:spLocks noChangeShapeType="1"/>
              </p:cNvSpPr>
              <p:nvPr/>
            </p:nvSpPr>
            <p:spPr bwMode="auto">
              <a:xfrm>
                <a:off x="4486" y="1442"/>
                <a:ext cx="1" cy="182"/>
              </a:xfrm>
              <a:prstGeom prst="line">
                <a:avLst/>
              </a:prstGeom>
              <a:noFill/>
              <a:ln w="0">
                <a:solidFill>
                  <a:srgbClr val="000000"/>
                </a:solidFill>
                <a:round/>
                <a:headEnd/>
                <a:tailEnd/>
              </a:ln>
            </p:spPr>
            <p:txBody>
              <a:bodyPr/>
              <a:lstStyle/>
              <a:p>
                <a:endParaRPr lang="it-IT"/>
              </a:p>
            </p:txBody>
          </p:sp>
          <p:sp>
            <p:nvSpPr>
              <p:cNvPr id="53708" name="Rectangle 138"/>
              <p:cNvSpPr>
                <a:spLocks noChangeArrowheads="1"/>
              </p:cNvSpPr>
              <p:nvPr/>
            </p:nvSpPr>
            <p:spPr bwMode="auto">
              <a:xfrm>
                <a:off x="5500" y="1442"/>
                <a:ext cx="5" cy="182"/>
              </a:xfrm>
              <a:prstGeom prst="rect">
                <a:avLst/>
              </a:prstGeom>
              <a:solidFill>
                <a:srgbClr val="000000"/>
              </a:solidFill>
              <a:ln w="9525">
                <a:noFill/>
                <a:miter lim="800000"/>
                <a:headEnd/>
                <a:tailEnd/>
              </a:ln>
            </p:spPr>
            <p:txBody>
              <a:bodyPr/>
              <a:lstStyle/>
              <a:p>
                <a:endParaRPr lang="en-US"/>
              </a:p>
            </p:txBody>
          </p:sp>
          <p:sp>
            <p:nvSpPr>
              <p:cNvPr id="53709" name="Line 139"/>
              <p:cNvSpPr>
                <a:spLocks noChangeShapeType="1"/>
              </p:cNvSpPr>
              <p:nvPr/>
            </p:nvSpPr>
            <p:spPr bwMode="auto">
              <a:xfrm>
                <a:off x="5500" y="1442"/>
                <a:ext cx="1" cy="182"/>
              </a:xfrm>
              <a:prstGeom prst="line">
                <a:avLst/>
              </a:prstGeom>
              <a:noFill/>
              <a:ln w="0">
                <a:solidFill>
                  <a:srgbClr val="000000"/>
                </a:solidFill>
                <a:round/>
                <a:headEnd/>
                <a:tailEnd/>
              </a:ln>
            </p:spPr>
            <p:txBody>
              <a:bodyPr/>
              <a:lstStyle/>
              <a:p>
                <a:endParaRPr lang="it-IT"/>
              </a:p>
            </p:txBody>
          </p:sp>
          <p:sp>
            <p:nvSpPr>
              <p:cNvPr id="53710" name="Rectangle 140"/>
              <p:cNvSpPr>
                <a:spLocks noChangeArrowheads="1"/>
              </p:cNvSpPr>
              <p:nvPr/>
            </p:nvSpPr>
            <p:spPr bwMode="auto">
              <a:xfrm>
                <a:off x="1044" y="1629"/>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3</a:t>
                </a:r>
                <a:endParaRPr lang="en-US" sz="1600" u="sng">
                  <a:latin typeface="Times New Roman" pitchFamily="18" charset="0"/>
                </a:endParaRPr>
              </a:p>
            </p:txBody>
          </p:sp>
          <p:sp>
            <p:nvSpPr>
              <p:cNvPr id="53711" name="Rectangle 141"/>
              <p:cNvSpPr>
                <a:spLocks noChangeArrowheads="1"/>
              </p:cNvSpPr>
              <p:nvPr/>
            </p:nvSpPr>
            <p:spPr bwMode="auto">
              <a:xfrm>
                <a:off x="1111" y="1650"/>
                <a:ext cx="81"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Palatino Linotype" pitchFamily="18" charset="0"/>
                  </a:rPr>
                  <a:t>rd</a:t>
                </a:r>
                <a:endParaRPr lang="en-US" sz="1600" u="sng">
                  <a:latin typeface="Times New Roman" pitchFamily="18" charset="0"/>
                </a:endParaRPr>
              </a:p>
            </p:txBody>
          </p:sp>
          <p:sp>
            <p:nvSpPr>
              <p:cNvPr id="53712" name="Rectangle 142"/>
              <p:cNvSpPr>
                <a:spLocks noChangeArrowheads="1"/>
              </p:cNvSpPr>
              <p:nvPr/>
            </p:nvSpPr>
            <p:spPr bwMode="auto">
              <a:xfrm>
                <a:off x="1190" y="1629"/>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713" name="Rectangle 143"/>
              <p:cNvSpPr>
                <a:spLocks noChangeArrowheads="1"/>
              </p:cNvSpPr>
              <p:nvPr/>
            </p:nvSpPr>
            <p:spPr bwMode="auto">
              <a:xfrm>
                <a:off x="2683" y="1629"/>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5</a:t>
                </a:r>
                <a:endParaRPr lang="en-US" sz="1600" u="sng">
                  <a:latin typeface="Times New Roman" pitchFamily="18" charset="0"/>
                </a:endParaRPr>
              </a:p>
            </p:txBody>
          </p:sp>
          <p:sp>
            <p:nvSpPr>
              <p:cNvPr id="53714" name="Rectangle 144"/>
              <p:cNvSpPr>
                <a:spLocks noChangeArrowheads="1"/>
              </p:cNvSpPr>
              <p:nvPr/>
            </p:nvSpPr>
            <p:spPr bwMode="auto">
              <a:xfrm>
                <a:off x="2751" y="1629"/>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469" name="Rectangle 145"/>
              <p:cNvSpPr>
                <a:spLocks noChangeArrowheads="1"/>
              </p:cNvSpPr>
              <p:nvPr/>
            </p:nvSpPr>
            <p:spPr bwMode="auto">
              <a:xfrm>
                <a:off x="3848" y="1629"/>
                <a:ext cx="68" cy="163"/>
              </a:xfrm>
              <a:prstGeom prst="rect">
                <a:avLst/>
              </a:prstGeom>
              <a:noFill/>
              <a:ln w="9525">
                <a:noFill/>
                <a:miter lim="800000"/>
                <a:headEnd/>
                <a:tailEnd/>
              </a:ln>
            </p:spPr>
            <p:txBody>
              <a:bodyPr wrap="none" lIns="0" tIns="0" rIns="0" bIns="0">
                <a:spAutoFit/>
              </a:bodyPr>
              <a:lstStyle/>
              <a:p>
                <a:pPr>
                  <a:defRPr/>
                </a:pPr>
                <a:r>
                  <a:rPr lang="en-US" sz="1700">
                    <a:solidFill>
                      <a:srgbClr val="FF0000"/>
                    </a:solidFill>
                    <a:effectLst>
                      <a:outerShdw blurRad="38100" dist="38100" dir="2700000" algn="tl">
                        <a:srgbClr val="C0C0C0"/>
                      </a:outerShdw>
                    </a:effectLst>
                    <a:latin typeface="Palatino Linotype" pitchFamily="18" charset="0"/>
                  </a:rPr>
                  <a:t>2</a:t>
                </a:r>
                <a:endParaRPr lang="en-US" sz="1600" u="sng">
                  <a:effectLst>
                    <a:outerShdw blurRad="38100" dist="38100" dir="2700000" algn="tl">
                      <a:srgbClr val="C0C0C0"/>
                    </a:outerShdw>
                  </a:effectLst>
                  <a:latin typeface="Times New Roman" pitchFamily="-112" charset="0"/>
                </a:endParaRPr>
              </a:p>
            </p:txBody>
          </p:sp>
          <p:sp>
            <p:nvSpPr>
              <p:cNvPr id="53716" name="Rectangle 146"/>
              <p:cNvSpPr>
                <a:spLocks noChangeArrowheads="1"/>
              </p:cNvSpPr>
              <p:nvPr/>
            </p:nvSpPr>
            <p:spPr bwMode="auto">
              <a:xfrm>
                <a:off x="3916" y="1629"/>
                <a:ext cx="34" cy="163"/>
              </a:xfrm>
              <a:prstGeom prst="rect">
                <a:avLst/>
              </a:prstGeom>
              <a:noFill/>
              <a:ln w="9525">
                <a:noFill/>
                <a:miter lim="800000"/>
                <a:headEnd/>
                <a:tailEnd/>
              </a:ln>
            </p:spPr>
            <p:txBody>
              <a:bodyPr wrap="none" lIns="0" tIns="0" rIns="0" bIns="0">
                <a:spAutoFit/>
              </a:bodyPr>
              <a:lstStyle/>
              <a:p>
                <a:r>
                  <a:rPr lang="en-US" sz="1700">
                    <a:solidFill>
                      <a:srgbClr val="FF0000"/>
                    </a:solidFill>
                    <a:latin typeface="Palatino Linotype" pitchFamily="18" charset="0"/>
                  </a:rPr>
                  <a:t> </a:t>
                </a:r>
                <a:endParaRPr lang="en-US" sz="1600" u="sng">
                  <a:latin typeface="Times New Roman" pitchFamily="18" charset="0"/>
                </a:endParaRPr>
              </a:p>
            </p:txBody>
          </p:sp>
          <p:sp>
            <p:nvSpPr>
              <p:cNvPr id="53717" name="Rectangle 147"/>
              <p:cNvSpPr>
                <a:spLocks noChangeArrowheads="1"/>
              </p:cNvSpPr>
              <p:nvPr/>
            </p:nvSpPr>
            <p:spPr bwMode="auto">
              <a:xfrm>
                <a:off x="4963" y="1629"/>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2</a:t>
                </a:r>
                <a:endParaRPr lang="en-US" sz="1600" u="sng">
                  <a:latin typeface="Times New Roman" pitchFamily="18" charset="0"/>
                </a:endParaRPr>
              </a:p>
            </p:txBody>
          </p:sp>
          <p:sp>
            <p:nvSpPr>
              <p:cNvPr id="53718" name="Rectangle 148"/>
              <p:cNvSpPr>
                <a:spLocks noChangeArrowheads="1"/>
              </p:cNvSpPr>
              <p:nvPr/>
            </p:nvSpPr>
            <p:spPr bwMode="auto">
              <a:xfrm>
                <a:off x="5030" y="1629"/>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719" name="Rectangle 149"/>
              <p:cNvSpPr>
                <a:spLocks noChangeArrowheads="1"/>
              </p:cNvSpPr>
              <p:nvPr/>
            </p:nvSpPr>
            <p:spPr bwMode="auto">
              <a:xfrm>
                <a:off x="71" y="1624"/>
                <a:ext cx="6" cy="5"/>
              </a:xfrm>
              <a:prstGeom prst="rect">
                <a:avLst/>
              </a:prstGeom>
              <a:solidFill>
                <a:srgbClr val="000000"/>
              </a:solidFill>
              <a:ln w="9525">
                <a:noFill/>
                <a:miter lim="800000"/>
                <a:headEnd/>
                <a:tailEnd/>
              </a:ln>
            </p:spPr>
            <p:txBody>
              <a:bodyPr/>
              <a:lstStyle/>
              <a:p>
                <a:endParaRPr lang="en-US"/>
              </a:p>
            </p:txBody>
          </p:sp>
          <p:sp>
            <p:nvSpPr>
              <p:cNvPr id="53720" name="Line 150"/>
              <p:cNvSpPr>
                <a:spLocks noChangeShapeType="1"/>
              </p:cNvSpPr>
              <p:nvPr/>
            </p:nvSpPr>
            <p:spPr bwMode="auto">
              <a:xfrm>
                <a:off x="71" y="1624"/>
                <a:ext cx="6" cy="1"/>
              </a:xfrm>
              <a:prstGeom prst="line">
                <a:avLst/>
              </a:prstGeom>
              <a:noFill/>
              <a:ln w="0">
                <a:solidFill>
                  <a:srgbClr val="000000"/>
                </a:solidFill>
                <a:round/>
                <a:headEnd/>
                <a:tailEnd/>
              </a:ln>
            </p:spPr>
            <p:txBody>
              <a:bodyPr/>
              <a:lstStyle/>
              <a:p>
                <a:endParaRPr lang="it-IT"/>
              </a:p>
            </p:txBody>
          </p:sp>
          <p:sp>
            <p:nvSpPr>
              <p:cNvPr id="53721" name="Line 151"/>
              <p:cNvSpPr>
                <a:spLocks noChangeShapeType="1"/>
              </p:cNvSpPr>
              <p:nvPr/>
            </p:nvSpPr>
            <p:spPr bwMode="auto">
              <a:xfrm>
                <a:off x="71" y="1624"/>
                <a:ext cx="1" cy="5"/>
              </a:xfrm>
              <a:prstGeom prst="line">
                <a:avLst/>
              </a:prstGeom>
              <a:noFill/>
              <a:ln w="0">
                <a:solidFill>
                  <a:srgbClr val="000000"/>
                </a:solidFill>
                <a:round/>
                <a:headEnd/>
                <a:tailEnd/>
              </a:ln>
            </p:spPr>
            <p:txBody>
              <a:bodyPr/>
              <a:lstStyle/>
              <a:p>
                <a:endParaRPr lang="it-IT"/>
              </a:p>
            </p:txBody>
          </p:sp>
          <p:sp>
            <p:nvSpPr>
              <p:cNvPr id="53722" name="Rectangle 152"/>
              <p:cNvSpPr>
                <a:spLocks noChangeArrowheads="1"/>
              </p:cNvSpPr>
              <p:nvPr/>
            </p:nvSpPr>
            <p:spPr bwMode="auto">
              <a:xfrm>
                <a:off x="77" y="1624"/>
                <a:ext cx="2079" cy="5"/>
              </a:xfrm>
              <a:prstGeom prst="rect">
                <a:avLst/>
              </a:prstGeom>
              <a:solidFill>
                <a:srgbClr val="000000"/>
              </a:solidFill>
              <a:ln w="9525">
                <a:noFill/>
                <a:miter lim="800000"/>
                <a:headEnd/>
                <a:tailEnd/>
              </a:ln>
            </p:spPr>
            <p:txBody>
              <a:bodyPr/>
              <a:lstStyle/>
              <a:p>
                <a:endParaRPr lang="en-US"/>
              </a:p>
            </p:txBody>
          </p:sp>
          <p:sp>
            <p:nvSpPr>
              <p:cNvPr id="53723" name="Line 153"/>
              <p:cNvSpPr>
                <a:spLocks noChangeShapeType="1"/>
              </p:cNvSpPr>
              <p:nvPr/>
            </p:nvSpPr>
            <p:spPr bwMode="auto">
              <a:xfrm>
                <a:off x="77" y="1624"/>
                <a:ext cx="2079" cy="1"/>
              </a:xfrm>
              <a:prstGeom prst="line">
                <a:avLst/>
              </a:prstGeom>
              <a:noFill/>
              <a:ln w="0">
                <a:solidFill>
                  <a:srgbClr val="000000"/>
                </a:solidFill>
                <a:round/>
                <a:headEnd/>
                <a:tailEnd/>
              </a:ln>
            </p:spPr>
            <p:txBody>
              <a:bodyPr/>
              <a:lstStyle/>
              <a:p>
                <a:endParaRPr lang="it-IT"/>
              </a:p>
            </p:txBody>
          </p:sp>
          <p:sp>
            <p:nvSpPr>
              <p:cNvPr id="53724" name="Rectangle 154"/>
              <p:cNvSpPr>
                <a:spLocks noChangeArrowheads="1"/>
              </p:cNvSpPr>
              <p:nvPr/>
            </p:nvSpPr>
            <p:spPr bwMode="auto">
              <a:xfrm>
                <a:off x="2156" y="1624"/>
                <a:ext cx="9" cy="5"/>
              </a:xfrm>
              <a:prstGeom prst="rect">
                <a:avLst/>
              </a:prstGeom>
              <a:solidFill>
                <a:srgbClr val="000000"/>
              </a:solidFill>
              <a:ln w="9525">
                <a:noFill/>
                <a:miter lim="800000"/>
                <a:headEnd/>
                <a:tailEnd/>
              </a:ln>
            </p:spPr>
            <p:txBody>
              <a:bodyPr/>
              <a:lstStyle/>
              <a:p>
                <a:endParaRPr lang="en-US"/>
              </a:p>
            </p:txBody>
          </p:sp>
          <p:sp>
            <p:nvSpPr>
              <p:cNvPr id="53725" name="Line 155"/>
              <p:cNvSpPr>
                <a:spLocks noChangeShapeType="1"/>
              </p:cNvSpPr>
              <p:nvPr/>
            </p:nvSpPr>
            <p:spPr bwMode="auto">
              <a:xfrm>
                <a:off x="2156" y="1624"/>
                <a:ext cx="9" cy="1"/>
              </a:xfrm>
              <a:prstGeom prst="line">
                <a:avLst/>
              </a:prstGeom>
              <a:noFill/>
              <a:ln w="0">
                <a:solidFill>
                  <a:srgbClr val="000000"/>
                </a:solidFill>
                <a:round/>
                <a:headEnd/>
                <a:tailEnd/>
              </a:ln>
            </p:spPr>
            <p:txBody>
              <a:bodyPr/>
              <a:lstStyle/>
              <a:p>
                <a:endParaRPr lang="it-IT"/>
              </a:p>
            </p:txBody>
          </p:sp>
          <p:sp>
            <p:nvSpPr>
              <p:cNvPr id="53726" name="Rectangle 156"/>
              <p:cNvSpPr>
                <a:spLocks noChangeArrowheads="1"/>
              </p:cNvSpPr>
              <p:nvPr/>
            </p:nvSpPr>
            <p:spPr bwMode="auto">
              <a:xfrm>
                <a:off x="2165" y="1624"/>
                <a:ext cx="1105" cy="5"/>
              </a:xfrm>
              <a:prstGeom prst="rect">
                <a:avLst/>
              </a:prstGeom>
              <a:solidFill>
                <a:srgbClr val="000000"/>
              </a:solidFill>
              <a:ln w="9525">
                <a:noFill/>
                <a:miter lim="800000"/>
                <a:headEnd/>
                <a:tailEnd/>
              </a:ln>
            </p:spPr>
            <p:txBody>
              <a:bodyPr/>
              <a:lstStyle/>
              <a:p>
                <a:endParaRPr lang="en-US"/>
              </a:p>
            </p:txBody>
          </p:sp>
          <p:sp>
            <p:nvSpPr>
              <p:cNvPr id="53727" name="Line 157"/>
              <p:cNvSpPr>
                <a:spLocks noChangeShapeType="1"/>
              </p:cNvSpPr>
              <p:nvPr/>
            </p:nvSpPr>
            <p:spPr bwMode="auto">
              <a:xfrm>
                <a:off x="2165" y="1624"/>
                <a:ext cx="1105" cy="1"/>
              </a:xfrm>
              <a:prstGeom prst="line">
                <a:avLst/>
              </a:prstGeom>
              <a:noFill/>
              <a:ln w="0">
                <a:solidFill>
                  <a:srgbClr val="000000"/>
                </a:solidFill>
                <a:round/>
                <a:headEnd/>
                <a:tailEnd/>
              </a:ln>
            </p:spPr>
            <p:txBody>
              <a:bodyPr/>
              <a:lstStyle/>
              <a:p>
                <a:endParaRPr lang="it-IT"/>
              </a:p>
            </p:txBody>
          </p:sp>
          <p:sp>
            <p:nvSpPr>
              <p:cNvPr id="53728" name="Rectangle 158"/>
              <p:cNvSpPr>
                <a:spLocks noChangeArrowheads="1"/>
              </p:cNvSpPr>
              <p:nvPr/>
            </p:nvSpPr>
            <p:spPr bwMode="auto">
              <a:xfrm>
                <a:off x="3270" y="1624"/>
                <a:ext cx="9" cy="5"/>
              </a:xfrm>
              <a:prstGeom prst="rect">
                <a:avLst/>
              </a:prstGeom>
              <a:solidFill>
                <a:srgbClr val="000000"/>
              </a:solidFill>
              <a:ln w="9525">
                <a:noFill/>
                <a:miter lim="800000"/>
                <a:headEnd/>
                <a:tailEnd/>
              </a:ln>
            </p:spPr>
            <p:txBody>
              <a:bodyPr/>
              <a:lstStyle/>
              <a:p>
                <a:endParaRPr lang="en-US"/>
              </a:p>
            </p:txBody>
          </p:sp>
          <p:sp>
            <p:nvSpPr>
              <p:cNvPr id="53729" name="Line 159"/>
              <p:cNvSpPr>
                <a:spLocks noChangeShapeType="1"/>
              </p:cNvSpPr>
              <p:nvPr/>
            </p:nvSpPr>
            <p:spPr bwMode="auto">
              <a:xfrm>
                <a:off x="3270" y="1624"/>
                <a:ext cx="9" cy="1"/>
              </a:xfrm>
              <a:prstGeom prst="line">
                <a:avLst/>
              </a:prstGeom>
              <a:noFill/>
              <a:ln w="0">
                <a:solidFill>
                  <a:srgbClr val="000000"/>
                </a:solidFill>
                <a:round/>
                <a:headEnd/>
                <a:tailEnd/>
              </a:ln>
            </p:spPr>
            <p:txBody>
              <a:bodyPr/>
              <a:lstStyle/>
              <a:p>
                <a:endParaRPr lang="it-IT"/>
              </a:p>
            </p:txBody>
          </p:sp>
          <p:sp>
            <p:nvSpPr>
              <p:cNvPr id="53730" name="Rectangle 160"/>
              <p:cNvSpPr>
                <a:spLocks noChangeArrowheads="1"/>
              </p:cNvSpPr>
              <p:nvPr/>
            </p:nvSpPr>
            <p:spPr bwMode="auto">
              <a:xfrm>
                <a:off x="3279" y="1624"/>
                <a:ext cx="1207" cy="5"/>
              </a:xfrm>
              <a:prstGeom prst="rect">
                <a:avLst/>
              </a:prstGeom>
              <a:solidFill>
                <a:srgbClr val="000000"/>
              </a:solidFill>
              <a:ln w="9525">
                <a:noFill/>
                <a:miter lim="800000"/>
                <a:headEnd/>
                <a:tailEnd/>
              </a:ln>
            </p:spPr>
            <p:txBody>
              <a:bodyPr/>
              <a:lstStyle/>
              <a:p>
                <a:endParaRPr lang="en-US"/>
              </a:p>
            </p:txBody>
          </p:sp>
          <p:sp>
            <p:nvSpPr>
              <p:cNvPr id="53731" name="Line 161"/>
              <p:cNvSpPr>
                <a:spLocks noChangeShapeType="1"/>
              </p:cNvSpPr>
              <p:nvPr/>
            </p:nvSpPr>
            <p:spPr bwMode="auto">
              <a:xfrm>
                <a:off x="3279" y="1624"/>
                <a:ext cx="1207" cy="1"/>
              </a:xfrm>
              <a:prstGeom prst="line">
                <a:avLst/>
              </a:prstGeom>
              <a:noFill/>
              <a:ln w="0">
                <a:solidFill>
                  <a:srgbClr val="000000"/>
                </a:solidFill>
                <a:round/>
                <a:headEnd/>
                <a:tailEnd/>
              </a:ln>
            </p:spPr>
            <p:txBody>
              <a:bodyPr/>
              <a:lstStyle/>
              <a:p>
                <a:endParaRPr lang="it-IT"/>
              </a:p>
            </p:txBody>
          </p:sp>
          <p:sp>
            <p:nvSpPr>
              <p:cNvPr id="53732" name="Rectangle 162"/>
              <p:cNvSpPr>
                <a:spLocks noChangeArrowheads="1"/>
              </p:cNvSpPr>
              <p:nvPr/>
            </p:nvSpPr>
            <p:spPr bwMode="auto">
              <a:xfrm>
                <a:off x="4486" y="1624"/>
                <a:ext cx="8" cy="5"/>
              </a:xfrm>
              <a:prstGeom prst="rect">
                <a:avLst/>
              </a:prstGeom>
              <a:solidFill>
                <a:srgbClr val="000000"/>
              </a:solidFill>
              <a:ln w="9525">
                <a:noFill/>
                <a:miter lim="800000"/>
                <a:headEnd/>
                <a:tailEnd/>
              </a:ln>
            </p:spPr>
            <p:txBody>
              <a:bodyPr/>
              <a:lstStyle/>
              <a:p>
                <a:endParaRPr lang="en-US"/>
              </a:p>
            </p:txBody>
          </p:sp>
          <p:sp>
            <p:nvSpPr>
              <p:cNvPr id="53733" name="Line 163"/>
              <p:cNvSpPr>
                <a:spLocks noChangeShapeType="1"/>
              </p:cNvSpPr>
              <p:nvPr/>
            </p:nvSpPr>
            <p:spPr bwMode="auto">
              <a:xfrm>
                <a:off x="4486" y="1624"/>
                <a:ext cx="8" cy="1"/>
              </a:xfrm>
              <a:prstGeom prst="line">
                <a:avLst/>
              </a:prstGeom>
              <a:noFill/>
              <a:ln w="0">
                <a:solidFill>
                  <a:srgbClr val="000000"/>
                </a:solidFill>
                <a:round/>
                <a:headEnd/>
                <a:tailEnd/>
              </a:ln>
            </p:spPr>
            <p:txBody>
              <a:bodyPr/>
              <a:lstStyle/>
              <a:p>
                <a:endParaRPr lang="it-IT"/>
              </a:p>
            </p:txBody>
          </p:sp>
          <p:sp>
            <p:nvSpPr>
              <p:cNvPr id="53734" name="Rectangle 164"/>
              <p:cNvSpPr>
                <a:spLocks noChangeArrowheads="1"/>
              </p:cNvSpPr>
              <p:nvPr/>
            </p:nvSpPr>
            <p:spPr bwMode="auto">
              <a:xfrm>
                <a:off x="4494" y="1624"/>
                <a:ext cx="1006" cy="5"/>
              </a:xfrm>
              <a:prstGeom prst="rect">
                <a:avLst/>
              </a:prstGeom>
              <a:solidFill>
                <a:srgbClr val="000000"/>
              </a:solidFill>
              <a:ln w="9525">
                <a:noFill/>
                <a:miter lim="800000"/>
                <a:headEnd/>
                <a:tailEnd/>
              </a:ln>
            </p:spPr>
            <p:txBody>
              <a:bodyPr/>
              <a:lstStyle/>
              <a:p>
                <a:endParaRPr lang="en-US"/>
              </a:p>
            </p:txBody>
          </p:sp>
          <p:sp>
            <p:nvSpPr>
              <p:cNvPr id="53735" name="Line 165"/>
              <p:cNvSpPr>
                <a:spLocks noChangeShapeType="1"/>
              </p:cNvSpPr>
              <p:nvPr/>
            </p:nvSpPr>
            <p:spPr bwMode="auto">
              <a:xfrm>
                <a:off x="4494" y="1624"/>
                <a:ext cx="1006" cy="1"/>
              </a:xfrm>
              <a:prstGeom prst="line">
                <a:avLst/>
              </a:prstGeom>
              <a:noFill/>
              <a:ln w="0">
                <a:solidFill>
                  <a:srgbClr val="000000"/>
                </a:solidFill>
                <a:round/>
                <a:headEnd/>
                <a:tailEnd/>
              </a:ln>
            </p:spPr>
            <p:txBody>
              <a:bodyPr/>
              <a:lstStyle/>
              <a:p>
                <a:endParaRPr lang="it-IT"/>
              </a:p>
            </p:txBody>
          </p:sp>
          <p:sp>
            <p:nvSpPr>
              <p:cNvPr id="53736" name="Rectangle 166"/>
              <p:cNvSpPr>
                <a:spLocks noChangeArrowheads="1"/>
              </p:cNvSpPr>
              <p:nvPr/>
            </p:nvSpPr>
            <p:spPr bwMode="auto">
              <a:xfrm>
                <a:off x="5500" y="1624"/>
                <a:ext cx="5" cy="5"/>
              </a:xfrm>
              <a:prstGeom prst="rect">
                <a:avLst/>
              </a:prstGeom>
              <a:solidFill>
                <a:srgbClr val="000000"/>
              </a:solidFill>
              <a:ln w="9525">
                <a:noFill/>
                <a:miter lim="800000"/>
                <a:headEnd/>
                <a:tailEnd/>
              </a:ln>
            </p:spPr>
            <p:txBody>
              <a:bodyPr/>
              <a:lstStyle/>
              <a:p>
                <a:endParaRPr lang="en-US"/>
              </a:p>
            </p:txBody>
          </p:sp>
          <p:sp>
            <p:nvSpPr>
              <p:cNvPr id="53737" name="Line 167"/>
              <p:cNvSpPr>
                <a:spLocks noChangeShapeType="1"/>
              </p:cNvSpPr>
              <p:nvPr/>
            </p:nvSpPr>
            <p:spPr bwMode="auto">
              <a:xfrm>
                <a:off x="5500" y="1624"/>
                <a:ext cx="5" cy="1"/>
              </a:xfrm>
              <a:prstGeom prst="line">
                <a:avLst/>
              </a:prstGeom>
              <a:noFill/>
              <a:ln w="0">
                <a:solidFill>
                  <a:srgbClr val="000000"/>
                </a:solidFill>
                <a:round/>
                <a:headEnd/>
                <a:tailEnd/>
              </a:ln>
            </p:spPr>
            <p:txBody>
              <a:bodyPr/>
              <a:lstStyle/>
              <a:p>
                <a:endParaRPr lang="it-IT"/>
              </a:p>
            </p:txBody>
          </p:sp>
          <p:sp>
            <p:nvSpPr>
              <p:cNvPr id="53738" name="Line 168"/>
              <p:cNvSpPr>
                <a:spLocks noChangeShapeType="1"/>
              </p:cNvSpPr>
              <p:nvPr/>
            </p:nvSpPr>
            <p:spPr bwMode="auto">
              <a:xfrm>
                <a:off x="5500" y="1624"/>
                <a:ext cx="1" cy="5"/>
              </a:xfrm>
              <a:prstGeom prst="line">
                <a:avLst/>
              </a:prstGeom>
              <a:noFill/>
              <a:ln w="0">
                <a:solidFill>
                  <a:srgbClr val="000000"/>
                </a:solidFill>
                <a:round/>
                <a:headEnd/>
                <a:tailEnd/>
              </a:ln>
            </p:spPr>
            <p:txBody>
              <a:bodyPr/>
              <a:lstStyle/>
              <a:p>
                <a:endParaRPr lang="it-IT"/>
              </a:p>
            </p:txBody>
          </p:sp>
          <p:sp>
            <p:nvSpPr>
              <p:cNvPr id="53739" name="Rectangle 169"/>
              <p:cNvSpPr>
                <a:spLocks noChangeArrowheads="1"/>
              </p:cNvSpPr>
              <p:nvPr/>
            </p:nvSpPr>
            <p:spPr bwMode="auto">
              <a:xfrm>
                <a:off x="71" y="1629"/>
                <a:ext cx="6" cy="182"/>
              </a:xfrm>
              <a:prstGeom prst="rect">
                <a:avLst/>
              </a:prstGeom>
              <a:solidFill>
                <a:srgbClr val="000000"/>
              </a:solidFill>
              <a:ln w="9525">
                <a:noFill/>
                <a:miter lim="800000"/>
                <a:headEnd/>
                <a:tailEnd/>
              </a:ln>
            </p:spPr>
            <p:txBody>
              <a:bodyPr/>
              <a:lstStyle/>
              <a:p>
                <a:endParaRPr lang="en-US"/>
              </a:p>
            </p:txBody>
          </p:sp>
          <p:sp>
            <p:nvSpPr>
              <p:cNvPr id="53740" name="Line 170"/>
              <p:cNvSpPr>
                <a:spLocks noChangeShapeType="1"/>
              </p:cNvSpPr>
              <p:nvPr/>
            </p:nvSpPr>
            <p:spPr bwMode="auto">
              <a:xfrm>
                <a:off x="71" y="1629"/>
                <a:ext cx="1" cy="182"/>
              </a:xfrm>
              <a:prstGeom prst="line">
                <a:avLst/>
              </a:prstGeom>
              <a:noFill/>
              <a:ln w="0">
                <a:solidFill>
                  <a:srgbClr val="000000"/>
                </a:solidFill>
                <a:round/>
                <a:headEnd/>
                <a:tailEnd/>
              </a:ln>
            </p:spPr>
            <p:txBody>
              <a:bodyPr/>
              <a:lstStyle/>
              <a:p>
                <a:endParaRPr lang="it-IT"/>
              </a:p>
            </p:txBody>
          </p:sp>
          <p:sp>
            <p:nvSpPr>
              <p:cNvPr id="53741" name="Rectangle 171"/>
              <p:cNvSpPr>
                <a:spLocks noChangeArrowheads="1"/>
              </p:cNvSpPr>
              <p:nvPr/>
            </p:nvSpPr>
            <p:spPr bwMode="auto">
              <a:xfrm>
                <a:off x="2156" y="1629"/>
                <a:ext cx="9" cy="182"/>
              </a:xfrm>
              <a:prstGeom prst="rect">
                <a:avLst/>
              </a:prstGeom>
              <a:solidFill>
                <a:srgbClr val="000000"/>
              </a:solidFill>
              <a:ln w="9525">
                <a:noFill/>
                <a:miter lim="800000"/>
                <a:headEnd/>
                <a:tailEnd/>
              </a:ln>
            </p:spPr>
            <p:txBody>
              <a:bodyPr/>
              <a:lstStyle/>
              <a:p>
                <a:endParaRPr lang="en-US"/>
              </a:p>
            </p:txBody>
          </p:sp>
          <p:sp>
            <p:nvSpPr>
              <p:cNvPr id="53742" name="Line 172"/>
              <p:cNvSpPr>
                <a:spLocks noChangeShapeType="1"/>
              </p:cNvSpPr>
              <p:nvPr/>
            </p:nvSpPr>
            <p:spPr bwMode="auto">
              <a:xfrm>
                <a:off x="2156" y="1629"/>
                <a:ext cx="1" cy="182"/>
              </a:xfrm>
              <a:prstGeom prst="line">
                <a:avLst/>
              </a:prstGeom>
              <a:noFill/>
              <a:ln w="0">
                <a:solidFill>
                  <a:srgbClr val="000000"/>
                </a:solidFill>
                <a:round/>
                <a:headEnd/>
                <a:tailEnd/>
              </a:ln>
            </p:spPr>
            <p:txBody>
              <a:bodyPr/>
              <a:lstStyle/>
              <a:p>
                <a:endParaRPr lang="it-IT"/>
              </a:p>
            </p:txBody>
          </p:sp>
          <p:sp>
            <p:nvSpPr>
              <p:cNvPr id="53743" name="Rectangle 173"/>
              <p:cNvSpPr>
                <a:spLocks noChangeArrowheads="1"/>
              </p:cNvSpPr>
              <p:nvPr/>
            </p:nvSpPr>
            <p:spPr bwMode="auto">
              <a:xfrm>
                <a:off x="3270" y="1629"/>
                <a:ext cx="9" cy="182"/>
              </a:xfrm>
              <a:prstGeom prst="rect">
                <a:avLst/>
              </a:prstGeom>
              <a:solidFill>
                <a:srgbClr val="000000"/>
              </a:solidFill>
              <a:ln w="9525">
                <a:noFill/>
                <a:miter lim="800000"/>
                <a:headEnd/>
                <a:tailEnd/>
              </a:ln>
            </p:spPr>
            <p:txBody>
              <a:bodyPr/>
              <a:lstStyle/>
              <a:p>
                <a:endParaRPr lang="en-US"/>
              </a:p>
            </p:txBody>
          </p:sp>
          <p:sp>
            <p:nvSpPr>
              <p:cNvPr id="53744" name="Line 174"/>
              <p:cNvSpPr>
                <a:spLocks noChangeShapeType="1"/>
              </p:cNvSpPr>
              <p:nvPr/>
            </p:nvSpPr>
            <p:spPr bwMode="auto">
              <a:xfrm>
                <a:off x="3270" y="1629"/>
                <a:ext cx="1" cy="182"/>
              </a:xfrm>
              <a:prstGeom prst="line">
                <a:avLst/>
              </a:prstGeom>
              <a:noFill/>
              <a:ln w="0">
                <a:solidFill>
                  <a:srgbClr val="000000"/>
                </a:solidFill>
                <a:round/>
                <a:headEnd/>
                <a:tailEnd/>
              </a:ln>
            </p:spPr>
            <p:txBody>
              <a:bodyPr/>
              <a:lstStyle/>
              <a:p>
                <a:endParaRPr lang="it-IT"/>
              </a:p>
            </p:txBody>
          </p:sp>
          <p:sp>
            <p:nvSpPr>
              <p:cNvPr id="53745" name="Rectangle 175"/>
              <p:cNvSpPr>
                <a:spLocks noChangeArrowheads="1"/>
              </p:cNvSpPr>
              <p:nvPr/>
            </p:nvSpPr>
            <p:spPr bwMode="auto">
              <a:xfrm>
                <a:off x="4486" y="1629"/>
                <a:ext cx="8" cy="182"/>
              </a:xfrm>
              <a:prstGeom prst="rect">
                <a:avLst/>
              </a:prstGeom>
              <a:solidFill>
                <a:srgbClr val="000000"/>
              </a:solidFill>
              <a:ln w="9525">
                <a:noFill/>
                <a:miter lim="800000"/>
                <a:headEnd/>
                <a:tailEnd/>
              </a:ln>
            </p:spPr>
            <p:txBody>
              <a:bodyPr/>
              <a:lstStyle/>
              <a:p>
                <a:endParaRPr lang="en-US"/>
              </a:p>
            </p:txBody>
          </p:sp>
          <p:sp>
            <p:nvSpPr>
              <p:cNvPr id="53746" name="Line 176"/>
              <p:cNvSpPr>
                <a:spLocks noChangeShapeType="1"/>
              </p:cNvSpPr>
              <p:nvPr/>
            </p:nvSpPr>
            <p:spPr bwMode="auto">
              <a:xfrm>
                <a:off x="4486" y="1629"/>
                <a:ext cx="1" cy="182"/>
              </a:xfrm>
              <a:prstGeom prst="line">
                <a:avLst/>
              </a:prstGeom>
              <a:noFill/>
              <a:ln w="0">
                <a:solidFill>
                  <a:srgbClr val="000000"/>
                </a:solidFill>
                <a:round/>
                <a:headEnd/>
                <a:tailEnd/>
              </a:ln>
            </p:spPr>
            <p:txBody>
              <a:bodyPr/>
              <a:lstStyle/>
              <a:p>
                <a:endParaRPr lang="it-IT"/>
              </a:p>
            </p:txBody>
          </p:sp>
          <p:sp>
            <p:nvSpPr>
              <p:cNvPr id="53747" name="Rectangle 177"/>
              <p:cNvSpPr>
                <a:spLocks noChangeArrowheads="1"/>
              </p:cNvSpPr>
              <p:nvPr/>
            </p:nvSpPr>
            <p:spPr bwMode="auto">
              <a:xfrm>
                <a:off x="5500" y="1629"/>
                <a:ext cx="5" cy="182"/>
              </a:xfrm>
              <a:prstGeom prst="rect">
                <a:avLst/>
              </a:prstGeom>
              <a:solidFill>
                <a:srgbClr val="000000"/>
              </a:solidFill>
              <a:ln w="9525">
                <a:noFill/>
                <a:miter lim="800000"/>
                <a:headEnd/>
                <a:tailEnd/>
              </a:ln>
            </p:spPr>
            <p:txBody>
              <a:bodyPr/>
              <a:lstStyle/>
              <a:p>
                <a:endParaRPr lang="en-US"/>
              </a:p>
            </p:txBody>
          </p:sp>
          <p:sp>
            <p:nvSpPr>
              <p:cNvPr id="53748" name="Line 178"/>
              <p:cNvSpPr>
                <a:spLocks noChangeShapeType="1"/>
              </p:cNvSpPr>
              <p:nvPr/>
            </p:nvSpPr>
            <p:spPr bwMode="auto">
              <a:xfrm>
                <a:off x="5500" y="1629"/>
                <a:ext cx="1" cy="182"/>
              </a:xfrm>
              <a:prstGeom prst="line">
                <a:avLst/>
              </a:prstGeom>
              <a:noFill/>
              <a:ln w="0">
                <a:solidFill>
                  <a:srgbClr val="000000"/>
                </a:solidFill>
                <a:round/>
                <a:headEnd/>
                <a:tailEnd/>
              </a:ln>
            </p:spPr>
            <p:txBody>
              <a:bodyPr/>
              <a:lstStyle/>
              <a:p>
                <a:endParaRPr lang="it-IT"/>
              </a:p>
            </p:txBody>
          </p:sp>
          <p:sp>
            <p:nvSpPr>
              <p:cNvPr id="53749" name="Rectangle 179"/>
              <p:cNvSpPr>
                <a:spLocks noChangeArrowheads="1"/>
              </p:cNvSpPr>
              <p:nvPr/>
            </p:nvSpPr>
            <p:spPr bwMode="auto">
              <a:xfrm>
                <a:off x="1048" y="1816"/>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4</a:t>
                </a:r>
                <a:endParaRPr lang="en-US" sz="1600" u="sng">
                  <a:latin typeface="Times New Roman" pitchFamily="18" charset="0"/>
                </a:endParaRPr>
              </a:p>
            </p:txBody>
          </p:sp>
          <p:sp>
            <p:nvSpPr>
              <p:cNvPr id="53750" name="Rectangle 180"/>
              <p:cNvSpPr>
                <a:spLocks noChangeArrowheads="1"/>
              </p:cNvSpPr>
              <p:nvPr/>
            </p:nvSpPr>
            <p:spPr bwMode="auto">
              <a:xfrm>
                <a:off x="1115" y="1837"/>
                <a:ext cx="73"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Palatino Linotype" pitchFamily="18" charset="0"/>
                  </a:rPr>
                  <a:t>th</a:t>
                </a:r>
                <a:endParaRPr lang="en-US" sz="1600" u="sng">
                  <a:latin typeface="Times New Roman" pitchFamily="18" charset="0"/>
                </a:endParaRPr>
              </a:p>
            </p:txBody>
          </p:sp>
          <p:sp>
            <p:nvSpPr>
              <p:cNvPr id="53751" name="Rectangle 181"/>
              <p:cNvSpPr>
                <a:spLocks noChangeArrowheads="1"/>
              </p:cNvSpPr>
              <p:nvPr/>
            </p:nvSpPr>
            <p:spPr bwMode="auto">
              <a:xfrm>
                <a:off x="1187" y="1816"/>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752" name="Rectangle 182"/>
              <p:cNvSpPr>
                <a:spLocks noChangeArrowheads="1"/>
              </p:cNvSpPr>
              <p:nvPr/>
            </p:nvSpPr>
            <p:spPr bwMode="auto">
              <a:xfrm>
                <a:off x="1221" y="1816"/>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753" name="Rectangle 183"/>
              <p:cNvSpPr>
                <a:spLocks noChangeArrowheads="1"/>
              </p:cNvSpPr>
              <p:nvPr/>
            </p:nvSpPr>
            <p:spPr bwMode="auto">
              <a:xfrm>
                <a:off x="2683" y="1816"/>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6</a:t>
                </a:r>
                <a:endParaRPr lang="en-US" sz="1600" u="sng">
                  <a:latin typeface="Times New Roman" pitchFamily="18" charset="0"/>
                </a:endParaRPr>
              </a:p>
            </p:txBody>
          </p:sp>
          <p:sp>
            <p:nvSpPr>
              <p:cNvPr id="53754" name="Rectangle 184"/>
              <p:cNvSpPr>
                <a:spLocks noChangeArrowheads="1"/>
              </p:cNvSpPr>
              <p:nvPr/>
            </p:nvSpPr>
            <p:spPr bwMode="auto">
              <a:xfrm>
                <a:off x="2751" y="1816"/>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09" name="Rectangle 185"/>
              <p:cNvSpPr>
                <a:spLocks noChangeArrowheads="1"/>
              </p:cNvSpPr>
              <p:nvPr/>
            </p:nvSpPr>
            <p:spPr bwMode="auto">
              <a:xfrm>
                <a:off x="3848" y="1816"/>
                <a:ext cx="68" cy="163"/>
              </a:xfrm>
              <a:prstGeom prst="rect">
                <a:avLst/>
              </a:prstGeom>
              <a:noFill/>
              <a:ln w="9525">
                <a:noFill/>
                <a:miter lim="800000"/>
                <a:headEnd/>
                <a:tailEnd/>
              </a:ln>
            </p:spPr>
            <p:txBody>
              <a:bodyPr wrap="none" lIns="0" tIns="0" rIns="0" bIns="0">
                <a:spAutoFit/>
              </a:bodyPr>
              <a:lstStyle/>
              <a:p>
                <a:pPr>
                  <a:defRPr/>
                </a:pPr>
                <a:r>
                  <a:rPr lang="en-US" sz="1700">
                    <a:solidFill>
                      <a:srgbClr val="FF0000"/>
                    </a:solidFill>
                    <a:effectLst>
                      <a:outerShdw blurRad="38100" dist="38100" dir="2700000" algn="tl">
                        <a:srgbClr val="C0C0C0"/>
                      </a:outerShdw>
                    </a:effectLst>
                    <a:latin typeface="Palatino Linotype" pitchFamily="18" charset="0"/>
                  </a:rPr>
                  <a:t>2</a:t>
                </a:r>
                <a:endParaRPr lang="en-US" sz="1600" u="sng">
                  <a:effectLst>
                    <a:outerShdw blurRad="38100" dist="38100" dir="2700000" algn="tl">
                      <a:srgbClr val="C0C0C0"/>
                    </a:outerShdw>
                  </a:effectLst>
                  <a:latin typeface="Times New Roman" pitchFamily="-112" charset="0"/>
                </a:endParaRPr>
              </a:p>
            </p:txBody>
          </p:sp>
          <p:sp>
            <p:nvSpPr>
              <p:cNvPr id="53756" name="Rectangle 186"/>
              <p:cNvSpPr>
                <a:spLocks noChangeArrowheads="1"/>
              </p:cNvSpPr>
              <p:nvPr/>
            </p:nvSpPr>
            <p:spPr bwMode="auto">
              <a:xfrm>
                <a:off x="3916" y="1816"/>
                <a:ext cx="34" cy="163"/>
              </a:xfrm>
              <a:prstGeom prst="rect">
                <a:avLst/>
              </a:prstGeom>
              <a:noFill/>
              <a:ln w="9525">
                <a:noFill/>
                <a:miter lim="800000"/>
                <a:headEnd/>
                <a:tailEnd/>
              </a:ln>
            </p:spPr>
            <p:txBody>
              <a:bodyPr wrap="none" lIns="0" tIns="0" rIns="0" bIns="0">
                <a:spAutoFit/>
              </a:bodyPr>
              <a:lstStyle/>
              <a:p>
                <a:r>
                  <a:rPr lang="en-US" sz="1700">
                    <a:solidFill>
                      <a:srgbClr val="FF0000"/>
                    </a:solidFill>
                    <a:latin typeface="Palatino Linotype" pitchFamily="18" charset="0"/>
                  </a:rPr>
                  <a:t> </a:t>
                </a:r>
                <a:endParaRPr lang="en-US" sz="1600" u="sng">
                  <a:latin typeface="Times New Roman" pitchFamily="18" charset="0"/>
                </a:endParaRPr>
              </a:p>
            </p:txBody>
          </p:sp>
          <p:sp>
            <p:nvSpPr>
              <p:cNvPr id="53757" name="Rectangle 187"/>
              <p:cNvSpPr>
                <a:spLocks noChangeArrowheads="1"/>
              </p:cNvSpPr>
              <p:nvPr/>
            </p:nvSpPr>
            <p:spPr bwMode="auto">
              <a:xfrm>
                <a:off x="4963" y="1816"/>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1</a:t>
                </a:r>
                <a:endParaRPr lang="en-US" sz="1600" u="sng">
                  <a:latin typeface="Times New Roman" pitchFamily="18" charset="0"/>
                </a:endParaRPr>
              </a:p>
            </p:txBody>
          </p:sp>
          <p:sp>
            <p:nvSpPr>
              <p:cNvPr id="53758" name="Rectangle 188"/>
              <p:cNvSpPr>
                <a:spLocks noChangeArrowheads="1"/>
              </p:cNvSpPr>
              <p:nvPr/>
            </p:nvSpPr>
            <p:spPr bwMode="auto">
              <a:xfrm>
                <a:off x="5030" y="1816"/>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759" name="Rectangle 189"/>
              <p:cNvSpPr>
                <a:spLocks noChangeArrowheads="1"/>
              </p:cNvSpPr>
              <p:nvPr/>
            </p:nvSpPr>
            <p:spPr bwMode="auto">
              <a:xfrm>
                <a:off x="71" y="1811"/>
                <a:ext cx="6" cy="5"/>
              </a:xfrm>
              <a:prstGeom prst="rect">
                <a:avLst/>
              </a:prstGeom>
              <a:solidFill>
                <a:srgbClr val="000000"/>
              </a:solidFill>
              <a:ln w="9525">
                <a:noFill/>
                <a:miter lim="800000"/>
                <a:headEnd/>
                <a:tailEnd/>
              </a:ln>
            </p:spPr>
            <p:txBody>
              <a:bodyPr/>
              <a:lstStyle/>
              <a:p>
                <a:endParaRPr lang="en-US"/>
              </a:p>
            </p:txBody>
          </p:sp>
          <p:sp>
            <p:nvSpPr>
              <p:cNvPr id="53760" name="Line 190"/>
              <p:cNvSpPr>
                <a:spLocks noChangeShapeType="1"/>
              </p:cNvSpPr>
              <p:nvPr/>
            </p:nvSpPr>
            <p:spPr bwMode="auto">
              <a:xfrm>
                <a:off x="71" y="1811"/>
                <a:ext cx="6" cy="1"/>
              </a:xfrm>
              <a:prstGeom prst="line">
                <a:avLst/>
              </a:prstGeom>
              <a:noFill/>
              <a:ln w="0">
                <a:solidFill>
                  <a:srgbClr val="000000"/>
                </a:solidFill>
                <a:round/>
                <a:headEnd/>
                <a:tailEnd/>
              </a:ln>
            </p:spPr>
            <p:txBody>
              <a:bodyPr/>
              <a:lstStyle/>
              <a:p>
                <a:endParaRPr lang="it-IT"/>
              </a:p>
            </p:txBody>
          </p:sp>
          <p:sp>
            <p:nvSpPr>
              <p:cNvPr id="53761" name="Line 191"/>
              <p:cNvSpPr>
                <a:spLocks noChangeShapeType="1"/>
              </p:cNvSpPr>
              <p:nvPr/>
            </p:nvSpPr>
            <p:spPr bwMode="auto">
              <a:xfrm>
                <a:off x="71" y="1811"/>
                <a:ext cx="1" cy="5"/>
              </a:xfrm>
              <a:prstGeom prst="line">
                <a:avLst/>
              </a:prstGeom>
              <a:noFill/>
              <a:ln w="0">
                <a:solidFill>
                  <a:srgbClr val="000000"/>
                </a:solidFill>
                <a:round/>
                <a:headEnd/>
                <a:tailEnd/>
              </a:ln>
            </p:spPr>
            <p:txBody>
              <a:bodyPr/>
              <a:lstStyle/>
              <a:p>
                <a:endParaRPr lang="it-IT"/>
              </a:p>
            </p:txBody>
          </p:sp>
          <p:sp>
            <p:nvSpPr>
              <p:cNvPr id="53762" name="Rectangle 192"/>
              <p:cNvSpPr>
                <a:spLocks noChangeArrowheads="1"/>
              </p:cNvSpPr>
              <p:nvPr/>
            </p:nvSpPr>
            <p:spPr bwMode="auto">
              <a:xfrm>
                <a:off x="77" y="1811"/>
                <a:ext cx="2079" cy="5"/>
              </a:xfrm>
              <a:prstGeom prst="rect">
                <a:avLst/>
              </a:prstGeom>
              <a:solidFill>
                <a:srgbClr val="000000"/>
              </a:solidFill>
              <a:ln w="9525">
                <a:noFill/>
                <a:miter lim="800000"/>
                <a:headEnd/>
                <a:tailEnd/>
              </a:ln>
            </p:spPr>
            <p:txBody>
              <a:bodyPr/>
              <a:lstStyle/>
              <a:p>
                <a:endParaRPr lang="en-US"/>
              </a:p>
            </p:txBody>
          </p:sp>
          <p:sp>
            <p:nvSpPr>
              <p:cNvPr id="53763" name="Line 193"/>
              <p:cNvSpPr>
                <a:spLocks noChangeShapeType="1"/>
              </p:cNvSpPr>
              <p:nvPr/>
            </p:nvSpPr>
            <p:spPr bwMode="auto">
              <a:xfrm>
                <a:off x="77" y="1811"/>
                <a:ext cx="2079" cy="1"/>
              </a:xfrm>
              <a:prstGeom prst="line">
                <a:avLst/>
              </a:prstGeom>
              <a:noFill/>
              <a:ln w="0">
                <a:solidFill>
                  <a:srgbClr val="000000"/>
                </a:solidFill>
                <a:round/>
                <a:headEnd/>
                <a:tailEnd/>
              </a:ln>
            </p:spPr>
            <p:txBody>
              <a:bodyPr/>
              <a:lstStyle/>
              <a:p>
                <a:endParaRPr lang="it-IT"/>
              </a:p>
            </p:txBody>
          </p:sp>
          <p:sp>
            <p:nvSpPr>
              <p:cNvPr id="53764" name="Rectangle 194"/>
              <p:cNvSpPr>
                <a:spLocks noChangeArrowheads="1"/>
              </p:cNvSpPr>
              <p:nvPr/>
            </p:nvSpPr>
            <p:spPr bwMode="auto">
              <a:xfrm>
                <a:off x="2156" y="1811"/>
                <a:ext cx="9" cy="5"/>
              </a:xfrm>
              <a:prstGeom prst="rect">
                <a:avLst/>
              </a:prstGeom>
              <a:solidFill>
                <a:srgbClr val="000000"/>
              </a:solidFill>
              <a:ln w="9525">
                <a:noFill/>
                <a:miter lim="800000"/>
                <a:headEnd/>
                <a:tailEnd/>
              </a:ln>
            </p:spPr>
            <p:txBody>
              <a:bodyPr/>
              <a:lstStyle/>
              <a:p>
                <a:endParaRPr lang="en-US"/>
              </a:p>
            </p:txBody>
          </p:sp>
          <p:sp>
            <p:nvSpPr>
              <p:cNvPr id="53765" name="Line 195"/>
              <p:cNvSpPr>
                <a:spLocks noChangeShapeType="1"/>
              </p:cNvSpPr>
              <p:nvPr/>
            </p:nvSpPr>
            <p:spPr bwMode="auto">
              <a:xfrm>
                <a:off x="2156" y="1811"/>
                <a:ext cx="9" cy="1"/>
              </a:xfrm>
              <a:prstGeom prst="line">
                <a:avLst/>
              </a:prstGeom>
              <a:noFill/>
              <a:ln w="0">
                <a:solidFill>
                  <a:srgbClr val="000000"/>
                </a:solidFill>
                <a:round/>
                <a:headEnd/>
                <a:tailEnd/>
              </a:ln>
            </p:spPr>
            <p:txBody>
              <a:bodyPr/>
              <a:lstStyle/>
              <a:p>
                <a:endParaRPr lang="it-IT"/>
              </a:p>
            </p:txBody>
          </p:sp>
          <p:sp>
            <p:nvSpPr>
              <p:cNvPr id="53766" name="Rectangle 196"/>
              <p:cNvSpPr>
                <a:spLocks noChangeArrowheads="1"/>
              </p:cNvSpPr>
              <p:nvPr/>
            </p:nvSpPr>
            <p:spPr bwMode="auto">
              <a:xfrm>
                <a:off x="2165" y="1811"/>
                <a:ext cx="1105" cy="5"/>
              </a:xfrm>
              <a:prstGeom prst="rect">
                <a:avLst/>
              </a:prstGeom>
              <a:solidFill>
                <a:srgbClr val="000000"/>
              </a:solidFill>
              <a:ln w="9525">
                <a:noFill/>
                <a:miter lim="800000"/>
                <a:headEnd/>
                <a:tailEnd/>
              </a:ln>
            </p:spPr>
            <p:txBody>
              <a:bodyPr/>
              <a:lstStyle/>
              <a:p>
                <a:endParaRPr lang="en-US"/>
              </a:p>
            </p:txBody>
          </p:sp>
          <p:sp>
            <p:nvSpPr>
              <p:cNvPr id="53767" name="Line 197"/>
              <p:cNvSpPr>
                <a:spLocks noChangeShapeType="1"/>
              </p:cNvSpPr>
              <p:nvPr/>
            </p:nvSpPr>
            <p:spPr bwMode="auto">
              <a:xfrm>
                <a:off x="2165" y="1811"/>
                <a:ext cx="1105" cy="1"/>
              </a:xfrm>
              <a:prstGeom prst="line">
                <a:avLst/>
              </a:prstGeom>
              <a:noFill/>
              <a:ln w="0">
                <a:solidFill>
                  <a:srgbClr val="000000"/>
                </a:solidFill>
                <a:round/>
                <a:headEnd/>
                <a:tailEnd/>
              </a:ln>
            </p:spPr>
            <p:txBody>
              <a:bodyPr/>
              <a:lstStyle/>
              <a:p>
                <a:endParaRPr lang="it-IT"/>
              </a:p>
            </p:txBody>
          </p:sp>
          <p:sp>
            <p:nvSpPr>
              <p:cNvPr id="53768" name="Rectangle 198"/>
              <p:cNvSpPr>
                <a:spLocks noChangeArrowheads="1"/>
              </p:cNvSpPr>
              <p:nvPr/>
            </p:nvSpPr>
            <p:spPr bwMode="auto">
              <a:xfrm>
                <a:off x="3270" y="1811"/>
                <a:ext cx="9" cy="5"/>
              </a:xfrm>
              <a:prstGeom prst="rect">
                <a:avLst/>
              </a:prstGeom>
              <a:solidFill>
                <a:srgbClr val="000000"/>
              </a:solidFill>
              <a:ln w="9525">
                <a:noFill/>
                <a:miter lim="800000"/>
                <a:headEnd/>
                <a:tailEnd/>
              </a:ln>
            </p:spPr>
            <p:txBody>
              <a:bodyPr/>
              <a:lstStyle/>
              <a:p>
                <a:endParaRPr lang="en-US"/>
              </a:p>
            </p:txBody>
          </p:sp>
          <p:sp>
            <p:nvSpPr>
              <p:cNvPr id="53769" name="Line 199"/>
              <p:cNvSpPr>
                <a:spLocks noChangeShapeType="1"/>
              </p:cNvSpPr>
              <p:nvPr/>
            </p:nvSpPr>
            <p:spPr bwMode="auto">
              <a:xfrm>
                <a:off x="3270" y="1811"/>
                <a:ext cx="9" cy="1"/>
              </a:xfrm>
              <a:prstGeom prst="line">
                <a:avLst/>
              </a:prstGeom>
              <a:noFill/>
              <a:ln w="0">
                <a:solidFill>
                  <a:srgbClr val="000000"/>
                </a:solidFill>
                <a:round/>
                <a:headEnd/>
                <a:tailEnd/>
              </a:ln>
            </p:spPr>
            <p:txBody>
              <a:bodyPr/>
              <a:lstStyle/>
              <a:p>
                <a:endParaRPr lang="it-IT"/>
              </a:p>
            </p:txBody>
          </p:sp>
          <p:sp>
            <p:nvSpPr>
              <p:cNvPr id="53770" name="Rectangle 200"/>
              <p:cNvSpPr>
                <a:spLocks noChangeArrowheads="1"/>
              </p:cNvSpPr>
              <p:nvPr/>
            </p:nvSpPr>
            <p:spPr bwMode="auto">
              <a:xfrm>
                <a:off x="3279" y="1811"/>
                <a:ext cx="1207" cy="5"/>
              </a:xfrm>
              <a:prstGeom prst="rect">
                <a:avLst/>
              </a:prstGeom>
              <a:solidFill>
                <a:srgbClr val="000000"/>
              </a:solidFill>
              <a:ln w="9525">
                <a:noFill/>
                <a:miter lim="800000"/>
                <a:headEnd/>
                <a:tailEnd/>
              </a:ln>
            </p:spPr>
            <p:txBody>
              <a:bodyPr/>
              <a:lstStyle/>
              <a:p>
                <a:endParaRPr lang="en-US"/>
              </a:p>
            </p:txBody>
          </p:sp>
          <p:sp>
            <p:nvSpPr>
              <p:cNvPr id="53771" name="Line 201"/>
              <p:cNvSpPr>
                <a:spLocks noChangeShapeType="1"/>
              </p:cNvSpPr>
              <p:nvPr/>
            </p:nvSpPr>
            <p:spPr bwMode="auto">
              <a:xfrm>
                <a:off x="3279" y="1811"/>
                <a:ext cx="1207" cy="1"/>
              </a:xfrm>
              <a:prstGeom prst="line">
                <a:avLst/>
              </a:prstGeom>
              <a:noFill/>
              <a:ln w="0">
                <a:solidFill>
                  <a:srgbClr val="000000"/>
                </a:solidFill>
                <a:round/>
                <a:headEnd/>
                <a:tailEnd/>
              </a:ln>
            </p:spPr>
            <p:txBody>
              <a:bodyPr/>
              <a:lstStyle/>
              <a:p>
                <a:endParaRPr lang="it-IT"/>
              </a:p>
            </p:txBody>
          </p:sp>
          <p:sp>
            <p:nvSpPr>
              <p:cNvPr id="53772" name="Rectangle 202"/>
              <p:cNvSpPr>
                <a:spLocks noChangeArrowheads="1"/>
              </p:cNvSpPr>
              <p:nvPr/>
            </p:nvSpPr>
            <p:spPr bwMode="auto">
              <a:xfrm>
                <a:off x="4486" y="1811"/>
                <a:ext cx="8" cy="5"/>
              </a:xfrm>
              <a:prstGeom prst="rect">
                <a:avLst/>
              </a:prstGeom>
              <a:solidFill>
                <a:srgbClr val="000000"/>
              </a:solidFill>
              <a:ln w="9525">
                <a:noFill/>
                <a:miter lim="800000"/>
                <a:headEnd/>
                <a:tailEnd/>
              </a:ln>
            </p:spPr>
            <p:txBody>
              <a:bodyPr/>
              <a:lstStyle/>
              <a:p>
                <a:endParaRPr lang="en-US"/>
              </a:p>
            </p:txBody>
          </p:sp>
          <p:sp>
            <p:nvSpPr>
              <p:cNvPr id="53773" name="Line 203"/>
              <p:cNvSpPr>
                <a:spLocks noChangeShapeType="1"/>
              </p:cNvSpPr>
              <p:nvPr/>
            </p:nvSpPr>
            <p:spPr bwMode="auto">
              <a:xfrm>
                <a:off x="4486" y="1811"/>
                <a:ext cx="8" cy="1"/>
              </a:xfrm>
              <a:prstGeom prst="line">
                <a:avLst/>
              </a:prstGeom>
              <a:noFill/>
              <a:ln w="0">
                <a:solidFill>
                  <a:srgbClr val="000000"/>
                </a:solidFill>
                <a:round/>
                <a:headEnd/>
                <a:tailEnd/>
              </a:ln>
            </p:spPr>
            <p:txBody>
              <a:bodyPr/>
              <a:lstStyle/>
              <a:p>
                <a:endParaRPr lang="it-IT"/>
              </a:p>
            </p:txBody>
          </p:sp>
          <p:sp>
            <p:nvSpPr>
              <p:cNvPr id="53774" name="Rectangle 204"/>
              <p:cNvSpPr>
                <a:spLocks noChangeArrowheads="1"/>
              </p:cNvSpPr>
              <p:nvPr/>
            </p:nvSpPr>
            <p:spPr bwMode="auto">
              <a:xfrm>
                <a:off x="4494" y="1811"/>
                <a:ext cx="1006" cy="5"/>
              </a:xfrm>
              <a:prstGeom prst="rect">
                <a:avLst/>
              </a:prstGeom>
              <a:solidFill>
                <a:srgbClr val="000000"/>
              </a:solidFill>
              <a:ln w="9525">
                <a:noFill/>
                <a:miter lim="800000"/>
                <a:headEnd/>
                <a:tailEnd/>
              </a:ln>
            </p:spPr>
            <p:txBody>
              <a:bodyPr/>
              <a:lstStyle/>
              <a:p>
                <a:endParaRPr lang="en-US"/>
              </a:p>
            </p:txBody>
          </p:sp>
        </p:grpSp>
        <p:grpSp>
          <p:nvGrpSpPr>
            <p:cNvPr id="4" name="Group 205"/>
            <p:cNvGrpSpPr>
              <a:grpSpLocks/>
            </p:cNvGrpSpPr>
            <p:nvPr/>
          </p:nvGrpSpPr>
          <p:grpSpPr bwMode="auto">
            <a:xfrm>
              <a:off x="71" y="1811"/>
              <a:ext cx="5434" cy="1106"/>
              <a:chOff x="71" y="1811"/>
              <a:chExt cx="5434" cy="1106"/>
            </a:xfrm>
          </p:grpSpPr>
          <p:sp>
            <p:nvSpPr>
              <p:cNvPr id="53376" name="Line 206"/>
              <p:cNvSpPr>
                <a:spLocks noChangeShapeType="1"/>
              </p:cNvSpPr>
              <p:nvPr/>
            </p:nvSpPr>
            <p:spPr bwMode="auto">
              <a:xfrm>
                <a:off x="4494" y="1811"/>
                <a:ext cx="1006" cy="1"/>
              </a:xfrm>
              <a:prstGeom prst="line">
                <a:avLst/>
              </a:prstGeom>
              <a:noFill/>
              <a:ln w="0">
                <a:solidFill>
                  <a:srgbClr val="000000"/>
                </a:solidFill>
                <a:round/>
                <a:headEnd/>
                <a:tailEnd/>
              </a:ln>
            </p:spPr>
            <p:txBody>
              <a:bodyPr/>
              <a:lstStyle/>
              <a:p>
                <a:endParaRPr lang="it-IT"/>
              </a:p>
            </p:txBody>
          </p:sp>
          <p:sp>
            <p:nvSpPr>
              <p:cNvPr id="53377" name="Rectangle 207"/>
              <p:cNvSpPr>
                <a:spLocks noChangeArrowheads="1"/>
              </p:cNvSpPr>
              <p:nvPr/>
            </p:nvSpPr>
            <p:spPr bwMode="auto">
              <a:xfrm>
                <a:off x="5500" y="1811"/>
                <a:ext cx="5" cy="5"/>
              </a:xfrm>
              <a:prstGeom prst="rect">
                <a:avLst/>
              </a:prstGeom>
              <a:solidFill>
                <a:srgbClr val="000000"/>
              </a:solidFill>
              <a:ln w="9525">
                <a:noFill/>
                <a:miter lim="800000"/>
                <a:headEnd/>
                <a:tailEnd/>
              </a:ln>
            </p:spPr>
            <p:txBody>
              <a:bodyPr/>
              <a:lstStyle/>
              <a:p>
                <a:endParaRPr lang="en-US"/>
              </a:p>
            </p:txBody>
          </p:sp>
          <p:sp>
            <p:nvSpPr>
              <p:cNvPr id="53378" name="Line 208"/>
              <p:cNvSpPr>
                <a:spLocks noChangeShapeType="1"/>
              </p:cNvSpPr>
              <p:nvPr/>
            </p:nvSpPr>
            <p:spPr bwMode="auto">
              <a:xfrm>
                <a:off x="5500" y="1811"/>
                <a:ext cx="5" cy="1"/>
              </a:xfrm>
              <a:prstGeom prst="line">
                <a:avLst/>
              </a:prstGeom>
              <a:noFill/>
              <a:ln w="0">
                <a:solidFill>
                  <a:srgbClr val="000000"/>
                </a:solidFill>
                <a:round/>
                <a:headEnd/>
                <a:tailEnd/>
              </a:ln>
            </p:spPr>
            <p:txBody>
              <a:bodyPr/>
              <a:lstStyle/>
              <a:p>
                <a:endParaRPr lang="it-IT"/>
              </a:p>
            </p:txBody>
          </p:sp>
          <p:sp>
            <p:nvSpPr>
              <p:cNvPr id="53379" name="Line 209"/>
              <p:cNvSpPr>
                <a:spLocks noChangeShapeType="1"/>
              </p:cNvSpPr>
              <p:nvPr/>
            </p:nvSpPr>
            <p:spPr bwMode="auto">
              <a:xfrm>
                <a:off x="5500" y="1811"/>
                <a:ext cx="1" cy="5"/>
              </a:xfrm>
              <a:prstGeom prst="line">
                <a:avLst/>
              </a:prstGeom>
              <a:noFill/>
              <a:ln w="0">
                <a:solidFill>
                  <a:srgbClr val="000000"/>
                </a:solidFill>
                <a:round/>
                <a:headEnd/>
                <a:tailEnd/>
              </a:ln>
            </p:spPr>
            <p:txBody>
              <a:bodyPr/>
              <a:lstStyle/>
              <a:p>
                <a:endParaRPr lang="it-IT"/>
              </a:p>
            </p:txBody>
          </p:sp>
          <p:sp>
            <p:nvSpPr>
              <p:cNvPr id="53380" name="Rectangle 210"/>
              <p:cNvSpPr>
                <a:spLocks noChangeArrowheads="1"/>
              </p:cNvSpPr>
              <p:nvPr/>
            </p:nvSpPr>
            <p:spPr bwMode="auto">
              <a:xfrm>
                <a:off x="71" y="1816"/>
                <a:ext cx="6" cy="182"/>
              </a:xfrm>
              <a:prstGeom prst="rect">
                <a:avLst/>
              </a:prstGeom>
              <a:solidFill>
                <a:srgbClr val="000000"/>
              </a:solidFill>
              <a:ln w="9525">
                <a:noFill/>
                <a:miter lim="800000"/>
                <a:headEnd/>
                <a:tailEnd/>
              </a:ln>
            </p:spPr>
            <p:txBody>
              <a:bodyPr/>
              <a:lstStyle/>
              <a:p>
                <a:endParaRPr lang="en-US"/>
              </a:p>
            </p:txBody>
          </p:sp>
          <p:sp>
            <p:nvSpPr>
              <p:cNvPr id="53381" name="Line 211"/>
              <p:cNvSpPr>
                <a:spLocks noChangeShapeType="1"/>
              </p:cNvSpPr>
              <p:nvPr/>
            </p:nvSpPr>
            <p:spPr bwMode="auto">
              <a:xfrm>
                <a:off x="71" y="1816"/>
                <a:ext cx="1" cy="182"/>
              </a:xfrm>
              <a:prstGeom prst="line">
                <a:avLst/>
              </a:prstGeom>
              <a:noFill/>
              <a:ln w="0">
                <a:solidFill>
                  <a:srgbClr val="000000"/>
                </a:solidFill>
                <a:round/>
                <a:headEnd/>
                <a:tailEnd/>
              </a:ln>
            </p:spPr>
            <p:txBody>
              <a:bodyPr/>
              <a:lstStyle/>
              <a:p>
                <a:endParaRPr lang="it-IT"/>
              </a:p>
            </p:txBody>
          </p:sp>
          <p:sp>
            <p:nvSpPr>
              <p:cNvPr id="53382" name="Rectangle 212"/>
              <p:cNvSpPr>
                <a:spLocks noChangeArrowheads="1"/>
              </p:cNvSpPr>
              <p:nvPr/>
            </p:nvSpPr>
            <p:spPr bwMode="auto">
              <a:xfrm>
                <a:off x="2156" y="1816"/>
                <a:ext cx="9" cy="182"/>
              </a:xfrm>
              <a:prstGeom prst="rect">
                <a:avLst/>
              </a:prstGeom>
              <a:solidFill>
                <a:srgbClr val="000000"/>
              </a:solidFill>
              <a:ln w="9525">
                <a:noFill/>
                <a:miter lim="800000"/>
                <a:headEnd/>
                <a:tailEnd/>
              </a:ln>
            </p:spPr>
            <p:txBody>
              <a:bodyPr/>
              <a:lstStyle/>
              <a:p>
                <a:endParaRPr lang="en-US"/>
              </a:p>
            </p:txBody>
          </p:sp>
          <p:sp>
            <p:nvSpPr>
              <p:cNvPr id="53383" name="Line 213"/>
              <p:cNvSpPr>
                <a:spLocks noChangeShapeType="1"/>
              </p:cNvSpPr>
              <p:nvPr/>
            </p:nvSpPr>
            <p:spPr bwMode="auto">
              <a:xfrm>
                <a:off x="2156" y="1816"/>
                <a:ext cx="1" cy="182"/>
              </a:xfrm>
              <a:prstGeom prst="line">
                <a:avLst/>
              </a:prstGeom>
              <a:noFill/>
              <a:ln w="0">
                <a:solidFill>
                  <a:srgbClr val="000000"/>
                </a:solidFill>
                <a:round/>
                <a:headEnd/>
                <a:tailEnd/>
              </a:ln>
            </p:spPr>
            <p:txBody>
              <a:bodyPr/>
              <a:lstStyle/>
              <a:p>
                <a:endParaRPr lang="it-IT"/>
              </a:p>
            </p:txBody>
          </p:sp>
          <p:sp>
            <p:nvSpPr>
              <p:cNvPr id="53384" name="Rectangle 214"/>
              <p:cNvSpPr>
                <a:spLocks noChangeArrowheads="1"/>
              </p:cNvSpPr>
              <p:nvPr/>
            </p:nvSpPr>
            <p:spPr bwMode="auto">
              <a:xfrm>
                <a:off x="3270" y="1816"/>
                <a:ext cx="9" cy="182"/>
              </a:xfrm>
              <a:prstGeom prst="rect">
                <a:avLst/>
              </a:prstGeom>
              <a:solidFill>
                <a:srgbClr val="000000"/>
              </a:solidFill>
              <a:ln w="9525">
                <a:noFill/>
                <a:miter lim="800000"/>
                <a:headEnd/>
                <a:tailEnd/>
              </a:ln>
            </p:spPr>
            <p:txBody>
              <a:bodyPr/>
              <a:lstStyle/>
              <a:p>
                <a:endParaRPr lang="en-US"/>
              </a:p>
            </p:txBody>
          </p:sp>
          <p:sp>
            <p:nvSpPr>
              <p:cNvPr id="53385" name="Line 215"/>
              <p:cNvSpPr>
                <a:spLocks noChangeShapeType="1"/>
              </p:cNvSpPr>
              <p:nvPr/>
            </p:nvSpPr>
            <p:spPr bwMode="auto">
              <a:xfrm>
                <a:off x="3270" y="1816"/>
                <a:ext cx="1" cy="182"/>
              </a:xfrm>
              <a:prstGeom prst="line">
                <a:avLst/>
              </a:prstGeom>
              <a:noFill/>
              <a:ln w="0">
                <a:solidFill>
                  <a:srgbClr val="000000"/>
                </a:solidFill>
                <a:round/>
                <a:headEnd/>
                <a:tailEnd/>
              </a:ln>
            </p:spPr>
            <p:txBody>
              <a:bodyPr/>
              <a:lstStyle/>
              <a:p>
                <a:endParaRPr lang="it-IT"/>
              </a:p>
            </p:txBody>
          </p:sp>
          <p:sp>
            <p:nvSpPr>
              <p:cNvPr id="53386" name="Rectangle 216"/>
              <p:cNvSpPr>
                <a:spLocks noChangeArrowheads="1"/>
              </p:cNvSpPr>
              <p:nvPr/>
            </p:nvSpPr>
            <p:spPr bwMode="auto">
              <a:xfrm>
                <a:off x="4486" y="1816"/>
                <a:ext cx="8" cy="182"/>
              </a:xfrm>
              <a:prstGeom prst="rect">
                <a:avLst/>
              </a:prstGeom>
              <a:solidFill>
                <a:srgbClr val="000000"/>
              </a:solidFill>
              <a:ln w="9525">
                <a:noFill/>
                <a:miter lim="800000"/>
                <a:headEnd/>
                <a:tailEnd/>
              </a:ln>
            </p:spPr>
            <p:txBody>
              <a:bodyPr/>
              <a:lstStyle/>
              <a:p>
                <a:endParaRPr lang="en-US"/>
              </a:p>
            </p:txBody>
          </p:sp>
          <p:sp>
            <p:nvSpPr>
              <p:cNvPr id="53387" name="Line 217"/>
              <p:cNvSpPr>
                <a:spLocks noChangeShapeType="1"/>
              </p:cNvSpPr>
              <p:nvPr/>
            </p:nvSpPr>
            <p:spPr bwMode="auto">
              <a:xfrm>
                <a:off x="4486" y="1816"/>
                <a:ext cx="1" cy="182"/>
              </a:xfrm>
              <a:prstGeom prst="line">
                <a:avLst/>
              </a:prstGeom>
              <a:noFill/>
              <a:ln w="0">
                <a:solidFill>
                  <a:srgbClr val="000000"/>
                </a:solidFill>
                <a:round/>
                <a:headEnd/>
                <a:tailEnd/>
              </a:ln>
            </p:spPr>
            <p:txBody>
              <a:bodyPr/>
              <a:lstStyle/>
              <a:p>
                <a:endParaRPr lang="it-IT"/>
              </a:p>
            </p:txBody>
          </p:sp>
          <p:sp>
            <p:nvSpPr>
              <p:cNvPr id="53388" name="Rectangle 218"/>
              <p:cNvSpPr>
                <a:spLocks noChangeArrowheads="1"/>
              </p:cNvSpPr>
              <p:nvPr/>
            </p:nvSpPr>
            <p:spPr bwMode="auto">
              <a:xfrm>
                <a:off x="5500" y="1816"/>
                <a:ext cx="5" cy="182"/>
              </a:xfrm>
              <a:prstGeom prst="rect">
                <a:avLst/>
              </a:prstGeom>
              <a:solidFill>
                <a:srgbClr val="000000"/>
              </a:solidFill>
              <a:ln w="9525">
                <a:noFill/>
                <a:miter lim="800000"/>
                <a:headEnd/>
                <a:tailEnd/>
              </a:ln>
            </p:spPr>
            <p:txBody>
              <a:bodyPr/>
              <a:lstStyle/>
              <a:p>
                <a:endParaRPr lang="en-US"/>
              </a:p>
            </p:txBody>
          </p:sp>
          <p:sp>
            <p:nvSpPr>
              <p:cNvPr id="53389" name="Line 219"/>
              <p:cNvSpPr>
                <a:spLocks noChangeShapeType="1"/>
              </p:cNvSpPr>
              <p:nvPr/>
            </p:nvSpPr>
            <p:spPr bwMode="auto">
              <a:xfrm>
                <a:off x="5500" y="1816"/>
                <a:ext cx="1" cy="182"/>
              </a:xfrm>
              <a:prstGeom prst="line">
                <a:avLst/>
              </a:prstGeom>
              <a:noFill/>
              <a:ln w="0">
                <a:solidFill>
                  <a:srgbClr val="000000"/>
                </a:solidFill>
                <a:round/>
                <a:headEnd/>
                <a:tailEnd/>
              </a:ln>
            </p:spPr>
            <p:txBody>
              <a:bodyPr/>
              <a:lstStyle/>
              <a:p>
                <a:endParaRPr lang="it-IT"/>
              </a:p>
            </p:txBody>
          </p:sp>
          <p:sp>
            <p:nvSpPr>
              <p:cNvPr id="53390" name="Rectangle 220"/>
              <p:cNvSpPr>
                <a:spLocks noChangeArrowheads="1"/>
              </p:cNvSpPr>
              <p:nvPr/>
            </p:nvSpPr>
            <p:spPr bwMode="auto">
              <a:xfrm>
                <a:off x="1048" y="2003"/>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5</a:t>
                </a:r>
                <a:endParaRPr lang="en-US" sz="1600" u="sng">
                  <a:latin typeface="Times New Roman" pitchFamily="18" charset="0"/>
                </a:endParaRPr>
              </a:p>
            </p:txBody>
          </p:sp>
          <p:sp>
            <p:nvSpPr>
              <p:cNvPr id="53391" name="Rectangle 221"/>
              <p:cNvSpPr>
                <a:spLocks noChangeArrowheads="1"/>
              </p:cNvSpPr>
              <p:nvPr/>
            </p:nvSpPr>
            <p:spPr bwMode="auto">
              <a:xfrm>
                <a:off x="1115" y="2024"/>
                <a:ext cx="73"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Palatino Linotype" pitchFamily="18" charset="0"/>
                  </a:rPr>
                  <a:t>th</a:t>
                </a:r>
                <a:endParaRPr lang="en-US" sz="1600" u="sng">
                  <a:latin typeface="Times New Roman" pitchFamily="18" charset="0"/>
                </a:endParaRPr>
              </a:p>
            </p:txBody>
          </p:sp>
          <p:sp>
            <p:nvSpPr>
              <p:cNvPr id="53392" name="Rectangle 222"/>
              <p:cNvSpPr>
                <a:spLocks noChangeArrowheads="1"/>
              </p:cNvSpPr>
              <p:nvPr/>
            </p:nvSpPr>
            <p:spPr bwMode="auto">
              <a:xfrm>
                <a:off x="1187" y="2003"/>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393" name="Rectangle 223"/>
              <p:cNvSpPr>
                <a:spLocks noChangeArrowheads="1"/>
              </p:cNvSpPr>
              <p:nvPr/>
            </p:nvSpPr>
            <p:spPr bwMode="auto">
              <a:xfrm>
                <a:off x="1221" y="2003"/>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394" name="Rectangle 224"/>
              <p:cNvSpPr>
                <a:spLocks noChangeArrowheads="1"/>
              </p:cNvSpPr>
              <p:nvPr/>
            </p:nvSpPr>
            <p:spPr bwMode="auto">
              <a:xfrm>
                <a:off x="2683" y="2003"/>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7</a:t>
                </a:r>
                <a:endParaRPr lang="en-US" sz="1600" u="sng">
                  <a:latin typeface="Times New Roman" pitchFamily="18" charset="0"/>
                </a:endParaRPr>
              </a:p>
            </p:txBody>
          </p:sp>
          <p:sp>
            <p:nvSpPr>
              <p:cNvPr id="53395" name="Rectangle 225"/>
              <p:cNvSpPr>
                <a:spLocks noChangeArrowheads="1"/>
              </p:cNvSpPr>
              <p:nvPr/>
            </p:nvSpPr>
            <p:spPr bwMode="auto">
              <a:xfrm>
                <a:off x="2751" y="2003"/>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149" name="Rectangle 226"/>
              <p:cNvSpPr>
                <a:spLocks noChangeArrowheads="1"/>
              </p:cNvSpPr>
              <p:nvPr/>
            </p:nvSpPr>
            <p:spPr bwMode="auto">
              <a:xfrm>
                <a:off x="3848" y="2003"/>
                <a:ext cx="68" cy="163"/>
              </a:xfrm>
              <a:prstGeom prst="rect">
                <a:avLst/>
              </a:prstGeom>
              <a:noFill/>
              <a:ln w="9525">
                <a:noFill/>
                <a:miter lim="800000"/>
                <a:headEnd/>
                <a:tailEnd/>
              </a:ln>
            </p:spPr>
            <p:txBody>
              <a:bodyPr wrap="none" lIns="0" tIns="0" rIns="0" bIns="0">
                <a:spAutoFit/>
              </a:bodyPr>
              <a:lstStyle/>
              <a:p>
                <a:pPr>
                  <a:defRPr/>
                </a:pPr>
                <a:r>
                  <a:rPr lang="en-US" sz="1700">
                    <a:solidFill>
                      <a:srgbClr val="FF0000"/>
                    </a:solidFill>
                    <a:effectLst>
                      <a:outerShdw blurRad="38100" dist="38100" dir="2700000" algn="tl">
                        <a:srgbClr val="C0C0C0"/>
                      </a:outerShdw>
                    </a:effectLst>
                    <a:latin typeface="Palatino Linotype" pitchFamily="18" charset="0"/>
                  </a:rPr>
                  <a:t>1</a:t>
                </a:r>
                <a:endParaRPr lang="en-US" sz="1600" u="sng">
                  <a:effectLst>
                    <a:outerShdw blurRad="38100" dist="38100" dir="2700000" algn="tl">
                      <a:srgbClr val="C0C0C0"/>
                    </a:outerShdw>
                  </a:effectLst>
                  <a:latin typeface="Times New Roman" pitchFamily="-112" charset="0"/>
                </a:endParaRPr>
              </a:p>
            </p:txBody>
          </p:sp>
          <p:sp>
            <p:nvSpPr>
              <p:cNvPr id="53397" name="Rectangle 227"/>
              <p:cNvSpPr>
                <a:spLocks noChangeArrowheads="1"/>
              </p:cNvSpPr>
              <p:nvPr/>
            </p:nvSpPr>
            <p:spPr bwMode="auto">
              <a:xfrm>
                <a:off x="3916" y="2003"/>
                <a:ext cx="34" cy="163"/>
              </a:xfrm>
              <a:prstGeom prst="rect">
                <a:avLst/>
              </a:prstGeom>
              <a:noFill/>
              <a:ln w="9525">
                <a:noFill/>
                <a:miter lim="800000"/>
                <a:headEnd/>
                <a:tailEnd/>
              </a:ln>
            </p:spPr>
            <p:txBody>
              <a:bodyPr wrap="none" lIns="0" tIns="0" rIns="0" bIns="0">
                <a:spAutoFit/>
              </a:bodyPr>
              <a:lstStyle/>
              <a:p>
                <a:r>
                  <a:rPr lang="en-US" sz="1700">
                    <a:solidFill>
                      <a:srgbClr val="FF0000"/>
                    </a:solidFill>
                    <a:latin typeface="Palatino Linotype" pitchFamily="18" charset="0"/>
                  </a:rPr>
                  <a:t> </a:t>
                </a:r>
                <a:endParaRPr lang="en-US" sz="1600" u="sng">
                  <a:latin typeface="Times New Roman" pitchFamily="18" charset="0"/>
                </a:endParaRPr>
              </a:p>
            </p:txBody>
          </p:sp>
          <p:sp>
            <p:nvSpPr>
              <p:cNvPr id="53398" name="Rectangle 228"/>
              <p:cNvSpPr>
                <a:spLocks noChangeArrowheads="1"/>
              </p:cNvSpPr>
              <p:nvPr/>
            </p:nvSpPr>
            <p:spPr bwMode="auto">
              <a:xfrm>
                <a:off x="4963" y="2003"/>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1</a:t>
                </a:r>
                <a:endParaRPr lang="en-US" sz="1600" u="sng">
                  <a:latin typeface="Times New Roman" pitchFamily="18" charset="0"/>
                </a:endParaRPr>
              </a:p>
            </p:txBody>
          </p:sp>
          <p:sp>
            <p:nvSpPr>
              <p:cNvPr id="53399" name="Rectangle 229"/>
              <p:cNvSpPr>
                <a:spLocks noChangeArrowheads="1"/>
              </p:cNvSpPr>
              <p:nvPr/>
            </p:nvSpPr>
            <p:spPr bwMode="auto">
              <a:xfrm>
                <a:off x="5030" y="2003"/>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400" name="Rectangle 230"/>
              <p:cNvSpPr>
                <a:spLocks noChangeArrowheads="1"/>
              </p:cNvSpPr>
              <p:nvPr/>
            </p:nvSpPr>
            <p:spPr bwMode="auto">
              <a:xfrm>
                <a:off x="71" y="1998"/>
                <a:ext cx="6" cy="6"/>
              </a:xfrm>
              <a:prstGeom prst="rect">
                <a:avLst/>
              </a:prstGeom>
              <a:solidFill>
                <a:srgbClr val="000000"/>
              </a:solidFill>
              <a:ln w="9525">
                <a:noFill/>
                <a:miter lim="800000"/>
                <a:headEnd/>
                <a:tailEnd/>
              </a:ln>
            </p:spPr>
            <p:txBody>
              <a:bodyPr/>
              <a:lstStyle/>
              <a:p>
                <a:endParaRPr lang="en-US"/>
              </a:p>
            </p:txBody>
          </p:sp>
          <p:sp>
            <p:nvSpPr>
              <p:cNvPr id="53401" name="Line 231"/>
              <p:cNvSpPr>
                <a:spLocks noChangeShapeType="1"/>
              </p:cNvSpPr>
              <p:nvPr/>
            </p:nvSpPr>
            <p:spPr bwMode="auto">
              <a:xfrm>
                <a:off x="71" y="1998"/>
                <a:ext cx="6" cy="1"/>
              </a:xfrm>
              <a:prstGeom prst="line">
                <a:avLst/>
              </a:prstGeom>
              <a:noFill/>
              <a:ln w="0">
                <a:solidFill>
                  <a:srgbClr val="000000"/>
                </a:solidFill>
                <a:round/>
                <a:headEnd/>
                <a:tailEnd/>
              </a:ln>
            </p:spPr>
            <p:txBody>
              <a:bodyPr/>
              <a:lstStyle/>
              <a:p>
                <a:endParaRPr lang="it-IT"/>
              </a:p>
            </p:txBody>
          </p:sp>
          <p:sp>
            <p:nvSpPr>
              <p:cNvPr id="53402" name="Line 232"/>
              <p:cNvSpPr>
                <a:spLocks noChangeShapeType="1"/>
              </p:cNvSpPr>
              <p:nvPr/>
            </p:nvSpPr>
            <p:spPr bwMode="auto">
              <a:xfrm>
                <a:off x="71" y="1998"/>
                <a:ext cx="1" cy="6"/>
              </a:xfrm>
              <a:prstGeom prst="line">
                <a:avLst/>
              </a:prstGeom>
              <a:noFill/>
              <a:ln w="0">
                <a:solidFill>
                  <a:srgbClr val="000000"/>
                </a:solidFill>
                <a:round/>
                <a:headEnd/>
                <a:tailEnd/>
              </a:ln>
            </p:spPr>
            <p:txBody>
              <a:bodyPr/>
              <a:lstStyle/>
              <a:p>
                <a:endParaRPr lang="it-IT"/>
              </a:p>
            </p:txBody>
          </p:sp>
          <p:sp>
            <p:nvSpPr>
              <p:cNvPr id="53403" name="Rectangle 233"/>
              <p:cNvSpPr>
                <a:spLocks noChangeArrowheads="1"/>
              </p:cNvSpPr>
              <p:nvPr/>
            </p:nvSpPr>
            <p:spPr bwMode="auto">
              <a:xfrm>
                <a:off x="77" y="1998"/>
                <a:ext cx="2079" cy="6"/>
              </a:xfrm>
              <a:prstGeom prst="rect">
                <a:avLst/>
              </a:prstGeom>
              <a:solidFill>
                <a:srgbClr val="000000"/>
              </a:solidFill>
              <a:ln w="9525">
                <a:noFill/>
                <a:miter lim="800000"/>
                <a:headEnd/>
                <a:tailEnd/>
              </a:ln>
            </p:spPr>
            <p:txBody>
              <a:bodyPr/>
              <a:lstStyle/>
              <a:p>
                <a:endParaRPr lang="en-US"/>
              </a:p>
            </p:txBody>
          </p:sp>
          <p:sp>
            <p:nvSpPr>
              <p:cNvPr id="53404" name="Line 234"/>
              <p:cNvSpPr>
                <a:spLocks noChangeShapeType="1"/>
              </p:cNvSpPr>
              <p:nvPr/>
            </p:nvSpPr>
            <p:spPr bwMode="auto">
              <a:xfrm>
                <a:off x="77" y="1998"/>
                <a:ext cx="2079" cy="1"/>
              </a:xfrm>
              <a:prstGeom prst="line">
                <a:avLst/>
              </a:prstGeom>
              <a:noFill/>
              <a:ln w="0">
                <a:solidFill>
                  <a:srgbClr val="000000"/>
                </a:solidFill>
                <a:round/>
                <a:headEnd/>
                <a:tailEnd/>
              </a:ln>
            </p:spPr>
            <p:txBody>
              <a:bodyPr/>
              <a:lstStyle/>
              <a:p>
                <a:endParaRPr lang="it-IT"/>
              </a:p>
            </p:txBody>
          </p:sp>
          <p:sp>
            <p:nvSpPr>
              <p:cNvPr id="53405" name="Rectangle 235"/>
              <p:cNvSpPr>
                <a:spLocks noChangeArrowheads="1"/>
              </p:cNvSpPr>
              <p:nvPr/>
            </p:nvSpPr>
            <p:spPr bwMode="auto">
              <a:xfrm>
                <a:off x="2156" y="1998"/>
                <a:ext cx="9" cy="6"/>
              </a:xfrm>
              <a:prstGeom prst="rect">
                <a:avLst/>
              </a:prstGeom>
              <a:solidFill>
                <a:srgbClr val="000000"/>
              </a:solidFill>
              <a:ln w="9525">
                <a:noFill/>
                <a:miter lim="800000"/>
                <a:headEnd/>
                <a:tailEnd/>
              </a:ln>
            </p:spPr>
            <p:txBody>
              <a:bodyPr/>
              <a:lstStyle/>
              <a:p>
                <a:endParaRPr lang="en-US"/>
              </a:p>
            </p:txBody>
          </p:sp>
          <p:sp>
            <p:nvSpPr>
              <p:cNvPr id="53406" name="Line 236"/>
              <p:cNvSpPr>
                <a:spLocks noChangeShapeType="1"/>
              </p:cNvSpPr>
              <p:nvPr/>
            </p:nvSpPr>
            <p:spPr bwMode="auto">
              <a:xfrm>
                <a:off x="2156" y="1998"/>
                <a:ext cx="9" cy="1"/>
              </a:xfrm>
              <a:prstGeom prst="line">
                <a:avLst/>
              </a:prstGeom>
              <a:noFill/>
              <a:ln w="0">
                <a:solidFill>
                  <a:srgbClr val="000000"/>
                </a:solidFill>
                <a:round/>
                <a:headEnd/>
                <a:tailEnd/>
              </a:ln>
            </p:spPr>
            <p:txBody>
              <a:bodyPr/>
              <a:lstStyle/>
              <a:p>
                <a:endParaRPr lang="it-IT"/>
              </a:p>
            </p:txBody>
          </p:sp>
          <p:sp>
            <p:nvSpPr>
              <p:cNvPr id="53407" name="Rectangle 237"/>
              <p:cNvSpPr>
                <a:spLocks noChangeArrowheads="1"/>
              </p:cNvSpPr>
              <p:nvPr/>
            </p:nvSpPr>
            <p:spPr bwMode="auto">
              <a:xfrm>
                <a:off x="2165" y="1998"/>
                <a:ext cx="1105" cy="6"/>
              </a:xfrm>
              <a:prstGeom prst="rect">
                <a:avLst/>
              </a:prstGeom>
              <a:solidFill>
                <a:srgbClr val="000000"/>
              </a:solidFill>
              <a:ln w="9525">
                <a:noFill/>
                <a:miter lim="800000"/>
                <a:headEnd/>
                <a:tailEnd/>
              </a:ln>
            </p:spPr>
            <p:txBody>
              <a:bodyPr/>
              <a:lstStyle/>
              <a:p>
                <a:endParaRPr lang="en-US"/>
              </a:p>
            </p:txBody>
          </p:sp>
          <p:sp>
            <p:nvSpPr>
              <p:cNvPr id="53408" name="Line 238"/>
              <p:cNvSpPr>
                <a:spLocks noChangeShapeType="1"/>
              </p:cNvSpPr>
              <p:nvPr/>
            </p:nvSpPr>
            <p:spPr bwMode="auto">
              <a:xfrm>
                <a:off x="2165" y="1998"/>
                <a:ext cx="1105" cy="1"/>
              </a:xfrm>
              <a:prstGeom prst="line">
                <a:avLst/>
              </a:prstGeom>
              <a:noFill/>
              <a:ln w="0">
                <a:solidFill>
                  <a:srgbClr val="000000"/>
                </a:solidFill>
                <a:round/>
                <a:headEnd/>
                <a:tailEnd/>
              </a:ln>
            </p:spPr>
            <p:txBody>
              <a:bodyPr/>
              <a:lstStyle/>
              <a:p>
                <a:endParaRPr lang="it-IT"/>
              </a:p>
            </p:txBody>
          </p:sp>
          <p:sp>
            <p:nvSpPr>
              <p:cNvPr id="53409" name="Rectangle 239"/>
              <p:cNvSpPr>
                <a:spLocks noChangeArrowheads="1"/>
              </p:cNvSpPr>
              <p:nvPr/>
            </p:nvSpPr>
            <p:spPr bwMode="auto">
              <a:xfrm>
                <a:off x="3270" y="1998"/>
                <a:ext cx="9" cy="6"/>
              </a:xfrm>
              <a:prstGeom prst="rect">
                <a:avLst/>
              </a:prstGeom>
              <a:solidFill>
                <a:srgbClr val="000000"/>
              </a:solidFill>
              <a:ln w="9525">
                <a:noFill/>
                <a:miter lim="800000"/>
                <a:headEnd/>
                <a:tailEnd/>
              </a:ln>
            </p:spPr>
            <p:txBody>
              <a:bodyPr/>
              <a:lstStyle/>
              <a:p>
                <a:endParaRPr lang="en-US"/>
              </a:p>
            </p:txBody>
          </p:sp>
          <p:sp>
            <p:nvSpPr>
              <p:cNvPr id="53410" name="Line 240"/>
              <p:cNvSpPr>
                <a:spLocks noChangeShapeType="1"/>
              </p:cNvSpPr>
              <p:nvPr/>
            </p:nvSpPr>
            <p:spPr bwMode="auto">
              <a:xfrm>
                <a:off x="3270" y="1998"/>
                <a:ext cx="9" cy="1"/>
              </a:xfrm>
              <a:prstGeom prst="line">
                <a:avLst/>
              </a:prstGeom>
              <a:noFill/>
              <a:ln w="0">
                <a:solidFill>
                  <a:srgbClr val="000000"/>
                </a:solidFill>
                <a:round/>
                <a:headEnd/>
                <a:tailEnd/>
              </a:ln>
            </p:spPr>
            <p:txBody>
              <a:bodyPr/>
              <a:lstStyle/>
              <a:p>
                <a:endParaRPr lang="it-IT"/>
              </a:p>
            </p:txBody>
          </p:sp>
          <p:sp>
            <p:nvSpPr>
              <p:cNvPr id="53411" name="Rectangle 241"/>
              <p:cNvSpPr>
                <a:spLocks noChangeArrowheads="1"/>
              </p:cNvSpPr>
              <p:nvPr/>
            </p:nvSpPr>
            <p:spPr bwMode="auto">
              <a:xfrm>
                <a:off x="3279" y="1998"/>
                <a:ext cx="1207" cy="6"/>
              </a:xfrm>
              <a:prstGeom prst="rect">
                <a:avLst/>
              </a:prstGeom>
              <a:solidFill>
                <a:srgbClr val="000000"/>
              </a:solidFill>
              <a:ln w="9525">
                <a:noFill/>
                <a:miter lim="800000"/>
                <a:headEnd/>
                <a:tailEnd/>
              </a:ln>
            </p:spPr>
            <p:txBody>
              <a:bodyPr/>
              <a:lstStyle/>
              <a:p>
                <a:endParaRPr lang="en-US"/>
              </a:p>
            </p:txBody>
          </p:sp>
          <p:sp>
            <p:nvSpPr>
              <p:cNvPr id="53412" name="Line 242"/>
              <p:cNvSpPr>
                <a:spLocks noChangeShapeType="1"/>
              </p:cNvSpPr>
              <p:nvPr/>
            </p:nvSpPr>
            <p:spPr bwMode="auto">
              <a:xfrm>
                <a:off x="3279" y="1998"/>
                <a:ext cx="1207" cy="1"/>
              </a:xfrm>
              <a:prstGeom prst="line">
                <a:avLst/>
              </a:prstGeom>
              <a:noFill/>
              <a:ln w="0">
                <a:solidFill>
                  <a:srgbClr val="000000"/>
                </a:solidFill>
                <a:round/>
                <a:headEnd/>
                <a:tailEnd/>
              </a:ln>
            </p:spPr>
            <p:txBody>
              <a:bodyPr/>
              <a:lstStyle/>
              <a:p>
                <a:endParaRPr lang="it-IT"/>
              </a:p>
            </p:txBody>
          </p:sp>
          <p:sp>
            <p:nvSpPr>
              <p:cNvPr id="53413" name="Rectangle 243"/>
              <p:cNvSpPr>
                <a:spLocks noChangeArrowheads="1"/>
              </p:cNvSpPr>
              <p:nvPr/>
            </p:nvSpPr>
            <p:spPr bwMode="auto">
              <a:xfrm>
                <a:off x="4486" y="1998"/>
                <a:ext cx="8" cy="6"/>
              </a:xfrm>
              <a:prstGeom prst="rect">
                <a:avLst/>
              </a:prstGeom>
              <a:solidFill>
                <a:srgbClr val="000000"/>
              </a:solidFill>
              <a:ln w="9525">
                <a:noFill/>
                <a:miter lim="800000"/>
                <a:headEnd/>
                <a:tailEnd/>
              </a:ln>
            </p:spPr>
            <p:txBody>
              <a:bodyPr/>
              <a:lstStyle/>
              <a:p>
                <a:endParaRPr lang="en-US"/>
              </a:p>
            </p:txBody>
          </p:sp>
          <p:sp>
            <p:nvSpPr>
              <p:cNvPr id="53414" name="Line 244"/>
              <p:cNvSpPr>
                <a:spLocks noChangeShapeType="1"/>
              </p:cNvSpPr>
              <p:nvPr/>
            </p:nvSpPr>
            <p:spPr bwMode="auto">
              <a:xfrm>
                <a:off x="4486" y="1998"/>
                <a:ext cx="8" cy="1"/>
              </a:xfrm>
              <a:prstGeom prst="line">
                <a:avLst/>
              </a:prstGeom>
              <a:noFill/>
              <a:ln w="0">
                <a:solidFill>
                  <a:srgbClr val="000000"/>
                </a:solidFill>
                <a:round/>
                <a:headEnd/>
                <a:tailEnd/>
              </a:ln>
            </p:spPr>
            <p:txBody>
              <a:bodyPr/>
              <a:lstStyle/>
              <a:p>
                <a:endParaRPr lang="it-IT"/>
              </a:p>
            </p:txBody>
          </p:sp>
          <p:sp>
            <p:nvSpPr>
              <p:cNvPr id="53415" name="Rectangle 245"/>
              <p:cNvSpPr>
                <a:spLocks noChangeArrowheads="1"/>
              </p:cNvSpPr>
              <p:nvPr/>
            </p:nvSpPr>
            <p:spPr bwMode="auto">
              <a:xfrm>
                <a:off x="4494" y="1998"/>
                <a:ext cx="1006" cy="6"/>
              </a:xfrm>
              <a:prstGeom prst="rect">
                <a:avLst/>
              </a:prstGeom>
              <a:solidFill>
                <a:srgbClr val="000000"/>
              </a:solidFill>
              <a:ln w="9525">
                <a:noFill/>
                <a:miter lim="800000"/>
                <a:headEnd/>
                <a:tailEnd/>
              </a:ln>
            </p:spPr>
            <p:txBody>
              <a:bodyPr/>
              <a:lstStyle/>
              <a:p>
                <a:endParaRPr lang="en-US"/>
              </a:p>
            </p:txBody>
          </p:sp>
          <p:sp>
            <p:nvSpPr>
              <p:cNvPr id="53416" name="Line 246"/>
              <p:cNvSpPr>
                <a:spLocks noChangeShapeType="1"/>
              </p:cNvSpPr>
              <p:nvPr/>
            </p:nvSpPr>
            <p:spPr bwMode="auto">
              <a:xfrm>
                <a:off x="4494" y="1998"/>
                <a:ext cx="1006" cy="1"/>
              </a:xfrm>
              <a:prstGeom prst="line">
                <a:avLst/>
              </a:prstGeom>
              <a:noFill/>
              <a:ln w="0">
                <a:solidFill>
                  <a:srgbClr val="000000"/>
                </a:solidFill>
                <a:round/>
                <a:headEnd/>
                <a:tailEnd/>
              </a:ln>
            </p:spPr>
            <p:txBody>
              <a:bodyPr/>
              <a:lstStyle/>
              <a:p>
                <a:endParaRPr lang="it-IT"/>
              </a:p>
            </p:txBody>
          </p:sp>
          <p:sp>
            <p:nvSpPr>
              <p:cNvPr id="53417" name="Rectangle 247"/>
              <p:cNvSpPr>
                <a:spLocks noChangeArrowheads="1"/>
              </p:cNvSpPr>
              <p:nvPr/>
            </p:nvSpPr>
            <p:spPr bwMode="auto">
              <a:xfrm>
                <a:off x="5500" y="1998"/>
                <a:ext cx="5" cy="6"/>
              </a:xfrm>
              <a:prstGeom prst="rect">
                <a:avLst/>
              </a:prstGeom>
              <a:solidFill>
                <a:srgbClr val="000000"/>
              </a:solidFill>
              <a:ln w="9525">
                <a:noFill/>
                <a:miter lim="800000"/>
                <a:headEnd/>
                <a:tailEnd/>
              </a:ln>
            </p:spPr>
            <p:txBody>
              <a:bodyPr/>
              <a:lstStyle/>
              <a:p>
                <a:endParaRPr lang="en-US"/>
              </a:p>
            </p:txBody>
          </p:sp>
          <p:sp>
            <p:nvSpPr>
              <p:cNvPr id="53418" name="Line 248"/>
              <p:cNvSpPr>
                <a:spLocks noChangeShapeType="1"/>
              </p:cNvSpPr>
              <p:nvPr/>
            </p:nvSpPr>
            <p:spPr bwMode="auto">
              <a:xfrm>
                <a:off x="5500" y="1998"/>
                <a:ext cx="5" cy="1"/>
              </a:xfrm>
              <a:prstGeom prst="line">
                <a:avLst/>
              </a:prstGeom>
              <a:noFill/>
              <a:ln w="0">
                <a:solidFill>
                  <a:srgbClr val="000000"/>
                </a:solidFill>
                <a:round/>
                <a:headEnd/>
                <a:tailEnd/>
              </a:ln>
            </p:spPr>
            <p:txBody>
              <a:bodyPr/>
              <a:lstStyle/>
              <a:p>
                <a:endParaRPr lang="it-IT"/>
              </a:p>
            </p:txBody>
          </p:sp>
          <p:sp>
            <p:nvSpPr>
              <p:cNvPr id="53419" name="Line 249"/>
              <p:cNvSpPr>
                <a:spLocks noChangeShapeType="1"/>
              </p:cNvSpPr>
              <p:nvPr/>
            </p:nvSpPr>
            <p:spPr bwMode="auto">
              <a:xfrm>
                <a:off x="5500" y="1998"/>
                <a:ext cx="1" cy="6"/>
              </a:xfrm>
              <a:prstGeom prst="line">
                <a:avLst/>
              </a:prstGeom>
              <a:noFill/>
              <a:ln w="0">
                <a:solidFill>
                  <a:srgbClr val="000000"/>
                </a:solidFill>
                <a:round/>
                <a:headEnd/>
                <a:tailEnd/>
              </a:ln>
            </p:spPr>
            <p:txBody>
              <a:bodyPr/>
              <a:lstStyle/>
              <a:p>
                <a:endParaRPr lang="it-IT"/>
              </a:p>
            </p:txBody>
          </p:sp>
          <p:sp>
            <p:nvSpPr>
              <p:cNvPr id="53420" name="Rectangle 250"/>
              <p:cNvSpPr>
                <a:spLocks noChangeArrowheads="1"/>
              </p:cNvSpPr>
              <p:nvPr/>
            </p:nvSpPr>
            <p:spPr bwMode="auto">
              <a:xfrm>
                <a:off x="71" y="2004"/>
                <a:ext cx="6" cy="182"/>
              </a:xfrm>
              <a:prstGeom prst="rect">
                <a:avLst/>
              </a:prstGeom>
              <a:solidFill>
                <a:srgbClr val="000000"/>
              </a:solidFill>
              <a:ln w="9525">
                <a:noFill/>
                <a:miter lim="800000"/>
                <a:headEnd/>
                <a:tailEnd/>
              </a:ln>
            </p:spPr>
            <p:txBody>
              <a:bodyPr/>
              <a:lstStyle/>
              <a:p>
                <a:endParaRPr lang="en-US"/>
              </a:p>
            </p:txBody>
          </p:sp>
          <p:sp>
            <p:nvSpPr>
              <p:cNvPr id="53421" name="Line 251"/>
              <p:cNvSpPr>
                <a:spLocks noChangeShapeType="1"/>
              </p:cNvSpPr>
              <p:nvPr/>
            </p:nvSpPr>
            <p:spPr bwMode="auto">
              <a:xfrm>
                <a:off x="71" y="2004"/>
                <a:ext cx="1" cy="182"/>
              </a:xfrm>
              <a:prstGeom prst="line">
                <a:avLst/>
              </a:prstGeom>
              <a:noFill/>
              <a:ln w="0">
                <a:solidFill>
                  <a:srgbClr val="000000"/>
                </a:solidFill>
                <a:round/>
                <a:headEnd/>
                <a:tailEnd/>
              </a:ln>
            </p:spPr>
            <p:txBody>
              <a:bodyPr/>
              <a:lstStyle/>
              <a:p>
                <a:endParaRPr lang="it-IT"/>
              </a:p>
            </p:txBody>
          </p:sp>
          <p:sp>
            <p:nvSpPr>
              <p:cNvPr id="53422" name="Rectangle 252"/>
              <p:cNvSpPr>
                <a:spLocks noChangeArrowheads="1"/>
              </p:cNvSpPr>
              <p:nvPr/>
            </p:nvSpPr>
            <p:spPr bwMode="auto">
              <a:xfrm>
                <a:off x="2156" y="2004"/>
                <a:ext cx="9" cy="182"/>
              </a:xfrm>
              <a:prstGeom prst="rect">
                <a:avLst/>
              </a:prstGeom>
              <a:solidFill>
                <a:srgbClr val="000000"/>
              </a:solidFill>
              <a:ln w="9525">
                <a:noFill/>
                <a:miter lim="800000"/>
                <a:headEnd/>
                <a:tailEnd/>
              </a:ln>
            </p:spPr>
            <p:txBody>
              <a:bodyPr/>
              <a:lstStyle/>
              <a:p>
                <a:endParaRPr lang="en-US"/>
              </a:p>
            </p:txBody>
          </p:sp>
          <p:sp>
            <p:nvSpPr>
              <p:cNvPr id="53423" name="Line 253"/>
              <p:cNvSpPr>
                <a:spLocks noChangeShapeType="1"/>
              </p:cNvSpPr>
              <p:nvPr/>
            </p:nvSpPr>
            <p:spPr bwMode="auto">
              <a:xfrm>
                <a:off x="2156" y="2004"/>
                <a:ext cx="1" cy="182"/>
              </a:xfrm>
              <a:prstGeom prst="line">
                <a:avLst/>
              </a:prstGeom>
              <a:noFill/>
              <a:ln w="0">
                <a:solidFill>
                  <a:srgbClr val="000000"/>
                </a:solidFill>
                <a:round/>
                <a:headEnd/>
                <a:tailEnd/>
              </a:ln>
            </p:spPr>
            <p:txBody>
              <a:bodyPr/>
              <a:lstStyle/>
              <a:p>
                <a:endParaRPr lang="it-IT"/>
              </a:p>
            </p:txBody>
          </p:sp>
          <p:sp>
            <p:nvSpPr>
              <p:cNvPr id="53424" name="Rectangle 254"/>
              <p:cNvSpPr>
                <a:spLocks noChangeArrowheads="1"/>
              </p:cNvSpPr>
              <p:nvPr/>
            </p:nvSpPr>
            <p:spPr bwMode="auto">
              <a:xfrm>
                <a:off x="3270" y="2004"/>
                <a:ext cx="9" cy="182"/>
              </a:xfrm>
              <a:prstGeom prst="rect">
                <a:avLst/>
              </a:prstGeom>
              <a:solidFill>
                <a:srgbClr val="000000"/>
              </a:solidFill>
              <a:ln w="9525">
                <a:noFill/>
                <a:miter lim="800000"/>
                <a:headEnd/>
                <a:tailEnd/>
              </a:ln>
            </p:spPr>
            <p:txBody>
              <a:bodyPr/>
              <a:lstStyle/>
              <a:p>
                <a:endParaRPr lang="en-US"/>
              </a:p>
            </p:txBody>
          </p:sp>
          <p:sp>
            <p:nvSpPr>
              <p:cNvPr id="53425" name="Line 255"/>
              <p:cNvSpPr>
                <a:spLocks noChangeShapeType="1"/>
              </p:cNvSpPr>
              <p:nvPr/>
            </p:nvSpPr>
            <p:spPr bwMode="auto">
              <a:xfrm>
                <a:off x="3270" y="2004"/>
                <a:ext cx="1" cy="182"/>
              </a:xfrm>
              <a:prstGeom prst="line">
                <a:avLst/>
              </a:prstGeom>
              <a:noFill/>
              <a:ln w="0">
                <a:solidFill>
                  <a:srgbClr val="000000"/>
                </a:solidFill>
                <a:round/>
                <a:headEnd/>
                <a:tailEnd/>
              </a:ln>
            </p:spPr>
            <p:txBody>
              <a:bodyPr/>
              <a:lstStyle/>
              <a:p>
                <a:endParaRPr lang="it-IT"/>
              </a:p>
            </p:txBody>
          </p:sp>
          <p:sp>
            <p:nvSpPr>
              <p:cNvPr id="53426" name="Rectangle 256"/>
              <p:cNvSpPr>
                <a:spLocks noChangeArrowheads="1"/>
              </p:cNvSpPr>
              <p:nvPr/>
            </p:nvSpPr>
            <p:spPr bwMode="auto">
              <a:xfrm>
                <a:off x="4486" y="2004"/>
                <a:ext cx="8" cy="182"/>
              </a:xfrm>
              <a:prstGeom prst="rect">
                <a:avLst/>
              </a:prstGeom>
              <a:solidFill>
                <a:srgbClr val="000000"/>
              </a:solidFill>
              <a:ln w="9525">
                <a:noFill/>
                <a:miter lim="800000"/>
                <a:headEnd/>
                <a:tailEnd/>
              </a:ln>
            </p:spPr>
            <p:txBody>
              <a:bodyPr/>
              <a:lstStyle/>
              <a:p>
                <a:endParaRPr lang="en-US"/>
              </a:p>
            </p:txBody>
          </p:sp>
          <p:sp>
            <p:nvSpPr>
              <p:cNvPr id="53427" name="Line 257"/>
              <p:cNvSpPr>
                <a:spLocks noChangeShapeType="1"/>
              </p:cNvSpPr>
              <p:nvPr/>
            </p:nvSpPr>
            <p:spPr bwMode="auto">
              <a:xfrm>
                <a:off x="4486" y="2004"/>
                <a:ext cx="1" cy="182"/>
              </a:xfrm>
              <a:prstGeom prst="line">
                <a:avLst/>
              </a:prstGeom>
              <a:noFill/>
              <a:ln w="0">
                <a:solidFill>
                  <a:srgbClr val="000000"/>
                </a:solidFill>
                <a:round/>
                <a:headEnd/>
                <a:tailEnd/>
              </a:ln>
            </p:spPr>
            <p:txBody>
              <a:bodyPr/>
              <a:lstStyle/>
              <a:p>
                <a:endParaRPr lang="it-IT"/>
              </a:p>
            </p:txBody>
          </p:sp>
          <p:sp>
            <p:nvSpPr>
              <p:cNvPr id="53428" name="Rectangle 258"/>
              <p:cNvSpPr>
                <a:spLocks noChangeArrowheads="1"/>
              </p:cNvSpPr>
              <p:nvPr/>
            </p:nvSpPr>
            <p:spPr bwMode="auto">
              <a:xfrm>
                <a:off x="5500" y="2004"/>
                <a:ext cx="5" cy="182"/>
              </a:xfrm>
              <a:prstGeom prst="rect">
                <a:avLst/>
              </a:prstGeom>
              <a:solidFill>
                <a:srgbClr val="000000"/>
              </a:solidFill>
              <a:ln w="9525">
                <a:noFill/>
                <a:miter lim="800000"/>
                <a:headEnd/>
                <a:tailEnd/>
              </a:ln>
            </p:spPr>
            <p:txBody>
              <a:bodyPr/>
              <a:lstStyle/>
              <a:p>
                <a:endParaRPr lang="en-US"/>
              </a:p>
            </p:txBody>
          </p:sp>
          <p:sp>
            <p:nvSpPr>
              <p:cNvPr id="53429" name="Line 259"/>
              <p:cNvSpPr>
                <a:spLocks noChangeShapeType="1"/>
              </p:cNvSpPr>
              <p:nvPr/>
            </p:nvSpPr>
            <p:spPr bwMode="auto">
              <a:xfrm>
                <a:off x="5500" y="2004"/>
                <a:ext cx="1" cy="182"/>
              </a:xfrm>
              <a:prstGeom prst="line">
                <a:avLst/>
              </a:prstGeom>
              <a:noFill/>
              <a:ln w="0">
                <a:solidFill>
                  <a:srgbClr val="000000"/>
                </a:solidFill>
                <a:round/>
                <a:headEnd/>
                <a:tailEnd/>
              </a:ln>
            </p:spPr>
            <p:txBody>
              <a:bodyPr/>
              <a:lstStyle/>
              <a:p>
                <a:endParaRPr lang="it-IT"/>
              </a:p>
            </p:txBody>
          </p:sp>
          <p:sp>
            <p:nvSpPr>
              <p:cNvPr id="53430" name="Rectangle 260"/>
              <p:cNvSpPr>
                <a:spLocks noChangeArrowheads="1"/>
              </p:cNvSpPr>
              <p:nvPr/>
            </p:nvSpPr>
            <p:spPr bwMode="auto">
              <a:xfrm>
                <a:off x="1048" y="2191"/>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6</a:t>
                </a:r>
                <a:endParaRPr lang="en-US" sz="1600" u="sng">
                  <a:latin typeface="Times New Roman" pitchFamily="18" charset="0"/>
                </a:endParaRPr>
              </a:p>
            </p:txBody>
          </p:sp>
          <p:sp>
            <p:nvSpPr>
              <p:cNvPr id="53431" name="Rectangle 261"/>
              <p:cNvSpPr>
                <a:spLocks noChangeArrowheads="1"/>
              </p:cNvSpPr>
              <p:nvPr/>
            </p:nvSpPr>
            <p:spPr bwMode="auto">
              <a:xfrm>
                <a:off x="1115" y="2212"/>
                <a:ext cx="73"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Palatino Linotype" pitchFamily="18" charset="0"/>
                  </a:rPr>
                  <a:t>th</a:t>
                </a:r>
                <a:endParaRPr lang="en-US" sz="1600" u="sng">
                  <a:latin typeface="Times New Roman" pitchFamily="18" charset="0"/>
                </a:endParaRPr>
              </a:p>
            </p:txBody>
          </p:sp>
          <p:sp>
            <p:nvSpPr>
              <p:cNvPr id="53432" name="Rectangle 262"/>
              <p:cNvSpPr>
                <a:spLocks noChangeArrowheads="1"/>
              </p:cNvSpPr>
              <p:nvPr/>
            </p:nvSpPr>
            <p:spPr bwMode="auto">
              <a:xfrm>
                <a:off x="1187" y="2191"/>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433" name="Rectangle 263"/>
              <p:cNvSpPr>
                <a:spLocks noChangeArrowheads="1"/>
              </p:cNvSpPr>
              <p:nvPr/>
            </p:nvSpPr>
            <p:spPr bwMode="auto">
              <a:xfrm>
                <a:off x="1221" y="2191"/>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434" name="Rectangle 264"/>
              <p:cNvSpPr>
                <a:spLocks noChangeArrowheads="1"/>
              </p:cNvSpPr>
              <p:nvPr/>
            </p:nvSpPr>
            <p:spPr bwMode="auto">
              <a:xfrm>
                <a:off x="2683" y="2191"/>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6</a:t>
                </a:r>
                <a:endParaRPr lang="en-US" sz="1600" u="sng">
                  <a:latin typeface="Times New Roman" pitchFamily="18" charset="0"/>
                </a:endParaRPr>
              </a:p>
            </p:txBody>
          </p:sp>
          <p:sp>
            <p:nvSpPr>
              <p:cNvPr id="53435" name="Rectangle 265"/>
              <p:cNvSpPr>
                <a:spLocks noChangeArrowheads="1"/>
              </p:cNvSpPr>
              <p:nvPr/>
            </p:nvSpPr>
            <p:spPr bwMode="auto">
              <a:xfrm>
                <a:off x="2751" y="2191"/>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189" name="Rectangle 266"/>
              <p:cNvSpPr>
                <a:spLocks noChangeArrowheads="1"/>
              </p:cNvSpPr>
              <p:nvPr/>
            </p:nvSpPr>
            <p:spPr bwMode="auto">
              <a:xfrm>
                <a:off x="3848" y="2191"/>
                <a:ext cx="68" cy="163"/>
              </a:xfrm>
              <a:prstGeom prst="rect">
                <a:avLst/>
              </a:prstGeom>
              <a:noFill/>
              <a:ln w="9525">
                <a:noFill/>
                <a:miter lim="800000"/>
                <a:headEnd/>
                <a:tailEnd/>
              </a:ln>
            </p:spPr>
            <p:txBody>
              <a:bodyPr wrap="none" lIns="0" tIns="0" rIns="0" bIns="0">
                <a:spAutoFit/>
              </a:bodyPr>
              <a:lstStyle/>
              <a:p>
                <a:pPr>
                  <a:defRPr/>
                </a:pPr>
                <a:r>
                  <a:rPr lang="en-US" sz="1700">
                    <a:solidFill>
                      <a:srgbClr val="FF0000"/>
                    </a:solidFill>
                    <a:effectLst>
                      <a:outerShdw blurRad="38100" dist="38100" dir="2700000" algn="tl">
                        <a:srgbClr val="C0C0C0"/>
                      </a:outerShdw>
                    </a:effectLst>
                    <a:latin typeface="Palatino Linotype" pitchFamily="18" charset="0"/>
                  </a:rPr>
                  <a:t>2</a:t>
                </a:r>
                <a:endParaRPr lang="en-US" sz="1600" u="sng">
                  <a:effectLst>
                    <a:outerShdw blurRad="38100" dist="38100" dir="2700000" algn="tl">
                      <a:srgbClr val="C0C0C0"/>
                    </a:outerShdw>
                  </a:effectLst>
                  <a:latin typeface="Times New Roman" pitchFamily="-112" charset="0"/>
                </a:endParaRPr>
              </a:p>
            </p:txBody>
          </p:sp>
          <p:sp>
            <p:nvSpPr>
              <p:cNvPr id="53437" name="Rectangle 267"/>
              <p:cNvSpPr>
                <a:spLocks noChangeArrowheads="1"/>
              </p:cNvSpPr>
              <p:nvPr/>
            </p:nvSpPr>
            <p:spPr bwMode="auto">
              <a:xfrm>
                <a:off x="3916" y="2191"/>
                <a:ext cx="34" cy="163"/>
              </a:xfrm>
              <a:prstGeom prst="rect">
                <a:avLst/>
              </a:prstGeom>
              <a:noFill/>
              <a:ln w="9525">
                <a:noFill/>
                <a:miter lim="800000"/>
                <a:headEnd/>
                <a:tailEnd/>
              </a:ln>
            </p:spPr>
            <p:txBody>
              <a:bodyPr wrap="none" lIns="0" tIns="0" rIns="0" bIns="0">
                <a:spAutoFit/>
              </a:bodyPr>
              <a:lstStyle/>
              <a:p>
                <a:r>
                  <a:rPr lang="en-US" sz="1700">
                    <a:solidFill>
                      <a:srgbClr val="FF0000"/>
                    </a:solidFill>
                    <a:latin typeface="Palatino Linotype" pitchFamily="18" charset="0"/>
                  </a:rPr>
                  <a:t> </a:t>
                </a:r>
                <a:endParaRPr lang="en-US" sz="1600" u="sng">
                  <a:latin typeface="Times New Roman" pitchFamily="18" charset="0"/>
                </a:endParaRPr>
              </a:p>
            </p:txBody>
          </p:sp>
          <p:sp>
            <p:nvSpPr>
              <p:cNvPr id="53438" name="Rectangle 268"/>
              <p:cNvSpPr>
                <a:spLocks noChangeArrowheads="1"/>
              </p:cNvSpPr>
              <p:nvPr/>
            </p:nvSpPr>
            <p:spPr bwMode="auto">
              <a:xfrm>
                <a:off x="4963" y="2191"/>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1</a:t>
                </a:r>
                <a:endParaRPr lang="en-US" sz="1600" u="sng">
                  <a:latin typeface="Times New Roman" pitchFamily="18" charset="0"/>
                </a:endParaRPr>
              </a:p>
            </p:txBody>
          </p:sp>
          <p:sp>
            <p:nvSpPr>
              <p:cNvPr id="53439" name="Rectangle 269"/>
              <p:cNvSpPr>
                <a:spLocks noChangeArrowheads="1"/>
              </p:cNvSpPr>
              <p:nvPr/>
            </p:nvSpPr>
            <p:spPr bwMode="auto">
              <a:xfrm>
                <a:off x="5030" y="2191"/>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440" name="Rectangle 270"/>
              <p:cNvSpPr>
                <a:spLocks noChangeArrowheads="1"/>
              </p:cNvSpPr>
              <p:nvPr/>
            </p:nvSpPr>
            <p:spPr bwMode="auto">
              <a:xfrm>
                <a:off x="71" y="2186"/>
                <a:ext cx="6" cy="5"/>
              </a:xfrm>
              <a:prstGeom prst="rect">
                <a:avLst/>
              </a:prstGeom>
              <a:solidFill>
                <a:srgbClr val="000000"/>
              </a:solidFill>
              <a:ln w="9525">
                <a:noFill/>
                <a:miter lim="800000"/>
                <a:headEnd/>
                <a:tailEnd/>
              </a:ln>
            </p:spPr>
            <p:txBody>
              <a:bodyPr/>
              <a:lstStyle/>
              <a:p>
                <a:endParaRPr lang="en-US"/>
              </a:p>
            </p:txBody>
          </p:sp>
          <p:sp>
            <p:nvSpPr>
              <p:cNvPr id="53441" name="Line 271"/>
              <p:cNvSpPr>
                <a:spLocks noChangeShapeType="1"/>
              </p:cNvSpPr>
              <p:nvPr/>
            </p:nvSpPr>
            <p:spPr bwMode="auto">
              <a:xfrm>
                <a:off x="71" y="2186"/>
                <a:ext cx="6" cy="1"/>
              </a:xfrm>
              <a:prstGeom prst="line">
                <a:avLst/>
              </a:prstGeom>
              <a:noFill/>
              <a:ln w="0">
                <a:solidFill>
                  <a:srgbClr val="000000"/>
                </a:solidFill>
                <a:round/>
                <a:headEnd/>
                <a:tailEnd/>
              </a:ln>
            </p:spPr>
            <p:txBody>
              <a:bodyPr/>
              <a:lstStyle/>
              <a:p>
                <a:endParaRPr lang="it-IT"/>
              </a:p>
            </p:txBody>
          </p:sp>
          <p:sp>
            <p:nvSpPr>
              <p:cNvPr id="53442" name="Line 272"/>
              <p:cNvSpPr>
                <a:spLocks noChangeShapeType="1"/>
              </p:cNvSpPr>
              <p:nvPr/>
            </p:nvSpPr>
            <p:spPr bwMode="auto">
              <a:xfrm>
                <a:off x="71" y="2186"/>
                <a:ext cx="1" cy="5"/>
              </a:xfrm>
              <a:prstGeom prst="line">
                <a:avLst/>
              </a:prstGeom>
              <a:noFill/>
              <a:ln w="0">
                <a:solidFill>
                  <a:srgbClr val="000000"/>
                </a:solidFill>
                <a:round/>
                <a:headEnd/>
                <a:tailEnd/>
              </a:ln>
            </p:spPr>
            <p:txBody>
              <a:bodyPr/>
              <a:lstStyle/>
              <a:p>
                <a:endParaRPr lang="it-IT"/>
              </a:p>
            </p:txBody>
          </p:sp>
          <p:sp>
            <p:nvSpPr>
              <p:cNvPr id="53443" name="Rectangle 273"/>
              <p:cNvSpPr>
                <a:spLocks noChangeArrowheads="1"/>
              </p:cNvSpPr>
              <p:nvPr/>
            </p:nvSpPr>
            <p:spPr bwMode="auto">
              <a:xfrm>
                <a:off x="77" y="2186"/>
                <a:ext cx="2079" cy="5"/>
              </a:xfrm>
              <a:prstGeom prst="rect">
                <a:avLst/>
              </a:prstGeom>
              <a:solidFill>
                <a:srgbClr val="000000"/>
              </a:solidFill>
              <a:ln w="9525">
                <a:noFill/>
                <a:miter lim="800000"/>
                <a:headEnd/>
                <a:tailEnd/>
              </a:ln>
            </p:spPr>
            <p:txBody>
              <a:bodyPr/>
              <a:lstStyle/>
              <a:p>
                <a:endParaRPr lang="en-US"/>
              </a:p>
            </p:txBody>
          </p:sp>
          <p:sp>
            <p:nvSpPr>
              <p:cNvPr id="53444" name="Line 274"/>
              <p:cNvSpPr>
                <a:spLocks noChangeShapeType="1"/>
              </p:cNvSpPr>
              <p:nvPr/>
            </p:nvSpPr>
            <p:spPr bwMode="auto">
              <a:xfrm>
                <a:off x="77" y="2186"/>
                <a:ext cx="2079" cy="1"/>
              </a:xfrm>
              <a:prstGeom prst="line">
                <a:avLst/>
              </a:prstGeom>
              <a:noFill/>
              <a:ln w="0">
                <a:solidFill>
                  <a:srgbClr val="000000"/>
                </a:solidFill>
                <a:round/>
                <a:headEnd/>
                <a:tailEnd/>
              </a:ln>
            </p:spPr>
            <p:txBody>
              <a:bodyPr/>
              <a:lstStyle/>
              <a:p>
                <a:endParaRPr lang="it-IT"/>
              </a:p>
            </p:txBody>
          </p:sp>
          <p:sp>
            <p:nvSpPr>
              <p:cNvPr id="53445" name="Rectangle 275"/>
              <p:cNvSpPr>
                <a:spLocks noChangeArrowheads="1"/>
              </p:cNvSpPr>
              <p:nvPr/>
            </p:nvSpPr>
            <p:spPr bwMode="auto">
              <a:xfrm>
                <a:off x="2156" y="2186"/>
                <a:ext cx="9" cy="5"/>
              </a:xfrm>
              <a:prstGeom prst="rect">
                <a:avLst/>
              </a:prstGeom>
              <a:solidFill>
                <a:srgbClr val="000000"/>
              </a:solidFill>
              <a:ln w="9525">
                <a:noFill/>
                <a:miter lim="800000"/>
                <a:headEnd/>
                <a:tailEnd/>
              </a:ln>
            </p:spPr>
            <p:txBody>
              <a:bodyPr/>
              <a:lstStyle/>
              <a:p>
                <a:endParaRPr lang="en-US"/>
              </a:p>
            </p:txBody>
          </p:sp>
          <p:sp>
            <p:nvSpPr>
              <p:cNvPr id="53446" name="Line 276"/>
              <p:cNvSpPr>
                <a:spLocks noChangeShapeType="1"/>
              </p:cNvSpPr>
              <p:nvPr/>
            </p:nvSpPr>
            <p:spPr bwMode="auto">
              <a:xfrm>
                <a:off x="2156" y="2186"/>
                <a:ext cx="9" cy="1"/>
              </a:xfrm>
              <a:prstGeom prst="line">
                <a:avLst/>
              </a:prstGeom>
              <a:noFill/>
              <a:ln w="0">
                <a:solidFill>
                  <a:srgbClr val="000000"/>
                </a:solidFill>
                <a:round/>
                <a:headEnd/>
                <a:tailEnd/>
              </a:ln>
            </p:spPr>
            <p:txBody>
              <a:bodyPr/>
              <a:lstStyle/>
              <a:p>
                <a:endParaRPr lang="it-IT"/>
              </a:p>
            </p:txBody>
          </p:sp>
          <p:sp>
            <p:nvSpPr>
              <p:cNvPr id="53447" name="Rectangle 277"/>
              <p:cNvSpPr>
                <a:spLocks noChangeArrowheads="1"/>
              </p:cNvSpPr>
              <p:nvPr/>
            </p:nvSpPr>
            <p:spPr bwMode="auto">
              <a:xfrm>
                <a:off x="2165" y="2186"/>
                <a:ext cx="1105" cy="5"/>
              </a:xfrm>
              <a:prstGeom prst="rect">
                <a:avLst/>
              </a:prstGeom>
              <a:solidFill>
                <a:srgbClr val="000000"/>
              </a:solidFill>
              <a:ln w="9525">
                <a:noFill/>
                <a:miter lim="800000"/>
                <a:headEnd/>
                <a:tailEnd/>
              </a:ln>
            </p:spPr>
            <p:txBody>
              <a:bodyPr/>
              <a:lstStyle/>
              <a:p>
                <a:endParaRPr lang="en-US"/>
              </a:p>
            </p:txBody>
          </p:sp>
          <p:sp>
            <p:nvSpPr>
              <p:cNvPr id="53448" name="Line 278"/>
              <p:cNvSpPr>
                <a:spLocks noChangeShapeType="1"/>
              </p:cNvSpPr>
              <p:nvPr/>
            </p:nvSpPr>
            <p:spPr bwMode="auto">
              <a:xfrm>
                <a:off x="2165" y="2186"/>
                <a:ext cx="1105" cy="1"/>
              </a:xfrm>
              <a:prstGeom prst="line">
                <a:avLst/>
              </a:prstGeom>
              <a:noFill/>
              <a:ln w="0">
                <a:solidFill>
                  <a:srgbClr val="000000"/>
                </a:solidFill>
                <a:round/>
                <a:headEnd/>
                <a:tailEnd/>
              </a:ln>
            </p:spPr>
            <p:txBody>
              <a:bodyPr/>
              <a:lstStyle/>
              <a:p>
                <a:endParaRPr lang="it-IT"/>
              </a:p>
            </p:txBody>
          </p:sp>
          <p:sp>
            <p:nvSpPr>
              <p:cNvPr id="53449" name="Rectangle 279"/>
              <p:cNvSpPr>
                <a:spLocks noChangeArrowheads="1"/>
              </p:cNvSpPr>
              <p:nvPr/>
            </p:nvSpPr>
            <p:spPr bwMode="auto">
              <a:xfrm>
                <a:off x="3270" y="2186"/>
                <a:ext cx="9" cy="5"/>
              </a:xfrm>
              <a:prstGeom prst="rect">
                <a:avLst/>
              </a:prstGeom>
              <a:solidFill>
                <a:srgbClr val="000000"/>
              </a:solidFill>
              <a:ln w="9525">
                <a:noFill/>
                <a:miter lim="800000"/>
                <a:headEnd/>
                <a:tailEnd/>
              </a:ln>
            </p:spPr>
            <p:txBody>
              <a:bodyPr/>
              <a:lstStyle/>
              <a:p>
                <a:endParaRPr lang="en-US"/>
              </a:p>
            </p:txBody>
          </p:sp>
          <p:sp>
            <p:nvSpPr>
              <p:cNvPr id="53450" name="Line 280"/>
              <p:cNvSpPr>
                <a:spLocks noChangeShapeType="1"/>
              </p:cNvSpPr>
              <p:nvPr/>
            </p:nvSpPr>
            <p:spPr bwMode="auto">
              <a:xfrm>
                <a:off x="3270" y="2186"/>
                <a:ext cx="9" cy="1"/>
              </a:xfrm>
              <a:prstGeom prst="line">
                <a:avLst/>
              </a:prstGeom>
              <a:noFill/>
              <a:ln w="0">
                <a:solidFill>
                  <a:srgbClr val="000000"/>
                </a:solidFill>
                <a:round/>
                <a:headEnd/>
                <a:tailEnd/>
              </a:ln>
            </p:spPr>
            <p:txBody>
              <a:bodyPr/>
              <a:lstStyle/>
              <a:p>
                <a:endParaRPr lang="it-IT"/>
              </a:p>
            </p:txBody>
          </p:sp>
          <p:sp>
            <p:nvSpPr>
              <p:cNvPr id="53451" name="Rectangle 281"/>
              <p:cNvSpPr>
                <a:spLocks noChangeArrowheads="1"/>
              </p:cNvSpPr>
              <p:nvPr/>
            </p:nvSpPr>
            <p:spPr bwMode="auto">
              <a:xfrm>
                <a:off x="3279" y="2186"/>
                <a:ext cx="1207" cy="5"/>
              </a:xfrm>
              <a:prstGeom prst="rect">
                <a:avLst/>
              </a:prstGeom>
              <a:solidFill>
                <a:srgbClr val="000000"/>
              </a:solidFill>
              <a:ln w="9525">
                <a:noFill/>
                <a:miter lim="800000"/>
                <a:headEnd/>
                <a:tailEnd/>
              </a:ln>
            </p:spPr>
            <p:txBody>
              <a:bodyPr/>
              <a:lstStyle/>
              <a:p>
                <a:endParaRPr lang="en-US"/>
              </a:p>
            </p:txBody>
          </p:sp>
          <p:sp>
            <p:nvSpPr>
              <p:cNvPr id="53452" name="Line 282"/>
              <p:cNvSpPr>
                <a:spLocks noChangeShapeType="1"/>
              </p:cNvSpPr>
              <p:nvPr/>
            </p:nvSpPr>
            <p:spPr bwMode="auto">
              <a:xfrm>
                <a:off x="3279" y="2186"/>
                <a:ext cx="1207" cy="1"/>
              </a:xfrm>
              <a:prstGeom prst="line">
                <a:avLst/>
              </a:prstGeom>
              <a:noFill/>
              <a:ln w="0">
                <a:solidFill>
                  <a:srgbClr val="000000"/>
                </a:solidFill>
                <a:round/>
                <a:headEnd/>
                <a:tailEnd/>
              </a:ln>
            </p:spPr>
            <p:txBody>
              <a:bodyPr/>
              <a:lstStyle/>
              <a:p>
                <a:endParaRPr lang="it-IT"/>
              </a:p>
            </p:txBody>
          </p:sp>
          <p:sp>
            <p:nvSpPr>
              <p:cNvPr id="53453" name="Rectangle 283"/>
              <p:cNvSpPr>
                <a:spLocks noChangeArrowheads="1"/>
              </p:cNvSpPr>
              <p:nvPr/>
            </p:nvSpPr>
            <p:spPr bwMode="auto">
              <a:xfrm>
                <a:off x="4486" y="2186"/>
                <a:ext cx="8" cy="5"/>
              </a:xfrm>
              <a:prstGeom prst="rect">
                <a:avLst/>
              </a:prstGeom>
              <a:solidFill>
                <a:srgbClr val="000000"/>
              </a:solidFill>
              <a:ln w="9525">
                <a:noFill/>
                <a:miter lim="800000"/>
                <a:headEnd/>
                <a:tailEnd/>
              </a:ln>
            </p:spPr>
            <p:txBody>
              <a:bodyPr/>
              <a:lstStyle/>
              <a:p>
                <a:endParaRPr lang="en-US"/>
              </a:p>
            </p:txBody>
          </p:sp>
          <p:sp>
            <p:nvSpPr>
              <p:cNvPr id="53454" name="Line 284"/>
              <p:cNvSpPr>
                <a:spLocks noChangeShapeType="1"/>
              </p:cNvSpPr>
              <p:nvPr/>
            </p:nvSpPr>
            <p:spPr bwMode="auto">
              <a:xfrm>
                <a:off x="4486" y="2186"/>
                <a:ext cx="8" cy="1"/>
              </a:xfrm>
              <a:prstGeom prst="line">
                <a:avLst/>
              </a:prstGeom>
              <a:noFill/>
              <a:ln w="0">
                <a:solidFill>
                  <a:srgbClr val="000000"/>
                </a:solidFill>
                <a:round/>
                <a:headEnd/>
                <a:tailEnd/>
              </a:ln>
            </p:spPr>
            <p:txBody>
              <a:bodyPr/>
              <a:lstStyle/>
              <a:p>
                <a:endParaRPr lang="it-IT"/>
              </a:p>
            </p:txBody>
          </p:sp>
          <p:sp>
            <p:nvSpPr>
              <p:cNvPr id="53455" name="Rectangle 285"/>
              <p:cNvSpPr>
                <a:spLocks noChangeArrowheads="1"/>
              </p:cNvSpPr>
              <p:nvPr/>
            </p:nvSpPr>
            <p:spPr bwMode="auto">
              <a:xfrm>
                <a:off x="4494" y="2186"/>
                <a:ext cx="1006" cy="5"/>
              </a:xfrm>
              <a:prstGeom prst="rect">
                <a:avLst/>
              </a:prstGeom>
              <a:solidFill>
                <a:srgbClr val="000000"/>
              </a:solidFill>
              <a:ln w="9525">
                <a:noFill/>
                <a:miter lim="800000"/>
                <a:headEnd/>
                <a:tailEnd/>
              </a:ln>
            </p:spPr>
            <p:txBody>
              <a:bodyPr/>
              <a:lstStyle/>
              <a:p>
                <a:endParaRPr lang="en-US"/>
              </a:p>
            </p:txBody>
          </p:sp>
          <p:sp>
            <p:nvSpPr>
              <p:cNvPr id="53456" name="Line 286"/>
              <p:cNvSpPr>
                <a:spLocks noChangeShapeType="1"/>
              </p:cNvSpPr>
              <p:nvPr/>
            </p:nvSpPr>
            <p:spPr bwMode="auto">
              <a:xfrm>
                <a:off x="4494" y="2186"/>
                <a:ext cx="1006" cy="1"/>
              </a:xfrm>
              <a:prstGeom prst="line">
                <a:avLst/>
              </a:prstGeom>
              <a:noFill/>
              <a:ln w="0">
                <a:solidFill>
                  <a:srgbClr val="000000"/>
                </a:solidFill>
                <a:round/>
                <a:headEnd/>
                <a:tailEnd/>
              </a:ln>
            </p:spPr>
            <p:txBody>
              <a:bodyPr/>
              <a:lstStyle/>
              <a:p>
                <a:endParaRPr lang="it-IT"/>
              </a:p>
            </p:txBody>
          </p:sp>
          <p:sp>
            <p:nvSpPr>
              <p:cNvPr id="53457" name="Rectangle 287"/>
              <p:cNvSpPr>
                <a:spLocks noChangeArrowheads="1"/>
              </p:cNvSpPr>
              <p:nvPr/>
            </p:nvSpPr>
            <p:spPr bwMode="auto">
              <a:xfrm>
                <a:off x="5500" y="2186"/>
                <a:ext cx="5" cy="5"/>
              </a:xfrm>
              <a:prstGeom prst="rect">
                <a:avLst/>
              </a:prstGeom>
              <a:solidFill>
                <a:srgbClr val="000000"/>
              </a:solidFill>
              <a:ln w="9525">
                <a:noFill/>
                <a:miter lim="800000"/>
                <a:headEnd/>
                <a:tailEnd/>
              </a:ln>
            </p:spPr>
            <p:txBody>
              <a:bodyPr/>
              <a:lstStyle/>
              <a:p>
                <a:endParaRPr lang="en-US"/>
              </a:p>
            </p:txBody>
          </p:sp>
          <p:sp>
            <p:nvSpPr>
              <p:cNvPr id="53458" name="Line 288"/>
              <p:cNvSpPr>
                <a:spLocks noChangeShapeType="1"/>
              </p:cNvSpPr>
              <p:nvPr/>
            </p:nvSpPr>
            <p:spPr bwMode="auto">
              <a:xfrm>
                <a:off x="5500" y="2186"/>
                <a:ext cx="5" cy="1"/>
              </a:xfrm>
              <a:prstGeom prst="line">
                <a:avLst/>
              </a:prstGeom>
              <a:noFill/>
              <a:ln w="0">
                <a:solidFill>
                  <a:srgbClr val="000000"/>
                </a:solidFill>
                <a:round/>
                <a:headEnd/>
                <a:tailEnd/>
              </a:ln>
            </p:spPr>
            <p:txBody>
              <a:bodyPr/>
              <a:lstStyle/>
              <a:p>
                <a:endParaRPr lang="it-IT"/>
              </a:p>
            </p:txBody>
          </p:sp>
          <p:sp>
            <p:nvSpPr>
              <p:cNvPr id="53459" name="Line 289"/>
              <p:cNvSpPr>
                <a:spLocks noChangeShapeType="1"/>
              </p:cNvSpPr>
              <p:nvPr/>
            </p:nvSpPr>
            <p:spPr bwMode="auto">
              <a:xfrm>
                <a:off x="5500" y="2186"/>
                <a:ext cx="1" cy="5"/>
              </a:xfrm>
              <a:prstGeom prst="line">
                <a:avLst/>
              </a:prstGeom>
              <a:noFill/>
              <a:ln w="0">
                <a:solidFill>
                  <a:srgbClr val="000000"/>
                </a:solidFill>
                <a:round/>
                <a:headEnd/>
                <a:tailEnd/>
              </a:ln>
            </p:spPr>
            <p:txBody>
              <a:bodyPr/>
              <a:lstStyle/>
              <a:p>
                <a:endParaRPr lang="it-IT"/>
              </a:p>
            </p:txBody>
          </p:sp>
          <p:sp>
            <p:nvSpPr>
              <p:cNvPr id="53460" name="Rectangle 290"/>
              <p:cNvSpPr>
                <a:spLocks noChangeArrowheads="1"/>
              </p:cNvSpPr>
              <p:nvPr/>
            </p:nvSpPr>
            <p:spPr bwMode="auto">
              <a:xfrm>
                <a:off x="71" y="2191"/>
                <a:ext cx="6" cy="184"/>
              </a:xfrm>
              <a:prstGeom prst="rect">
                <a:avLst/>
              </a:prstGeom>
              <a:solidFill>
                <a:srgbClr val="000000"/>
              </a:solidFill>
              <a:ln w="9525">
                <a:noFill/>
                <a:miter lim="800000"/>
                <a:headEnd/>
                <a:tailEnd/>
              </a:ln>
            </p:spPr>
            <p:txBody>
              <a:bodyPr/>
              <a:lstStyle/>
              <a:p>
                <a:endParaRPr lang="en-US"/>
              </a:p>
            </p:txBody>
          </p:sp>
          <p:sp>
            <p:nvSpPr>
              <p:cNvPr id="53461" name="Line 291"/>
              <p:cNvSpPr>
                <a:spLocks noChangeShapeType="1"/>
              </p:cNvSpPr>
              <p:nvPr/>
            </p:nvSpPr>
            <p:spPr bwMode="auto">
              <a:xfrm>
                <a:off x="71" y="2191"/>
                <a:ext cx="1" cy="184"/>
              </a:xfrm>
              <a:prstGeom prst="line">
                <a:avLst/>
              </a:prstGeom>
              <a:noFill/>
              <a:ln w="0">
                <a:solidFill>
                  <a:srgbClr val="000000"/>
                </a:solidFill>
                <a:round/>
                <a:headEnd/>
                <a:tailEnd/>
              </a:ln>
            </p:spPr>
            <p:txBody>
              <a:bodyPr/>
              <a:lstStyle/>
              <a:p>
                <a:endParaRPr lang="it-IT"/>
              </a:p>
            </p:txBody>
          </p:sp>
          <p:sp>
            <p:nvSpPr>
              <p:cNvPr id="53462" name="Rectangle 292"/>
              <p:cNvSpPr>
                <a:spLocks noChangeArrowheads="1"/>
              </p:cNvSpPr>
              <p:nvPr/>
            </p:nvSpPr>
            <p:spPr bwMode="auto">
              <a:xfrm>
                <a:off x="2156" y="2191"/>
                <a:ext cx="9" cy="184"/>
              </a:xfrm>
              <a:prstGeom prst="rect">
                <a:avLst/>
              </a:prstGeom>
              <a:solidFill>
                <a:srgbClr val="000000"/>
              </a:solidFill>
              <a:ln w="9525">
                <a:noFill/>
                <a:miter lim="800000"/>
                <a:headEnd/>
                <a:tailEnd/>
              </a:ln>
            </p:spPr>
            <p:txBody>
              <a:bodyPr/>
              <a:lstStyle/>
              <a:p>
                <a:endParaRPr lang="en-US"/>
              </a:p>
            </p:txBody>
          </p:sp>
          <p:sp>
            <p:nvSpPr>
              <p:cNvPr id="53463" name="Line 293"/>
              <p:cNvSpPr>
                <a:spLocks noChangeShapeType="1"/>
              </p:cNvSpPr>
              <p:nvPr/>
            </p:nvSpPr>
            <p:spPr bwMode="auto">
              <a:xfrm>
                <a:off x="2156" y="2191"/>
                <a:ext cx="1" cy="184"/>
              </a:xfrm>
              <a:prstGeom prst="line">
                <a:avLst/>
              </a:prstGeom>
              <a:noFill/>
              <a:ln w="0">
                <a:solidFill>
                  <a:srgbClr val="000000"/>
                </a:solidFill>
                <a:round/>
                <a:headEnd/>
                <a:tailEnd/>
              </a:ln>
            </p:spPr>
            <p:txBody>
              <a:bodyPr/>
              <a:lstStyle/>
              <a:p>
                <a:endParaRPr lang="it-IT"/>
              </a:p>
            </p:txBody>
          </p:sp>
          <p:sp>
            <p:nvSpPr>
              <p:cNvPr id="53464" name="Rectangle 294"/>
              <p:cNvSpPr>
                <a:spLocks noChangeArrowheads="1"/>
              </p:cNvSpPr>
              <p:nvPr/>
            </p:nvSpPr>
            <p:spPr bwMode="auto">
              <a:xfrm>
                <a:off x="3270" y="2191"/>
                <a:ext cx="9" cy="184"/>
              </a:xfrm>
              <a:prstGeom prst="rect">
                <a:avLst/>
              </a:prstGeom>
              <a:solidFill>
                <a:srgbClr val="000000"/>
              </a:solidFill>
              <a:ln w="9525">
                <a:noFill/>
                <a:miter lim="800000"/>
                <a:headEnd/>
                <a:tailEnd/>
              </a:ln>
            </p:spPr>
            <p:txBody>
              <a:bodyPr/>
              <a:lstStyle/>
              <a:p>
                <a:endParaRPr lang="en-US"/>
              </a:p>
            </p:txBody>
          </p:sp>
          <p:sp>
            <p:nvSpPr>
              <p:cNvPr id="53465" name="Line 295"/>
              <p:cNvSpPr>
                <a:spLocks noChangeShapeType="1"/>
              </p:cNvSpPr>
              <p:nvPr/>
            </p:nvSpPr>
            <p:spPr bwMode="auto">
              <a:xfrm>
                <a:off x="3270" y="2191"/>
                <a:ext cx="1" cy="184"/>
              </a:xfrm>
              <a:prstGeom prst="line">
                <a:avLst/>
              </a:prstGeom>
              <a:noFill/>
              <a:ln w="0">
                <a:solidFill>
                  <a:srgbClr val="000000"/>
                </a:solidFill>
                <a:round/>
                <a:headEnd/>
                <a:tailEnd/>
              </a:ln>
            </p:spPr>
            <p:txBody>
              <a:bodyPr/>
              <a:lstStyle/>
              <a:p>
                <a:endParaRPr lang="it-IT"/>
              </a:p>
            </p:txBody>
          </p:sp>
          <p:sp>
            <p:nvSpPr>
              <p:cNvPr id="53466" name="Rectangle 296"/>
              <p:cNvSpPr>
                <a:spLocks noChangeArrowheads="1"/>
              </p:cNvSpPr>
              <p:nvPr/>
            </p:nvSpPr>
            <p:spPr bwMode="auto">
              <a:xfrm>
                <a:off x="4486" y="2191"/>
                <a:ext cx="8" cy="184"/>
              </a:xfrm>
              <a:prstGeom prst="rect">
                <a:avLst/>
              </a:prstGeom>
              <a:solidFill>
                <a:srgbClr val="000000"/>
              </a:solidFill>
              <a:ln w="9525">
                <a:noFill/>
                <a:miter lim="800000"/>
                <a:headEnd/>
                <a:tailEnd/>
              </a:ln>
            </p:spPr>
            <p:txBody>
              <a:bodyPr/>
              <a:lstStyle/>
              <a:p>
                <a:endParaRPr lang="en-US"/>
              </a:p>
            </p:txBody>
          </p:sp>
          <p:sp>
            <p:nvSpPr>
              <p:cNvPr id="53467" name="Line 297"/>
              <p:cNvSpPr>
                <a:spLocks noChangeShapeType="1"/>
              </p:cNvSpPr>
              <p:nvPr/>
            </p:nvSpPr>
            <p:spPr bwMode="auto">
              <a:xfrm>
                <a:off x="4486" y="2191"/>
                <a:ext cx="1" cy="184"/>
              </a:xfrm>
              <a:prstGeom prst="line">
                <a:avLst/>
              </a:prstGeom>
              <a:noFill/>
              <a:ln w="0">
                <a:solidFill>
                  <a:srgbClr val="000000"/>
                </a:solidFill>
                <a:round/>
                <a:headEnd/>
                <a:tailEnd/>
              </a:ln>
            </p:spPr>
            <p:txBody>
              <a:bodyPr/>
              <a:lstStyle/>
              <a:p>
                <a:endParaRPr lang="it-IT"/>
              </a:p>
            </p:txBody>
          </p:sp>
          <p:sp>
            <p:nvSpPr>
              <p:cNvPr id="53468" name="Rectangle 298"/>
              <p:cNvSpPr>
                <a:spLocks noChangeArrowheads="1"/>
              </p:cNvSpPr>
              <p:nvPr/>
            </p:nvSpPr>
            <p:spPr bwMode="auto">
              <a:xfrm>
                <a:off x="5500" y="2191"/>
                <a:ext cx="5" cy="184"/>
              </a:xfrm>
              <a:prstGeom prst="rect">
                <a:avLst/>
              </a:prstGeom>
              <a:solidFill>
                <a:srgbClr val="000000"/>
              </a:solidFill>
              <a:ln w="9525">
                <a:noFill/>
                <a:miter lim="800000"/>
                <a:headEnd/>
                <a:tailEnd/>
              </a:ln>
            </p:spPr>
            <p:txBody>
              <a:bodyPr/>
              <a:lstStyle/>
              <a:p>
                <a:endParaRPr lang="en-US"/>
              </a:p>
            </p:txBody>
          </p:sp>
          <p:sp>
            <p:nvSpPr>
              <p:cNvPr id="53469" name="Line 299"/>
              <p:cNvSpPr>
                <a:spLocks noChangeShapeType="1"/>
              </p:cNvSpPr>
              <p:nvPr/>
            </p:nvSpPr>
            <p:spPr bwMode="auto">
              <a:xfrm>
                <a:off x="5500" y="2191"/>
                <a:ext cx="1" cy="184"/>
              </a:xfrm>
              <a:prstGeom prst="line">
                <a:avLst/>
              </a:prstGeom>
              <a:noFill/>
              <a:ln w="0">
                <a:solidFill>
                  <a:srgbClr val="000000"/>
                </a:solidFill>
                <a:round/>
                <a:headEnd/>
                <a:tailEnd/>
              </a:ln>
            </p:spPr>
            <p:txBody>
              <a:bodyPr/>
              <a:lstStyle/>
              <a:p>
                <a:endParaRPr lang="it-IT"/>
              </a:p>
            </p:txBody>
          </p:sp>
          <p:sp>
            <p:nvSpPr>
              <p:cNvPr id="53470" name="Rectangle 300"/>
              <p:cNvSpPr>
                <a:spLocks noChangeArrowheads="1"/>
              </p:cNvSpPr>
              <p:nvPr/>
            </p:nvSpPr>
            <p:spPr bwMode="auto">
              <a:xfrm>
                <a:off x="1048" y="2380"/>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7</a:t>
                </a:r>
                <a:endParaRPr lang="en-US" sz="1600" u="sng">
                  <a:latin typeface="Times New Roman" pitchFamily="18" charset="0"/>
                </a:endParaRPr>
              </a:p>
            </p:txBody>
          </p:sp>
          <p:sp>
            <p:nvSpPr>
              <p:cNvPr id="53471" name="Rectangle 301"/>
              <p:cNvSpPr>
                <a:spLocks noChangeArrowheads="1"/>
              </p:cNvSpPr>
              <p:nvPr/>
            </p:nvSpPr>
            <p:spPr bwMode="auto">
              <a:xfrm>
                <a:off x="1115" y="2400"/>
                <a:ext cx="73"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Palatino Linotype" pitchFamily="18" charset="0"/>
                  </a:rPr>
                  <a:t>th</a:t>
                </a:r>
                <a:endParaRPr lang="en-US" sz="1600" u="sng">
                  <a:latin typeface="Times New Roman" pitchFamily="18" charset="0"/>
                </a:endParaRPr>
              </a:p>
            </p:txBody>
          </p:sp>
          <p:sp>
            <p:nvSpPr>
              <p:cNvPr id="53472" name="Rectangle 302"/>
              <p:cNvSpPr>
                <a:spLocks noChangeArrowheads="1"/>
              </p:cNvSpPr>
              <p:nvPr/>
            </p:nvSpPr>
            <p:spPr bwMode="auto">
              <a:xfrm>
                <a:off x="1187" y="2380"/>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473" name="Rectangle 303"/>
              <p:cNvSpPr>
                <a:spLocks noChangeArrowheads="1"/>
              </p:cNvSpPr>
              <p:nvPr/>
            </p:nvSpPr>
            <p:spPr bwMode="auto">
              <a:xfrm>
                <a:off x="1221" y="2380"/>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474" name="Rectangle 304"/>
              <p:cNvSpPr>
                <a:spLocks noChangeArrowheads="1"/>
              </p:cNvSpPr>
              <p:nvPr/>
            </p:nvSpPr>
            <p:spPr bwMode="auto">
              <a:xfrm>
                <a:off x="2683" y="2380"/>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6</a:t>
                </a:r>
                <a:endParaRPr lang="en-US" sz="1600" u="sng">
                  <a:latin typeface="Times New Roman" pitchFamily="18" charset="0"/>
                </a:endParaRPr>
              </a:p>
            </p:txBody>
          </p:sp>
          <p:sp>
            <p:nvSpPr>
              <p:cNvPr id="53475" name="Rectangle 305"/>
              <p:cNvSpPr>
                <a:spLocks noChangeArrowheads="1"/>
              </p:cNvSpPr>
              <p:nvPr/>
            </p:nvSpPr>
            <p:spPr bwMode="auto">
              <a:xfrm>
                <a:off x="2751" y="2380"/>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229" name="Rectangle 306"/>
              <p:cNvSpPr>
                <a:spLocks noChangeArrowheads="1"/>
              </p:cNvSpPr>
              <p:nvPr/>
            </p:nvSpPr>
            <p:spPr bwMode="auto">
              <a:xfrm>
                <a:off x="3848" y="2380"/>
                <a:ext cx="68" cy="163"/>
              </a:xfrm>
              <a:prstGeom prst="rect">
                <a:avLst/>
              </a:prstGeom>
              <a:noFill/>
              <a:ln w="9525">
                <a:noFill/>
                <a:miter lim="800000"/>
                <a:headEnd/>
                <a:tailEnd/>
              </a:ln>
            </p:spPr>
            <p:txBody>
              <a:bodyPr wrap="none" lIns="0" tIns="0" rIns="0" bIns="0">
                <a:spAutoFit/>
              </a:bodyPr>
              <a:lstStyle/>
              <a:p>
                <a:pPr>
                  <a:defRPr/>
                </a:pPr>
                <a:r>
                  <a:rPr lang="en-US" sz="1700">
                    <a:solidFill>
                      <a:srgbClr val="FF0000"/>
                    </a:solidFill>
                    <a:effectLst>
                      <a:outerShdw blurRad="38100" dist="38100" dir="2700000" algn="tl">
                        <a:srgbClr val="C0C0C0"/>
                      </a:outerShdw>
                    </a:effectLst>
                    <a:latin typeface="Palatino Linotype" pitchFamily="18" charset="0"/>
                  </a:rPr>
                  <a:t>3</a:t>
                </a:r>
                <a:endParaRPr lang="en-US" sz="1600" u="sng">
                  <a:effectLst>
                    <a:outerShdw blurRad="38100" dist="38100" dir="2700000" algn="tl">
                      <a:srgbClr val="C0C0C0"/>
                    </a:outerShdw>
                  </a:effectLst>
                  <a:latin typeface="Times New Roman" pitchFamily="-112" charset="0"/>
                </a:endParaRPr>
              </a:p>
            </p:txBody>
          </p:sp>
          <p:sp>
            <p:nvSpPr>
              <p:cNvPr id="53477" name="Rectangle 307"/>
              <p:cNvSpPr>
                <a:spLocks noChangeArrowheads="1"/>
              </p:cNvSpPr>
              <p:nvPr/>
            </p:nvSpPr>
            <p:spPr bwMode="auto">
              <a:xfrm>
                <a:off x="3916" y="2380"/>
                <a:ext cx="34" cy="163"/>
              </a:xfrm>
              <a:prstGeom prst="rect">
                <a:avLst/>
              </a:prstGeom>
              <a:noFill/>
              <a:ln w="9525">
                <a:noFill/>
                <a:miter lim="800000"/>
                <a:headEnd/>
                <a:tailEnd/>
              </a:ln>
            </p:spPr>
            <p:txBody>
              <a:bodyPr wrap="none" lIns="0" tIns="0" rIns="0" bIns="0">
                <a:spAutoFit/>
              </a:bodyPr>
              <a:lstStyle/>
              <a:p>
                <a:r>
                  <a:rPr lang="en-US" sz="1700">
                    <a:solidFill>
                      <a:srgbClr val="FF0000"/>
                    </a:solidFill>
                    <a:latin typeface="Palatino Linotype" pitchFamily="18" charset="0"/>
                  </a:rPr>
                  <a:t> </a:t>
                </a:r>
                <a:endParaRPr lang="en-US" sz="1600" u="sng">
                  <a:latin typeface="Times New Roman" pitchFamily="18" charset="0"/>
                </a:endParaRPr>
              </a:p>
            </p:txBody>
          </p:sp>
          <p:sp>
            <p:nvSpPr>
              <p:cNvPr id="53478" name="Rectangle 308"/>
              <p:cNvSpPr>
                <a:spLocks noChangeArrowheads="1"/>
              </p:cNvSpPr>
              <p:nvPr/>
            </p:nvSpPr>
            <p:spPr bwMode="auto">
              <a:xfrm>
                <a:off x="4963" y="2380"/>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0</a:t>
                </a:r>
                <a:endParaRPr lang="en-US" sz="1600" u="sng">
                  <a:latin typeface="Times New Roman" pitchFamily="18" charset="0"/>
                </a:endParaRPr>
              </a:p>
            </p:txBody>
          </p:sp>
          <p:sp>
            <p:nvSpPr>
              <p:cNvPr id="53479" name="Rectangle 309"/>
              <p:cNvSpPr>
                <a:spLocks noChangeArrowheads="1"/>
              </p:cNvSpPr>
              <p:nvPr/>
            </p:nvSpPr>
            <p:spPr bwMode="auto">
              <a:xfrm>
                <a:off x="5030" y="2380"/>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480" name="Rectangle 310"/>
              <p:cNvSpPr>
                <a:spLocks noChangeArrowheads="1"/>
              </p:cNvSpPr>
              <p:nvPr/>
            </p:nvSpPr>
            <p:spPr bwMode="auto">
              <a:xfrm>
                <a:off x="71" y="2375"/>
                <a:ext cx="6" cy="5"/>
              </a:xfrm>
              <a:prstGeom prst="rect">
                <a:avLst/>
              </a:prstGeom>
              <a:solidFill>
                <a:srgbClr val="000000"/>
              </a:solidFill>
              <a:ln w="9525">
                <a:noFill/>
                <a:miter lim="800000"/>
                <a:headEnd/>
                <a:tailEnd/>
              </a:ln>
            </p:spPr>
            <p:txBody>
              <a:bodyPr/>
              <a:lstStyle/>
              <a:p>
                <a:endParaRPr lang="en-US"/>
              </a:p>
            </p:txBody>
          </p:sp>
          <p:sp>
            <p:nvSpPr>
              <p:cNvPr id="53481" name="Line 311"/>
              <p:cNvSpPr>
                <a:spLocks noChangeShapeType="1"/>
              </p:cNvSpPr>
              <p:nvPr/>
            </p:nvSpPr>
            <p:spPr bwMode="auto">
              <a:xfrm>
                <a:off x="71" y="2375"/>
                <a:ext cx="6" cy="1"/>
              </a:xfrm>
              <a:prstGeom prst="line">
                <a:avLst/>
              </a:prstGeom>
              <a:noFill/>
              <a:ln w="0">
                <a:solidFill>
                  <a:srgbClr val="000000"/>
                </a:solidFill>
                <a:round/>
                <a:headEnd/>
                <a:tailEnd/>
              </a:ln>
            </p:spPr>
            <p:txBody>
              <a:bodyPr/>
              <a:lstStyle/>
              <a:p>
                <a:endParaRPr lang="it-IT"/>
              </a:p>
            </p:txBody>
          </p:sp>
          <p:sp>
            <p:nvSpPr>
              <p:cNvPr id="53482" name="Line 312"/>
              <p:cNvSpPr>
                <a:spLocks noChangeShapeType="1"/>
              </p:cNvSpPr>
              <p:nvPr/>
            </p:nvSpPr>
            <p:spPr bwMode="auto">
              <a:xfrm>
                <a:off x="71" y="2375"/>
                <a:ext cx="1" cy="5"/>
              </a:xfrm>
              <a:prstGeom prst="line">
                <a:avLst/>
              </a:prstGeom>
              <a:noFill/>
              <a:ln w="0">
                <a:solidFill>
                  <a:srgbClr val="000000"/>
                </a:solidFill>
                <a:round/>
                <a:headEnd/>
                <a:tailEnd/>
              </a:ln>
            </p:spPr>
            <p:txBody>
              <a:bodyPr/>
              <a:lstStyle/>
              <a:p>
                <a:endParaRPr lang="it-IT"/>
              </a:p>
            </p:txBody>
          </p:sp>
          <p:sp>
            <p:nvSpPr>
              <p:cNvPr id="53483" name="Rectangle 313"/>
              <p:cNvSpPr>
                <a:spLocks noChangeArrowheads="1"/>
              </p:cNvSpPr>
              <p:nvPr/>
            </p:nvSpPr>
            <p:spPr bwMode="auto">
              <a:xfrm>
                <a:off x="77" y="2375"/>
                <a:ext cx="2079" cy="5"/>
              </a:xfrm>
              <a:prstGeom prst="rect">
                <a:avLst/>
              </a:prstGeom>
              <a:solidFill>
                <a:srgbClr val="000000"/>
              </a:solidFill>
              <a:ln w="9525">
                <a:noFill/>
                <a:miter lim="800000"/>
                <a:headEnd/>
                <a:tailEnd/>
              </a:ln>
            </p:spPr>
            <p:txBody>
              <a:bodyPr/>
              <a:lstStyle/>
              <a:p>
                <a:endParaRPr lang="en-US"/>
              </a:p>
            </p:txBody>
          </p:sp>
          <p:sp>
            <p:nvSpPr>
              <p:cNvPr id="53484" name="Line 314"/>
              <p:cNvSpPr>
                <a:spLocks noChangeShapeType="1"/>
              </p:cNvSpPr>
              <p:nvPr/>
            </p:nvSpPr>
            <p:spPr bwMode="auto">
              <a:xfrm>
                <a:off x="77" y="2375"/>
                <a:ext cx="2079" cy="1"/>
              </a:xfrm>
              <a:prstGeom prst="line">
                <a:avLst/>
              </a:prstGeom>
              <a:noFill/>
              <a:ln w="0">
                <a:solidFill>
                  <a:srgbClr val="000000"/>
                </a:solidFill>
                <a:round/>
                <a:headEnd/>
                <a:tailEnd/>
              </a:ln>
            </p:spPr>
            <p:txBody>
              <a:bodyPr/>
              <a:lstStyle/>
              <a:p>
                <a:endParaRPr lang="it-IT"/>
              </a:p>
            </p:txBody>
          </p:sp>
          <p:sp>
            <p:nvSpPr>
              <p:cNvPr id="53485" name="Rectangle 315"/>
              <p:cNvSpPr>
                <a:spLocks noChangeArrowheads="1"/>
              </p:cNvSpPr>
              <p:nvPr/>
            </p:nvSpPr>
            <p:spPr bwMode="auto">
              <a:xfrm>
                <a:off x="2156" y="2375"/>
                <a:ext cx="9" cy="5"/>
              </a:xfrm>
              <a:prstGeom prst="rect">
                <a:avLst/>
              </a:prstGeom>
              <a:solidFill>
                <a:srgbClr val="000000"/>
              </a:solidFill>
              <a:ln w="9525">
                <a:noFill/>
                <a:miter lim="800000"/>
                <a:headEnd/>
                <a:tailEnd/>
              </a:ln>
            </p:spPr>
            <p:txBody>
              <a:bodyPr/>
              <a:lstStyle/>
              <a:p>
                <a:endParaRPr lang="en-US"/>
              </a:p>
            </p:txBody>
          </p:sp>
          <p:sp>
            <p:nvSpPr>
              <p:cNvPr id="53486" name="Line 316"/>
              <p:cNvSpPr>
                <a:spLocks noChangeShapeType="1"/>
              </p:cNvSpPr>
              <p:nvPr/>
            </p:nvSpPr>
            <p:spPr bwMode="auto">
              <a:xfrm>
                <a:off x="2156" y="2375"/>
                <a:ext cx="9" cy="1"/>
              </a:xfrm>
              <a:prstGeom prst="line">
                <a:avLst/>
              </a:prstGeom>
              <a:noFill/>
              <a:ln w="0">
                <a:solidFill>
                  <a:srgbClr val="000000"/>
                </a:solidFill>
                <a:round/>
                <a:headEnd/>
                <a:tailEnd/>
              </a:ln>
            </p:spPr>
            <p:txBody>
              <a:bodyPr/>
              <a:lstStyle/>
              <a:p>
                <a:endParaRPr lang="it-IT"/>
              </a:p>
            </p:txBody>
          </p:sp>
          <p:sp>
            <p:nvSpPr>
              <p:cNvPr id="53487" name="Rectangle 317"/>
              <p:cNvSpPr>
                <a:spLocks noChangeArrowheads="1"/>
              </p:cNvSpPr>
              <p:nvPr/>
            </p:nvSpPr>
            <p:spPr bwMode="auto">
              <a:xfrm>
                <a:off x="2165" y="2375"/>
                <a:ext cx="1105" cy="5"/>
              </a:xfrm>
              <a:prstGeom prst="rect">
                <a:avLst/>
              </a:prstGeom>
              <a:solidFill>
                <a:srgbClr val="000000"/>
              </a:solidFill>
              <a:ln w="9525">
                <a:noFill/>
                <a:miter lim="800000"/>
                <a:headEnd/>
                <a:tailEnd/>
              </a:ln>
            </p:spPr>
            <p:txBody>
              <a:bodyPr/>
              <a:lstStyle/>
              <a:p>
                <a:endParaRPr lang="en-US"/>
              </a:p>
            </p:txBody>
          </p:sp>
          <p:sp>
            <p:nvSpPr>
              <p:cNvPr id="53488" name="Line 318"/>
              <p:cNvSpPr>
                <a:spLocks noChangeShapeType="1"/>
              </p:cNvSpPr>
              <p:nvPr/>
            </p:nvSpPr>
            <p:spPr bwMode="auto">
              <a:xfrm>
                <a:off x="2165" y="2375"/>
                <a:ext cx="1105" cy="1"/>
              </a:xfrm>
              <a:prstGeom prst="line">
                <a:avLst/>
              </a:prstGeom>
              <a:noFill/>
              <a:ln w="0">
                <a:solidFill>
                  <a:srgbClr val="000000"/>
                </a:solidFill>
                <a:round/>
                <a:headEnd/>
                <a:tailEnd/>
              </a:ln>
            </p:spPr>
            <p:txBody>
              <a:bodyPr/>
              <a:lstStyle/>
              <a:p>
                <a:endParaRPr lang="it-IT"/>
              </a:p>
            </p:txBody>
          </p:sp>
          <p:sp>
            <p:nvSpPr>
              <p:cNvPr id="53489" name="Rectangle 319"/>
              <p:cNvSpPr>
                <a:spLocks noChangeArrowheads="1"/>
              </p:cNvSpPr>
              <p:nvPr/>
            </p:nvSpPr>
            <p:spPr bwMode="auto">
              <a:xfrm>
                <a:off x="3270" y="2375"/>
                <a:ext cx="9" cy="5"/>
              </a:xfrm>
              <a:prstGeom prst="rect">
                <a:avLst/>
              </a:prstGeom>
              <a:solidFill>
                <a:srgbClr val="000000"/>
              </a:solidFill>
              <a:ln w="9525">
                <a:noFill/>
                <a:miter lim="800000"/>
                <a:headEnd/>
                <a:tailEnd/>
              </a:ln>
            </p:spPr>
            <p:txBody>
              <a:bodyPr/>
              <a:lstStyle/>
              <a:p>
                <a:endParaRPr lang="en-US"/>
              </a:p>
            </p:txBody>
          </p:sp>
          <p:sp>
            <p:nvSpPr>
              <p:cNvPr id="53490" name="Line 320"/>
              <p:cNvSpPr>
                <a:spLocks noChangeShapeType="1"/>
              </p:cNvSpPr>
              <p:nvPr/>
            </p:nvSpPr>
            <p:spPr bwMode="auto">
              <a:xfrm>
                <a:off x="3270" y="2375"/>
                <a:ext cx="9" cy="1"/>
              </a:xfrm>
              <a:prstGeom prst="line">
                <a:avLst/>
              </a:prstGeom>
              <a:noFill/>
              <a:ln w="0">
                <a:solidFill>
                  <a:srgbClr val="000000"/>
                </a:solidFill>
                <a:round/>
                <a:headEnd/>
                <a:tailEnd/>
              </a:ln>
            </p:spPr>
            <p:txBody>
              <a:bodyPr/>
              <a:lstStyle/>
              <a:p>
                <a:endParaRPr lang="it-IT"/>
              </a:p>
            </p:txBody>
          </p:sp>
          <p:sp>
            <p:nvSpPr>
              <p:cNvPr id="53491" name="Rectangle 321"/>
              <p:cNvSpPr>
                <a:spLocks noChangeArrowheads="1"/>
              </p:cNvSpPr>
              <p:nvPr/>
            </p:nvSpPr>
            <p:spPr bwMode="auto">
              <a:xfrm>
                <a:off x="3279" y="2375"/>
                <a:ext cx="1207" cy="5"/>
              </a:xfrm>
              <a:prstGeom prst="rect">
                <a:avLst/>
              </a:prstGeom>
              <a:solidFill>
                <a:srgbClr val="000000"/>
              </a:solidFill>
              <a:ln w="9525">
                <a:noFill/>
                <a:miter lim="800000"/>
                <a:headEnd/>
                <a:tailEnd/>
              </a:ln>
            </p:spPr>
            <p:txBody>
              <a:bodyPr/>
              <a:lstStyle/>
              <a:p>
                <a:endParaRPr lang="en-US"/>
              </a:p>
            </p:txBody>
          </p:sp>
          <p:sp>
            <p:nvSpPr>
              <p:cNvPr id="53492" name="Line 322"/>
              <p:cNvSpPr>
                <a:spLocks noChangeShapeType="1"/>
              </p:cNvSpPr>
              <p:nvPr/>
            </p:nvSpPr>
            <p:spPr bwMode="auto">
              <a:xfrm>
                <a:off x="3279" y="2375"/>
                <a:ext cx="1207" cy="1"/>
              </a:xfrm>
              <a:prstGeom prst="line">
                <a:avLst/>
              </a:prstGeom>
              <a:noFill/>
              <a:ln w="0">
                <a:solidFill>
                  <a:srgbClr val="000000"/>
                </a:solidFill>
                <a:round/>
                <a:headEnd/>
                <a:tailEnd/>
              </a:ln>
            </p:spPr>
            <p:txBody>
              <a:bodyPr/>
              <a:lstStyle/>
              <a:p>
                <a:endParaRPr lang="it-IT"/>
              </a:p>
            </p:txBody>
          </p:sp>
          <p:sp>
            <p:nvSpPr>
              <p:cNvPr id="53493" name="Rectangle 323"/>
              <p:cNvSpPr>
                <a:spLocks noChangeArrowheads="1"/>
              </p:cNvSpPr>
              <p:nvPr/>
            </p:nvSpPr>
            <p:spPr bwMode="auto">
              <a:xfrm>
                <a:off x="4486" y="2375"/>
                <a:ext cx="8" cy="5"/>
              </a:xfrm>
              <a:prstGeom prst="rect">
                <a:avLst/>
              </a:prstGeom>
              <a:solidFill>
                <a:srgbClr val="000000"/>
              </a:solidFill>
              <a:ln w="9525">
                <a:noFill/>
                <a:miter lim="800000"/>
                <a:headEnd/>
                <a:tailEnd/>
              </a:ln>
            </p:spPr>
            <p:txBody>
              <a:bodyPr/>
              <a:lstStyle/>
              <a:p>
                <a:endParaRPr lang="en-US"/>
              </a:p>
            </p:txBody>
          </p:sp>
          <p:sp>
            <p:nvSpPr>
              <p:cNvPr id="53494" name="Line 324"/>
              <p:cNvSpPr>
                <a:spLocks noChangeShapeType="1"/>
              </p:cNvSpPr>
              <p:nvPr/>
            </p:nvSpPr>
            <p:spPr bwMode="auto">
              <a:xfrm>
                <a:off x="4486" y="2375"/>
                <a:ext cx="8" cy="1"/>
              </a:xfrm>
              <a:prstGeom prst="line">
                <a:avLst/>
              </a:prstGeom>
              <a:noFill/>
              <a:ln w="0">
                <a:solidFill>
                  <a:srgbClr val="000000"/>
                </a:solidFill>
                <a:round/>
                <a:headEnd/>
                <a:tailEnd/>
              </a:ln>
            </p:spPr>
            <p:txBody>
              <a:bodyPr/>
              <a:lstStyle/>
              <a:p>
                <a:endParaRPr lang="it-IT"/>
              </a:p>
            </p:txBody>
          </p:sp>
          <p:sp>
            <p:nvSpPr>
              <p:cNvPr id="53495" name="Rectangle 325"/>
              <p:cNvSpPr>
                <a:spLocks noChangeArrowheads="1"/>
              </p:cNvSpPr>
              <p:nvPr/>
            </p:nvSpPr>
            <p:spPr bwMode="auto">
              <a:xfrm>
                <a:off x="4494" y="2375"/>
                <a:ext cx="1006" cy="5"/>
              </a:xfrm>
              <a:prstGeom prst="rect">
                <a:avLst/>
              </a:prstGeom>
              <a:solidFill>
                <a:srgbClr val="000000"/>
              </a:solidFill>
              <a:ln w="9525">
                <a:noFill/>
                <a:miter lim="800000"/>
                <a:headEnd/>
                <a:tailEnd/>
              </a:ln>
            </p:spPr>
            <p:txBody>
              <a:bodyPr/>
              <a:lstStyle/>
              <a:p>
                <a:endParaRPr lang="en-US"/>
              </a:p>
            </p:txBody>
          </p:sp>
          <p:sp>
            <p:nvSpPr>
              <p:cNvPr id="53496" name="Line 326"/>
              <p:cNvSpPr>
                <a:spLocks noChangeShapeType="1"/>
              </p:cNvSpPr>
              <p:nvPr/>
            </p:nvSpPr>
            <p:spPr bwMode="auto">
              <a:xfrm>
                <a:off x="4494" y="2375"/>
                <a:ext cx="1006" cy="1"/>
              </a:xfrm>
              <a:prstGeom prst="line">
                <a:avLst/>
              </a:prstGeom>
              <a:noFill/>
              <a:ln w="0">
                <a:solidFill>
                  <a:srgbClr val="000000"/>
                </a:solidFill>
                <a:round/>
                <a:headEnd/>
                <a:tailEnd/>
              </a:ln>
            </p:spPr>
            <p:txBody>
              <a:bodyPr/>
              <a:lstStyle/>
              <a:p>
                <a:endParaRPr lang="it-IT"/>
              </a:p>
            </p:txBody>
          </p:sp>
          <p:sp>
            <p:nvSpPr>
              <p:cNvPr id="53497" name="Rectangle 327"/>
              <p:cNvSpPr>
                <a:spLocks noChangeArrowheads="1"/>
              </p:cNvSpPr>
              <p:nvPr/>
            </p:nvSpPr>
            <p:spPr bwMode="auto">
              <a:xfrm>
                <a:off x="5500" y="2375"/>
                <a:ext cx="5" cy="5"/>
              </a:xfrm>
              <a:prstGeom prst="rect">
                <a:avLst/>
              </a:prstGeom>
              <a:solidFill>
                <a:srgbClr val="000000"/>
              </a:solidFill>
              <a:ln w="9525">
                <a:noFill/>
                <a:miter lim="800000"/>
                <a:headEnd/>
                <a:tailEnd/>
              </a:ln>
            </p:spPr>
            <p:txBody>
              <a:bodyPr/>
              <a:lstStyle/>
              <a:p>
                <a:endParaRPr lang="en-US"/>
              </a:p>
            </p:txBody>
          </p:sp>
          <p:sp>
            <p:nvSpPr>
              <p:cNvPr id="53498" name="Line 328"/>
              <p:cNvSpPr>
                <a:spLocks noChangeShapeType="1"/>
              </p:cNvSpPr>
              <p:nvPr/>
            </p:nvSpPr>
            <p:spPr bwMode="auto">
              <a:xfrm>
                <a:off x="5500" y="2375"/>
                <a:ext cx="5" cy="1"/>
              </a:xfrm>
              <a:prstGeom prst="line">
                <a:avLst/>
              </a:prstGeom>
              <a:noFill/>
              <a:ln w="0">
                <a:solidFill>
                  <a:srgbClr val="000000"/>
                </a:solidFill>
                <a:round/>
                <a:headEnd/>
                <a:tailEnd/>
              </a:ln>
            </p:spPr>
            <p:txBody>
              <a:bodyPr/>
              <a:lstStyle/>
              <a:p>
                <a:endParaRPr lang="it-IT"/>
              </a:p>
            </p:txBody>
          </p:sp>
          <p:sp>
            <p:nvSpPr>
              <p:cNvPr id="53499" name="Line 329"/>
              <p:cNvSpPr>
                <a:spLocks noChangeShapeType="1"/>
              </p:cNvSpPr>
              <p:nvPr/>
            </p:nvSpPr>
            <p:spPr bwMode="auto">
              <a:xfrm>
                <a:off x="5500" y="2375"/>
                <a:ext cx="1" cy="5"/>
              </a:xfrm>
              <a:prstGeom prst="line">
                <a:avLst/>
              </a:prstGeom>
              <a:noFill/>
              <a:ln w="0">
                <a:solidFill>
                  <a:srgbClr val="000000"/>
                </a:solidFill>
                <a:round/>
                <a:headEnd/>
                <a:tailEnd/>
              </a:ln>
            </p:spPr>
            <p:txBody>
              <a:bodyPr/>
              <a:lstStyle/>
              <a:p>
                <a:endParaRPr lang="it-IT"/>
              </a:p>
            </p:txBody>
          </p:sp>
          <p:sp>
            <p:nvSpPr>
              <p:cNvPr id="53500" name="Rectangle 330"/>
              <p:cNvSpPr>
                <a:spLocks noChangeArrowheads="1"/>
              </p:cNvSpPr>
              <p:nvPr/>
            </p:nvSpPr>
            <p:spPr bwMode="auto">
              <a:xfrm>
                <a:off x="71" y="2380"/>
                <a:ext cx="6" cy="182"/>
              </a:xfrm>
              <a:prstGeom prst="rect">
                <a:avLst/>
              </a:prstGeom>
              <a:solidFill>
                <a:srgbClr val="000000"/>
              </a:solidFill>
              <a:ln w="9525">
                <a:noFill/>
                <a:miter lim="800000"/>
                <a:headEnd/>
                <a:tailEnd/>
              </a:ln>
            </p:spPr>
            <p:txBody>
              <a:bodyPr/>
              <a:lstStyle/>
              <a:p>
                <a:endParaRPr lang="en-US"/>
              </a:p>
            </p:txBody>
          </p:sp>
          <p:sp>
            <p:nvSpPr>
              <p:cNvPr id="53501" name="Line 331"/>
              <p:cNvSpPr>
                <a:spLocks noChangeShapeType="1"/>
              </p:cNvSpPr>
              <p:nvPr/>
            </p:nvSpPr>
            <p:spPr bwMode="auto">
              <a:xfrm>
                <a:off x="71" y="2380"/>
                <a:ext cx="1" cy="182"/>
              </a:xfrm>
              <a:prstGeom prst="line">
                <a:avLst/>
              </a:prstGeom>
              <a:noFill/>
              <a:ln w="0">
                <a:solidFill>
                  <a:srgbClr val="000000"/>
                </a:solidFill>
                <a:round/>
                <a:headEnd/>
                <a:tailEnd/>
              </a:ln>
            </p:spPr>
            <p:txBody>
              <a:bodyPr/>
              <a:lstStyle/>
              <a:p>
                <a:endParaRPr lang="it-IT"/>
              </a:p>
            </p:txBody>
          </p:sp>
          <p:sp>
            <p:nvSpPr>
              <p:cNvPr id="53502" name="Rectangle 332"/>
              <p:cNvSpPr>
                <a:spLocks noChangeArrowheads="1"/>
              </p:cNvSpPr>
              <p:nvPr/>
            </p:nvSpPr>
            <p:spPr bwMode="auto">
              <a:xfrm>
                <a:off x="2156" y="2380"/>
                <a:ext cx="9" cy="182"/>
              </a:xfrm>
              <a:prstGeom prst="rect">
                <a:avLst/>
              </a:prstGeom>
              <a:solidFill>
                <a:srgbClr val="000000"/>
              </a:solidFill>
              <a:ln w="9525">
                <a:noFill/>
                <a:miter lim="800000"/>
                <a:headEnd/>
                <a:tailEnd/>
              </a:ln>
            </p:spPr>
            <p:txBody>
              <a:bodyPr/>
              <a:lstStyle/>
              <a:p>
                <a:endParaRPr lang="en-US"/>
              </a:p>
            </p:txBody>
          </p:sp>
          <p:sp>
            <p:nvSpPr>
              <p:cNvPr id="53503" name="Line 333"/>
              <p:cNvSpPr>
                <a:spLocks noChangeShapeType="1"/>
              </p:cNvSpPr>
              <p:nvPr/>
            </p:nvSpPr>
            <p:spPr bwMode="auto">
              <a:xfrm>
                <a:off x="2156" y="2380"/>
                <a:ext cx="1" cy="182"/>
              </a:xfrm>
              <a:prstGeom prst="line">
                <a:avLst/>
              </a:prstGeom>
              <a:noFill/>
              <a:ln w="0">
                <a:solidFill>
                  <a:srgbClr val="000000"/>
                </a:solidFill>
                <a:round/>
                <a:headEnd/>
                <a:tailEnd/>
              </a:ln>
            </p:spPr>
            <p:txBody>
              <a:bodyPr/>
              <a:lstStyle/>
              <a:p>
                <a:endParaRPr lang="it-IT"/>
              </a:p>
            </p:txBody>
          </p:sp>
          <p:sp>
            <p:nvSpPr>
              <p:cNvPr id="53504" name="Rectangle 334"/>
              <p:cNvSpPr>
                <a:spLocks noChangeArrowheads="1"/>
              </p:cNvSpPr>
              <p:nvPr/>
            </p:nvSpPr>
            <p:spPr bwMode="auto">
              <a:xfrm>
                <a:off x="3270" y="2380"/>
                <a:ext cx="9" cy="182"/>
              </a:xfrm>
              <a:prstGeom prst="rect">
                <a:avLst/>
              </a:prstGeom>
              <a:solidFill>
                <a:srgbClr val="000000"/>
              </a:solidFill>
              <a:ln w="9525">
                <a:noFill/>
                <a:miter lim="800000"/>
                <a:headEnd/>
                <a:tailEnd/>
              </a:ln>
            </p:spPr>
            <p:txBody>
              <a:bodyPr/>
              <a:lstStyle/>
              <a:p>
                <a:endParaRPr lang="en-US"/>
              </a:p>
            </p:txBody>
          </p:sp>
          <p:sp>
            <p:nvSpPr>
              <p:cNvPr id="53505" name="Line 335"/>
              <p:cNvSpPr>
                <a:spLocks noChangeShapeType="1"/>
              </p:cNvSpPr>
              <p:nvPr/>
            </p:nvSpPr>
            <p:spPr bwMode="auto">
              <a:xfrm>
                <a:off x="3270" y="2380"/>
                <a:ext cx="1" cy="182"/>
              </a:xfrm>
              <a:prstGeom prst="line">
                <a:avLst/>
              </a:prstGeom>
              <a:noFill/>
              <a:ln w="0">
                <a:solidFill>
                  <a:srgbClr val="000000"/>
                </a:solidFill>
                <a:round/>
                <a:headEnd/>
                <a:tailEnd/>
              </a:ln>
            </p:spPr>
            <p:txBody>
              <a:bodyPr/>
              <a:lstStyle/>
              <a:p>
                <a:endParaRPr lang="it-IT"/>
              </a:p>
            </p:txBody>
          </p:sp>
          <p:sp>
            <p:nvSpPr>
              <p:cNvPr id="53506" name="Rectangle 336"/>
              <p:cNvSpPr>
                <a:spLocks noChangeArrowheads="1"/>
              </p:cNvSpPr>
              <p:nvPr/>
            </p:nvSpPr>
            <p:spPr bwMode="auto">
              <a:xfrm>
                <a:off x="4486" y="2380"/>
                <a:ext cx="8" cy="182"/>
              </a:xfrm>
              <a:prstGeom prst="rect">
                <a:avLst/>
              </a:prstGeom>
              <a:solidFill>
                <a:srgbClr val="000000"/>
              </a:solidFill>
              <a:ln w="9525">
                <a:noFill/>
                <a:miter lim="800000"/>
                <a:headEnd/>
                <a:tailEnd/>
              </a:ln>
            </p:spPr>
            <p:txBody>
              <a:bodyPr/>
              <a:lstStyle/>
              <a:p>
                <a:endParaRPr lang="en-US"/>
              </a:p>
            </p:txBody>
          </p:sp>
          <p:sp>
            <p:nvSpPr>
              <p:cNvPr id="53507" name="Line 337"/>
              <p:cNvSpPr>
                <a:spLocks noChangeShapeType="1"/>
              </p:cNvSpPr>
              <p:nvPr/>
            </p:nvSpPr>
            <p:spPr bwMode="auto">
              <a:xfrm>
                <a:off x="4486" y="2380"/>
                <a:ext cx="1" cy="182"/>
              </a:xfrm>
              <a:prstGeom prst="line">
                <a:avLst/>
              </a:prstGeom>
              <a:noFill/>
              <a:ln w="0">
                <a:solidFill>
                  <a:srgbClr val="000000"/>
                </a:solidFill>
                <a:round/>
                <a:headEnd/>
                <a:tailEnd/>
              </a:ln>
            </p:spPr>
            <p:txBody>
              <a:bodyPr/>
              <a:lstStyle/>
              <a:p>
                <a:endParaRPr lang="it-IT"/>
              </a:p>
            </p:txBody>
          </p:sp>
          <p:sp>
            <p:nvSpPr>
              <p:cNvPr id="53508" name="Rectangle 338"/>
              <p:cNvSpPr>
                <a:spLocks noChangeArrowheads="1"/>
              </p:cNvSpPr>
              <p:nvPr/>
            </p:nvSpPr>
            <p:spPr bwMode="auto">
              <a:xfrm>
                <a:off x="5500" y="2380"/>
                <a:ext cx="5" cy="182"/>
              </a:xfrm>
              <a:prstGeom prst="rect">
                <a:avLst/>
              </a:prstGeom>
              <a:solidFill>
                <a:srgbClr val="000000"/>
              </a:solidFill>
              <a:ln w="9525">
                <a:noFill/>
                <a:miter lim="800000"/>
                <a:headEnd/>
                <a:tailEnd/>
              </a:ln>
            </p:spPr>
            <p:txBody>
              <a:bodyPr/>
              <a:lstStyle/>
              <a:p>
                <a:endParaRPr lang="en-US"/>
              </a:p>
            </p:txBody>
          </p:sp>
          <p:sp>
            <p:nvSpPr>
              <p:cNvPr id="53509" name="Line 339"/>
              <p:cNvSpPr>
                <a:spLocks noChangeShapeType="1"/>
              </p:cNvSpPr>
              <p:nvPr/>
            </p:nvSpPr>
            <p:spPr bwMode="auto">
              <a:xfrm>
                <a:off x="5500" y="2380"/>
                <a:ext cx="1" cy="182"/>
              </a:xfrm>
              <a:prstGeom prst="line">
                <a:avLst/>
              </a:prstGeom>
              <a:noFill/>
              <a:ln w="0">
                <a:solidFill>
                  <a:srgbClr val="000000"/>
                </a:solidFill>
                <a:round/>
                <a:headEnd/>
                <a:tailEnd/>
              </a:ln>
            </p:spPr>
            <p:txBody>
              <a:bodyPr/>
              <a:lstStyle/>
              <a:p>
                <a:endParaRPr lang="it-IT"/>
              </a:p>
            </p:txBody>
          </p:sp>
          <p:sp>
            <p:nvSpPr>
              <p:cNvPr id="53510" name="Rectangle 340"/>
              <p:cNvSpPr>
                <a:spLocks noChangeArrowheads="1"/>
              </p:cNvSpPr>
              <p:nvPr/>
            </p:nvSpPr>
            <p:spPr bwMode="auto">
              <a:xfrm>
                <a:off x="1048" y="2567"/>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8</a:t>
                </a:r>
                <a:endParaRPr lang="en-US" sz="1600" u="sng">
                  <a:latin typeface="Times New Roman" pitchFamily="18" charset="0"/>
                </a:endParaRPr>
              </a:p>
            </p:txBody>
          </p:sp>
          <p:sp>
            <p:nvSpPr>
              <p:cNvPr id="53511" name="Rectangle 341"/>
              <p:cNvSpPr>
                <a:spLocks noChangeArrowheads="1"/>
              </p:cNvSpPr>
              <p:nvPr/>
            </p:nvSpPr>
            <p:spPr bwMode="auto">
              <a:xfrm>
                <a:off x="1115" y="2588"/>
                <a:ext cx="73"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Palatino Linotype" pitchFamily="18" charset="0"/>
                  </a:rPr>
                  <a:t>th</a:t>
                </a:r>
                <a:endParaRPr lang="en-US" sz="1600" u="sng">
                  <a:latin typeface="Times New Roman" pitchFamily="18" charset="0"/>
                </a:endParaRPr>
              </a:p>
            </p:txBody>
          </p:sp>
          <p:sp>
            <p:nvSpPr>
              <p:cNvPr id="53512" name="Rectangle 342"/>
              <p:cNvSpPr>
                <a:spLocks noChangeArrowheads="1"/>
              </p:cNvSpPr>
              <p:nvPr/>
            </p:nvSpPr>
            <p:spPr bwMode="auto">
              <a:xfrm>
                <a:off x="1187" y="2567"/>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513" name="Rectangle 343"/>
              <p:cNvSpPr>
                <a:spLocks noChangeArrowheads="1"/>
              </p:cNvSpPr>
              <p:nvPr/>
            </p:nvSpPr>
            <p:spPr bwMode="auto">
              <a:xfrm>
                <a:off x="1221" y="2567"/>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514" name="Rectangle 344"/>
              <p:cNvSpPr>
                <a:spLocks noChangeArrowheads="1"/>
              </p:cNvSpPr>
              <p:nvPr/>
            </p:nvSpPr>
            <p:spPr bwMode="auto">
              <a:xfrm>
                <a:off x="2683" y="2567"/>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6</a:t>
                </a:r>
                <a:endParaRPr lang="en-US" sz="1600" u="sng">
                  <a:latin typeface="Times New Roman" pitchFamily="18" charset="0"/>
                </a:endParaRPr>
              </a:p>
            </p:txBody>
          </p:sp>
          <p:sp>
            <p:nvSpPr>
              <p:cNvPr id="53515" name="Rectangle 345"/>
              <p:cNvSpPr>
                <a:spLocks noChangeArrowheads="1"/>
              </p:cNvSpPr>
              <p:nvPr/>
            </p:nvSpPr>
            <p:spPr bwMode="auto">
              <a:xfrm>
                <a:off x="2751" y="2567"/>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269" name="Rectangle 346"/>
              <p:cNvSpPr>
                <a:spLocks noChangeArrowheads="1"/>
              </p:cNvSpPr>
              <p:nvPr/>
            </p:nvSpPr>
            <p:spPr bwMode="auto">
              <a:xfrm>
                <a:off x="3848" y="2567"/>
                <a:ext cx="68" cy="163"/>
              </a:xfrm>
              <a:prstGeom prst="rect">
                <a:avLst/>
              </a:prstGeom>
              <a:noFill/>
              <a:ln w="9525">
                <a:noFill/>
                <a:miter lim="800000"/>
                <a:headEnd/>
                <a:tailEnd/>
              </a:ln>
            </p:spPr>
            <p:txBody>
              <a:bodyPr wrap="none" lIns="0" tIns="0" rIns="0" bIns="0">
                <a:spAutoFit/>
              </a:bodyPr>
              <a:lstStyle/>
              <a:p>
                <a:pPr>
                  <a:defRPr/>
                </a:pPr>
                <a:r>
                  <a:rPr lang="en-US" sz="1700">
                    <a:solidFill>
                      <a:srgbClr val="FF0000"/>
                    </a:solidFill>
                    <a:effectLst>
                      <a:outerShdw blurRad="38100" dist="38100" dir="2700000" algn="tl">
                        <a:srgbClr val="C0C0C0"/>
                      </a:outerShdw>
                    </a:effectLst>
                    <a:latin typeface="Palatino Linotype" pitchFamily="18" charset="0"/>
                  </a:rPr>
                  <a:t>3</a:t>
                </a:r>
                <a:endParaRPr lang="en-US" sz="1600" u="sng">
                  <a:effectLst>
                    <a:outerShdw blurRad="38100" dist="38100" dir="2700000" algn="tl">
                      <a:srgbClr val="C0C0C0"/>
                    </a:outerShdw>
                  </a:effectLst>
                  <a:latin typeface="Times New Roman" pitchFamily="-112" charset="0"/>
                </a:endParaRPr>
              </a:p>
            </p:txBody>
          </p:sp>
          <p:sp>
            <p:nvSpPr>
              <p:cNvPr id="53517" name="Rectangle 347"/>
              <p:cNvSpPr>
                <a:spLocks noChangeArrowheads="1"/>
              </p:cNvSpPr>
              <p:nvPr/>
            </p:nvSpPr>
            <p:spPr bwMode="auto">
              <a:xfrm>
                <a:off x="3916" y="2567"/>
                <a:ext cx="34" cy="163"/>
              </a:xfrm>
              <a:prstGeom prst="rect">
                <a:avLst/>
              </a:prstGeom>
              <a:noFill/>
              <a:ln w="9525">
                <a:noFill/>
                <a:miter lim="800000"/>
                <a:headEnd/>
                <a:tailEnd/>
              </a:ln>
            </p:spPr>
            <p:txBody>
              <a:bodyPr wrap="none" lIns="0" tIns="0" rIns="0" bIns="0">
                <a:spAutoFit/>
              </a:bodyPr>
              <a:lstStyle/>
              <a:p>
                <a:r>
                  <a:rPr lang="en-US" sz="1700">
                    <a:solidFill>
                      <a:srgbClr val="FF0000"/>
                    </a:solidFill>
                    <a:latin typeface="Palatino Linotype" pitchFamily="18" charset="0"/>
                  </a:rPr>
                  <a:t> </a:t>
                </a:r>
                <a:endParaRPr lang="en-US" sz="1600" u="sng">
                  <a:latin typeface="Times New Roman" pitchFamily="18" charset="0"/>
                </a:endParaRPr>
              </a:p>
            </p:txBody>
          </p:sp>
          <p:sp>
            <p:nvSpPr>
              <p:cNvPr id="53518" name="Rectangle 348"/>
              <p:cNvSpPr>
                <a:spLocks noChangeArrowheads="1"/>
              </p:cNvSpPr>
              <p:nvPr/>
            </p:nvSpPr>
            <p:spPr bwMode="auto">
              <a:xfrm>
                <a:off x="4963" y="2567"/>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0</a:t>
                </a:r>
                <a:endParaRPr lang="en-US" sz="1600" u="sng">
                  <a:latin typeface="Times New Roman" pitchFamily="18" charset="0"/>
                </a:endParaRPr>
              </a:p>
            </p:txBody>
          </p:sp>
          <p:sp>
            <p:nvSpPr>
              <p:cNvPr id="53519" name="Rectangle 349"/>
              <p:cNvSpPr>
                <a:spLocks noChangeArrowheads="1"/>
              </p:cNvSpPr>
              <p:nvPr/>
            </p:nvSpPr>
            <p:spPr bwMode="auto">
              <a:xfrm>
                <a:off x="5030" y="2567"/>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520" name="Rectangle 350"/>
              <p:cNvSpPr>
                <a:spLocks noChangeArrowheads="1"/>
              </p:cNvSpPr>
              <p:nvPr/>
            </p:nvSpPr>
            <p:spPr bwMode="auto">
              <a:xfrm>
                <a:off x="71" y="2562"/>
                <a:ext cx="6" cy="5"/>
              </a:xfrm>
              <a:prstGeom prst="rect">
                <a:avLst/>
              </a:prstGeom>
              <a:solidFill>
                <a:srgbClr val="000000"/>
              </a:solidFill>
              <a:ln w="9525">
                <a:noFill/>
                <a:miter lim="800000"/>
                <a:headEnd/>
                <a:tailEnd/>
              </a:ln>
            </p:spPr>
            <p:txBody>
              <a:bodyPr/>
              <a:lstStyle/>
              <a:p>
                <a:endParaRPr lang="en-US"/>
              </a:p>
            </p:txBody>
          </p:sp>
          <p:sp>
            <p:nvSpPr>
              <p:cNvPr id="53521" name="Line 351"/>
              <p:cNvSpPr>
                <a:spLocks noChangeShapeType="1"/>
              </p:cNvSpPr>
              <p:nvPr/>
            </p:nvSpPr>
            <p:spPr bwMode="auto">
              <a:xfrm>
                <a:off x="71" y="2562"/>
                <a:ext cx="6" cy="1"/>
              </a:xfrm>
              <a:prstGeom prst="line">
                <a:avLst/>
              </a:prstGeom>
              <a:noFill/>
              <a:ln w="0">
                <a:solidFill>
                  <a:srgbClr val="000000"/>
                </a:solidFill>
                <a:round/>
                <a:headEnd/>
                <a:tailEnd/>
              </a:ln>
            </p:spPr>
            <p:txBody>
              <a:bodyPr/>
              <a:lstStyle/>
              <a:p>
                <a:endParaRPr lang="it-IT"/>
              </a:p>
            </p:txBody>
          </p:sp>
          <p:sp>
            <p:nvSpPr>
              <p:cNvPr id="53522" name="Line 352"/>
              <p:cNvSpPr>
                <a:spLocks noChangeShapeType="1"/>
              </p:cNvSpPr>
              <p:nvPr/>
            </p:nvSpPr>
            <p:spPr bwMode="auto">
              <a:xfrm>
                <a:off x="71" y="2562"/>
                <a:ext cx="1" cy="5"/>
              </a:xfrm>
              <a:prstGeom prst="line">
                <a:avLst/>
              </a:prstGeom>
              <a:noFill/>
              <a:ln w="0">
                <a:solidFill>
                  <a:srgbClr val="000000"/>
                </a:solidFill>
                <a:round/>
                <a:headEnd/>
                <a:tailEnd/>
              </a:ln>
            </p:spPr>
            <p:txBody>
              <a:bodyPr/>
              <a:lstStyle/>
              <a:p>
                <a:endParaRPr lang="it-IT"/>
              </a:p>
            </p:txBody>
          </p:sp>
          <p:sp>
            <p:nvSpPr>
              <p:cNvPr id="53523" name="Rectangle 353"/>
              <p:cNvSpPr>
                <a:spLocks noChangeArrowheads="1"/>
              </p:cNvSpPr>
              <p:nvPr/>
            </p:nvSpPr>
            <p:spPr bwMode="auto">
              <a:xfrm>
                <a:off x="77" y="2562"/>
                <a:ext cx="2079" cy="5"/>
              </a:xfrm>
              <a:prstGeom prst="rect">
                <a:avLst/>
              </a:prstGeom>
              <a:solidFill>
                <a:srgbClr val="000000"/>
              </a:solidFill>
              <a:ln w="9525">
                <a:noFill/>
                <a:miter lim="800000"/>
                <a:headEnd/>
                <a:tailEnd/>
              </a:ln>
            </p:spPr>
            <p:txBody>
              <a:bodyPr/>
              <a:lstStyle/>
              <a:p>
                <a:endParaRPr lang="en-US"/>
              </a:p>
            </p:txBody>
          </p:sp>
          <p:sp>
            <p:nvSpPr>
              <p:cNvPr id="53524" name="Line 354"/>
              <p:cNvSpPr>
                <a:spLocks noChangeShapeType="1"/>
              </p:cNvSpPr>
              <p:nvPr/>
            </p:nvSpPr>
            <p:spPr bwMode="auto">
              <a:xfrm>
                <a:off x="77" y="2562"/>
                <a:ext cx="2079" cy="1"/>
              </a:xfrm>
              <a:prstGeom prst="line">
                <a:avLst/>
              </a:prstGeom>
              <a:noFill/>
              <a:ln w="0">
                <a:solidFill>
                  <a:srgbClr val="000000"/>
                </a:solidFill>
                <a:round/>
                <a:headEnd/>
                <a:tailEnd/>
              </a:ln>
            </p:spPr>
            <p:txBody>
              <a:bodyPr/>
              <a:lstStyle/>
              <a:p>
                <a:endParaRPr lang="it-IT"/>
              </a:p>
            </p:txBody>
          </p:sp>
          <p:sp>
            <p:nvSpPr>
              <p:cNvPr id="53525" name="Rectangle 355"/>
              <p:cNvSpPr>
                <a:spLocks noChangeArrowheads="1"/>
              </p:cNvSpPr>
              <p:nvPr/>
            </p:nvSpPr>
            <p:spPr bwMode="auto">
              <a:xfrm>
                <a:off x="2156" y="2562"/>
                <a:ext cx="9" cy="5"/>
              </a:xfrm>
              <a:prstGeom prst="rect">
                <a:avLst/>
              </a:prstGeom>
              <a:solidFill>
                <a:srgbClr val="000000"/>
              </a:solidFill>
              <a:ln w="9525">
                <a:noFill/>
                <a:miter lim="800000"/>
                <a:headEnd/>
                <a:tailEnd/>
              </a:ln>
            </p:spPr>
            <p:txBody>
              <a:bodyPr/>
              <a:lstStyle/>
              <a:p>
                <a:endParaRPr lang="en-US"/>
              </a:p>
            </p:txBody>
          </p:sp>
          <p:sp>
            <p:nvSpPr>
              <p:cNvPr id="53526" name="Line 356"/>
              <p:cNvSpPr>
                <a:spLocks noChangeShapeType="1"/>
              </p:cNvSpPr>
              <p:nvPr/>
            </p:nvSpPr>
            <p:spPr bwMode="auto">
              <a:xfrm>
                <a:off x="2156" y="2562"/>
                <a:ext cx="9" cy="1"/>
              </a:xfrm>
              <a:prstGeom prst="line">
                <a:avLst/>
              </a:prstGeom>
              <a:noFill/>
              <a:ln w="0">
                <a:solidFill>
                  <a:srgbClr val="000000"/>
                </a:solidFill>
                <a:round/>
                <a:headEnd/>
                <a:tailEnd/>
              </a:ln>
            </p:spPr>
            <p:txBody>
              <a:bodyPr/>
              <a:lstStyle/>
              <a:p>
                <a:endParaRPr lang="it-IT"/>
              </a:p>
            </p:txBody>
          </p:sp>
          <p:sp>
            <p:nvSpPr>
              <p:cNvPr id="53527" name="Rectangle 357"/>
              <p:cNvSpPr>
                <a:spLocks noChangeArrowheads="1"/>
              </p:cNvSpPr>
              <p:nvPr/>
            </p:nvSpPr>
            <p:spPr bwMode="auto">
              <a:xfrm>
                <a:off x="2165" y="2562"/>
                <a:ext cx="1105" cy="5"/>
              </a:xfrm>
              <a:prstGeom prst="rect">
                <a:avLst/>
              </a:prstGeom>
              <a:solidFill>
                <a:srgbClr val="000000"/>
              </a:solidFill>
              <a:ln w="9525">
                <a:noFill/>
                <a:miter lim="800000"/>
                <a:headEnd/>
                <a:tailEnd/>
              </a:ln>
            </p:spPr>
            <p:txBody>
              <a:bodyPr/>
              <a:lstStyle/>
              <a:p>
                <a:endParaRPr lang="en-US"/>
              </a:p>
            </p:txBody>
          </p:sp>
          <p:sp>
            <p:nvSpPr>
              <p:cNvPr id="53528" name="Line 358"/>
              <p:cNvSpPr>
                <a:spLocks noChangeShapeType="1"/>
              </p:cNvSpPr>
              <p:nvPr/>
            </p:nvSpPr>
            <p:spPr bwMode="auto">
              <a:xfrm>
                <a:off x="2165" y="2562"/>
                <a:ext cx="1105" cy="1"/>
              </a:xfrm>
              <a:prstGeom prst="line">
                <a:avLst/>
              </a:prstGeom>
              <a:noFill/>
              <a:ln w="0">
                <a:solidFill>
                  <a:srgbClr val="000000"/>
                </a:solidFill>
                <a:round/>
                <a:headEnd/>
                <a:tailEnd/>
              </a:ln>
            </p:spPr>
            <p:txBody>
              <a:bodyPr/>
              <a:lstStyle/>
              <a:p>
                <a:endParaRPr lang="it-IT"/>
              </a:p>
            </p:txBody>
          </p:sp>
          <p:sp>
            <p:nvSpPr>
              <p:cNvPr id="53529" name="Rectangle 359"/>
              <p:cNvSpPr>
                <a:spLocks noChangeArrowheads="1"/>
              </p:cNvSpPr>
              <p:nvPr/>
            </p:nvSpPr>
            <p:spPr bwMode="auto">
              <a:xfrm>
                <a:off x="3270" y="2562"/>
                <a:ext cx="9" cy="5"/>
              </a:xfrm>
              <a:prstGeom prst="rect">
                <a:avLst/>
              </a:prstGeom>
              <a:solidFill>
                <a:srgbClr val="000000"/>
              </a:solidFill>
              <a:ln w="9525">
                <a:noFill/>
                <a:miter lim="800000"/>
                <a:headEnd/>
                <a:tailEnd/>
              </a:ln>
            </p:spPr>
            <p:txBody>
              <a:bodyPr/>
              <a:lstStyle/>
              <a:p>
                <a:endParaRPr lang="en-US"/>
              </a:p>
            </p:txBody>
          </p:sp>
          <p:sp>
            <p:nvSpPr>
              <p:cNvPr id="53530" name="Line 360"/>
              <p:cNvSpPr>
                <a:spLocks noChangeShapeType="1"/>
              </p:cNvSpPr>
              <p:nvPr/>
            </p:nvSpPr>
            <p:spPr bwMode="auto">
              <a:xfrm>
                <a:off x="3270" y="2562"/>
                <a:ext cx="9" cy="1"/>
              </a:xfrm>
              <a:prstGeom prst="line">
                <a:avLst/>
              </a:prstGeom>
              <a:noFill/>
              <a:ln w="0">
                <a:solidFill>
                  <a:srgbClr val="000000"/>
                </a:solidFill>
                <a:round/>
                <a:headEnd/>
                <a:tailEnd/>
              </a:ln>
            </p:spPr>
            <p:txBody>
              <a:bodyPr/>
              <a:lstStyle/>
              <a:p>
                <a:endParaRPr lang="it-IT"/>
              </a:p>
            </p:txBody>
          </p:sp>
          <p:sp>
            <p:nvSpPr>
              <p:cNvPr id="53531" name="Rectangle 361"/>
              <p:cNvSpPr>
                <a:spLocks noChangeArrowheads="1"/>
              </p:cNvSpPr>
              <p:nvPr/>
            </p:nvSpPr>
            <p:spPr bwMode="auto">
              <a:xfrm>
                <a:off x="3279" y="2562"/>
                <a:ext cx="1207" cy="5"/>
              </a:xfrm>
              <a:prstGeom prst="rect">
                <a:avLst/>
              </a:prstGeom>
              <a:solidFill>
                <a:srgbClr val="000000"/>
              </a:solidFill>
              <a:ln w="9525">
                <a:noFill/>
                <a:miter lim="800000"/>
                <a:headEnd/>
                <a:tailEnd/>
              </a:ln>
            </p:spPr>
            <p:txBody>
              <a:bodyPr/>
              <a:lstStyle/>
              <a:p>
                <a:endParaRPr lang="en-US"/>
              </a:p>
            </p:txBody>
          </p:sp>
          <p:sp>
            <p:nvSpPr>
              <p:cNvPr id="53532" name="Line 362"/>
              <p:cNvSpPr>
                <a:spLocks noChangeShapeType="1"/>
              </p:cNvSpPr>
              <p:nvPr/>
            </p:nvSpPr>
            <p:spPr bwMode="auto">
              <a:xfrm>
                <a:off x="3279" y="2562"/>
                <a:ext cx="1207" cy="1"/>
              </a:xfrm>
              <a:prstGeom prst="line">
                <a:avLst/>
              </a:prstGeom>
              <a:noFill/>
              <a:ln w="0">
                <a:solidFill>
                  <a:srgbClr val="000000"/>
                </a:solidFill>
                <a:round/>
                <a:headEnd/>
                <a:tailEnd/>
              </a:ln>
            </p:spPr>
            <p:txBody>
              <a:bodyPr/>
              <a:lstStyle/>
              <a:p>
                <a:endParaRPr lang="it-IT"/>
              </a:p>
            </p:txBody>
          </p:sp>
          <p:sp>
            <p:nvSpPr>
              <p:cNvPr id="53533" name="Rectangle 363"/>
              <p:cNvSpPr>
                <a:spLocks noChangeArrowheads="1"/>
              </p:cNvSpPr>
              <p:nvPr/>
            </p:nvSpPr>
            <p:spPr bwMode="auto">
              <a:xfrm>
                <a:off x="4486" y="2562"/>
                <a:ext cx="8" cy="5"/>
              </a:xfrm>
              <a:prstGeom prst="rect">
                <a:avLst/>
              </a:prstGeom>
              <a:solidFill>
                <a:srgbClr val="000000"/>
              </a:solidFill>
              <a:ln w="9525">
                <a:noFill/>
                <a:miter lim="800000"/>
                <a:headEnd/>
                <a:tailEnd/>
              </a:ln>
            </p:spPr>
            <p:txBody>
              <a:bodyPr/>
              <a:lstStyle/>
              <a:p>
                <a:endParaRPr lang="en-US"/>
              </a:p>
            </p:txBody>
          </p:sp>
          <p:sp>
            <p:nvSpPr>
              <p:cNvPr id="53534" name="Line 364"/>
              <p:cNvSpPr>
                <a:spLocks noChangeShapeType="1"/>
              </p:cNvSpPr>
              <p:nvPr/>
            </p:nvSpPr>
            <p:spPr bwMode="auto">
              <a:xfrm>
                <a:off x="4486" y="2562"/>
                <a:ext cx="8" cy="1"/>
              </a:xfrm>
              <a:prstGeom prst="line">
                <a:avLst/>
              </a:prstGeom>
              <a:noFill/>
              <a:ln w="0">
                <a:solidFill>
                  <a:srgbClr val="000000"/>
                </a:solidFill>
                <a:round/>
                <a:headEnd/>
                <a:tailEnd/>
              </a:ln>
            </p:spPr>
            <p:txBody>
              <a:bodyPr/>
              <a:lstStyle/>
              <a:p>
                <a:endParaRPr lang="it-IT"/>
              </a:p>
            </p:txBody>
          </p:sp>
          <p:sp>
            <p:nvSpPr>
              <p:cNvPr id="53535" name="Rectangle 365"/>
              <p:cNvSpPr>
                <a:spLocks noChangeArrowheads="1"/>
              </p:cNvSpPr>
              <p:nvPr/>
            </p:nvSpPr>
            <p:spPr bwMode="auto">
              <a:xfrm>
                <a:off x="4494" y="2562"/>
                <a:ext cx="1006" cy="5"/>
              </a:xfrm>
              <a:prstGeom prst="rect">
                <a:avLst/>
              </a:prstGeom>
              <a:solidFill>
                <a:srgbClr val="000000"/>
              </a:solidFill>
              <a:ln w="9525">
                <a:noFill/>
                <a:miter lim="800000"/>
                <a:headEnd/>
                <a:tailEnd/>
              </a:ln>
            </p:spPr>
            <p:txBody>
              <a:bodyPr/>
              <a:lstStyle/>
              <a:p>
                <a:endParaRPr lang="en-US"/>
              </a:p>
            </p:txBody>
          </p:sp>
          <p:sp>
            <p:nvSpPr>
              <p:cNvPr id="53536" name="Line 366"/>
              <p:cNvSpPr>
                <a:spLocks noChangeShapeType="1"/>
              </p:cNvSpPr>
              <p:nvPr/>
            </p:nvSpPr>
            <p:spPr bwMode="auto">
              <a:xfrm>
                <a:off x="4494" y="2562"/>
                <a:ext cx="1006" cy="1"/>
              </a:xfrm>
              <a:prstGeom prst="line">
                <a:avLst/>
              </a:prstGeom>
              <a:noFill/>
              <a:ln w="0">
                <a:solidFill>
                  <a:srgbClr val="000000"/>
                </a:solidFill>
                <a:round/>
                <a:headEnd/>
                <a:tailEnd/>
              </a:ln>
            </p:spPr>
            <p:txBody>
              <a:bodyPr/>
              <a:lstStyle/>
              <a:p>
                <a:endParaRPr lang="it-IT"/>
              </a:p>
            </p:txBody>
          </p:sp>
          <p:sp>
            <p:nvSpPr>
              <p:cNvPr id="53537" name="Rectangle 367"/>
              <p:cNvSpPr>
                <a:spLocks noChangeArrowheads="1"/>
              </p:cNvSpPr>
              <p:nvPr/>
            </p:nvSpPr>
            <p:spPr bwMode="auto">
              <a:xfrm>
                <a:off x="5500" y="2562"/>
                <a:ext cx="5" cy="5"/>
              </a:xfrm>
              <a:prstGeom prst="rect">
                <a:avLst/>
              </a:prstGeom>
              <a:solidFill>
                <a:srgbClr val="000000"/>
              </a:solidFill>
              <a:ln w="9525">
                <a:noFill/>
                <a:miter lim="800000"/>
                <a:headEnd/>
                <a:tailEnd/>
              </a:ln>
            </p:spPr>
            <p:txBody>
              <a:bodyPr/>
              <a:lstStyle/>
              <a:p>
                <a:endParaRPr lang="en-US"/>
              </a:p>
            </p:txBody>
          </p:sp>
          <p:sp>
            <p:nvSpPr>
              <p:cNvPr id="53538" name="Line 368"/>
              <p:cNvSpPr>
                <a:spLocks noChangeShapeType="1"/>
              </p:cNvSpPr>
              <p:nvPr/>
            </p:nvSpPr>
            <p:spPr bwMode="auto">
              <a:xfrm>
                <a:off x="5500" y="2562"/>
                <a:ext cx="5" cy="1"/>
              </a:xfrm>
              <a:prstGeom prst="line">
                <a:avLst/>
              </a:prstGeom>
              <a:noFill/>
              <a:ln w="0">
                <a:solidFill>
                  <a:srgbClr val="000000"/>
                </a:solidFill>
                <a:round/>
                <a:headEnd/>
                <a:tailEnd/>
              </a:ln>
            </p:spPr>
            <p:txBody>
              <a:bodyPr/>
              <a:lstStyle/>
              <a:p>
                <a:endParaRPr lang="it-IT"/>
              </a:p>
            </p:txBody>
          </p:sp>
          <p:sp>
            <p:nvSpPr>
              <p:cNvPr id="53539" name="Line 369"/>
              <p:cNvSpPr>
                <a:spLocks noChangeShapeType="1"/>
              </p:cNvSpPr>
              <p:nvPr/>
            </p:nvSpPr>
            <p:spPr bwMode="auto">
              <a:xfrm>
                <a:off x="5500" y="2562"/>
                <a:ext cx="1" cy="5"/>
              </a:xfrm>
              <a:prstGeom prst="line">
                <a:avLst/>
              </a:prstGeom>
              <a:noFill/>
              <a:ln w="0">
                <a:solidFill>
                  <a:srgbClr val="000000"/>
                </a:solidFill>
                <a:round/>
                <a:headEnd/>
                <a:tailEnd/>
              </a:ln>
            </p:spPr>
            <p:txBody>
              <a:bodyPr/>
              <a:lstStyle/>
              <a:p>
                <a:endParaRPr lang="it-IT"/>
              </a:p>
            </p:txBody>
          </p:sp>
          <p:sp>
            <p:nvSpPr>
              <p:cNvPr id="53540" name="Rectangle 370"/>
              <p:cNvSpPr>
                <a:spLocks noChangeArrowheads="1"/>
              </p:cNvSpPr>
              <p:nvPr/>
            </p:nvSpPr>
            <p:spPr bwMode="auto">
              <a:xfrm>
                <a:off x="71" y="2567"/>
                <a:ext cx="6" cy="182"/>
              </a:xfrm>
              <a:prstGeom prst="rect">
                <a:avLst/>
              </a:prstGeom>
              <a:solidFill>
                <a:srgbClr val="000000"/>
              </a:solidFill>
              <a:ln w="9525">
                <a:noFill/>
                <a:miter lim="800000"/>
                <a:headEnd/>
                <a:tailEnd/>
              </a:ln>
            </p:spPr>
            <p:txBody>
              <a:bodyPr/>
              <a:lstStyle/>
              <a:p>
                <a:endParaRPr lang="en-US"/>
              </a:p>
            </p:txBody>
          </p:sp>
          <p:sp>
            <p:nvSpPr>
              <p:cNvPr id="53541" name="Line 371"/>
              <p:cNvSpPr>
                <a:spLocks noChangeShapeType="1"/>
              </p:cNvSpPr>
              <p:nvPr/>
            </p:nvSpPr>
            <p:spPr bwMode="auto">
              <a:xfrm>
                <a:off x="71" y="2567"/>
                <a:ext cx="1" cy="182"/>
              </a:xfrm>
              <a:prstGeom prst="line">
                <a:avLst/>
              </a:prstGeom>
              <a:noFill/>
              <a:ln w="0">
                <a:solidFill>
                  <a:srgbClr val="000000"/>
                </a:solidFill>
                <a:round/>
                <a:headEnd/>
                <a:tailEnd/>
              </a:ln>
            </p:spPr>
            <p:txBody>
              <a:bodyPr/>
              <a:lstStyle/>
              <a:p>
                <a:endParaRPr lang="it-IT"/>
              </a:p>
            </p:txBody>
          </p:sp>
          <p:sp>
            <p:nvSpPr>
              <p:cNvPr id="53542" name="Rectangle 372"/>
              <p:cNvSpPr>
                <a:spLocks noChangeArrowheads="1"/>
              </p:cNvSpPr>
              <p:nvPr/>
            </p:nvSpPr>
            <p:spPr bwMode="auto">
              <a:xfrm>
                <a:off x="2156" y="2567"/>
                <a:ext cx="9" cy="182"/>
              </a:xfrm>
              <a:prstGeom prst="rect">
                <a:avLst/>
              </a:prstGeom>
              <a:solidFill>
                <a:srgbClr val="000000"/>
              </a:solidFill>
              <a:ln w="9525">
                <a:noFill/>
                <a:miter lim="800000"/>
                <a:headEnd/>
                <a:tailEnd/>
              </a:ln>
            </p:spPr>
            <p:txBody>
              <a:bodyPr/>
              <a:lstStyle/>
              <a:p>
                <a:endParaRPr lang="en-US"/>
              </a:p>
            </p:txBody>
          </p:sp>
          <p:sp>
            <p:nvSpPr>
              <p:cNvPr id="53543" name="Line 373"/>
              <p:cNvSpPr>
                <a:spLocks noChangeShapeType="1"/>
              </p:cNvSpPr>
              <p:nvPr/>
            </p:nvSpPr>
            <p:spPr bwMode="auto">
              <a:xfrm>
                <a:off x="2156" y="2567"/>
                <a:ext cx="1" cy="182"/>
              </a:xfrm>
              <a:prstGeom prst="line">
                <a:avLst/>
              </a:prstGeom>
              <a:noFill/>
              <a:ln w="0">
                <a:solidFill>
                  <a:srgbClr val="000000"/>
                </a:solidFill>
                <a:round/>
                <a:headEnd/>
                <a:tailEnd/>
              </a:ln>
            </p:spPr>
            <p:txBody>
              <a:bodyPr/>
              <a:lstStyle/>
              <a:p>
                <a:endParaRPr lang="it-IT"/>
              </a:p>
            </p:txBody>
          </p:sp>
          <p:sp>
            <p:nvSpPr>
              <p:cNvPr id="53544" name="Rectangle 374"/>
              <p:cNvSpPr>
                <a:spLocks noChangeArrowheads="1"/>
              </p:cNvSpPr>
              <p:nvPr/>
            </p:nvSpPr>
            <p:spPr bwMode="auto">
              <a:xfrm>
                <a:off x="3270" y="2567"/>
                <a:ext cx="9" cy="182"/>
              </a:xfrm>
              <a:prstGeom prst="rect">
                <a:avLst/>
              </a:prstGeom>
              <a:solidFill>
                <a:srgbClr val="000000"/>
              </a:solidFill>
              <a:ln w="9525">
                <a:noFill/>
                <a:miter lim="800000"/>
                <a:headEnd/>
                <a:tailEnd/>
              </a:ln>
            </p:spPr>
            <p:txBody>
              <a:bodyPr/>
              <a:lstStyle/>
              <a:p>
                <a:endParaRPr lang="en-US"/>
              </a:p>
            </p:txBody>
          </p:sp>
          <p:sp>
            <p:nvSpPr>
              <p:cNvPr id="53545" name="Line 375"/>
              <p:cNvSpPr>
                <a:spLocks noChangeShapeType="1"/>
              </p:cNvSpPr>
              <p:nvPr/>
            </p:nvSpPr>
            <p:spPr bwMode="auto">
              <a:xfrm>
                <a:off x="3270" y="2567"/>
                <a:ext cx="1" cy="182"/>
              </a:xfrm>
              <a:prstGeom prst="line">
                <a:avLst/>
              </a:prstGeom>
              <a:noFill/>
              <a:ln w="0">
                <a:solidFill>
                  <a:srgbClr val="000000"/>
                </a:solidFill>
                <a:round/>
                <a:headEnd/>
                <a:tailEnd/>
              </a:ln>
            </p:spPr>
            <p:txBody>
              <a:bodyPr/>
              <a:lstStyle/>
              <a:p>
                <a:endParaRPr lang="it-IT"/>
              </a:p>
            </p:txBody>
          </p:sp>
          <p:sp>
            <p:nvSpPr>
              <p:cNvPr id="53546" name="Rectangle 376"/>
              <p:cNvSpPr>
                <a:spLocks noChangeArrowheads="1"/>
              </p:cNvSpPr>
              <p:nvPr/>
            </p:nvSpPr>
            <p:spPr bwMode="auto">
              <a:xfrm>
                <a:off x="4486" y="2567"/>
                <a:ext cx="8" cy="182"/>
              </a:xfrm>
              <a:prstGeom prst="rect">
                <a:avLst/>
              </a:prstGeom>
              <a:solidFill>
                <a:srgbClr val="000000"/>
              </a:solidFill>
              <a:ln w="9525">
                <a:noFill/>
                <a:miter lim="800000"/>
                <a:headEnd/>
                <a:tailEnd/>
              </a:ln>
            </p:spPr>
            <p:txBody>
              <a:bodyPr/>
              <a:lstStyle/>
              <a:p>
                <a:endParaRPr lang="en-US"/>
              </a:p>
            </p:txBody>
          </p:sp>
          <p:sp>
            <p:nvSpPr>
              <p:cNvPr id="53547" name="Line 377"/>
              <p:cNvSpPr>
                <a:spLocks noChangeShapeType="1"/>
              </p:cNvSpPr>
              <p:nvPr/>
            </p:nvSpPr>
            <p:spPr bwMode="auto">
              <a:xfrm>
                <a:off x="4486" y="2567"/>
                <a:ext cx="1" cy="182"/>
              </a:xfrm>
              <a:prstGeom prst="line">
                <a:avLst/>
              </a:prstGeom>
              <a:noFill/>
              <a:ln w="0">
                <a:solidFill>
                  <a:srgbClr val="000000"/>
                </a:solidFill>
                <a:round/>
                <a:headEnd/>
                <a:tailEnd/>
              </a:ln>
            </p:spPr>
            <p:txBody>
              <a:bodyPr/>
              <a:lstStyle/>
              <a:p>
                <a:endParaRPr lang="it-IT"/>
              </a:p>
            </p:txBody>
          </p:sp>
          <p:sp>
            <p:nvSpPr>
              <p:cNvPr id="53548" name="Rectangle 378"/>
              <p:cNvSpPr>
                <a:spLocks noChangeArrowheads="1"/>
              </p:cNvSpPr>
              <p:nvPr/>
            </p:nvSpPr>
            <p:spPr bwMode="auto">
              <a:xfrm>
                <a:off x="5500" y="2567"/>
                <a:ext cx="5" cy="182"/>
              </a:xfrm>
              <a:prstGeom prst="rect">
                <a:avLst/>
              </a:prstGeom>
              <a:solidFill>
                <a:srgbClr val="000000"/>
              </a:solidFill>
              <a:ln w="9525">
                <a:noFill/>
                <a:miter lim="800000"/>
                <a:headEnd/>
                <a:tailEnd/>
              </a:ln>
            </p:spPr>
            <p:txBody>
              <a:bodyPr/>
              <a:lstStyle/>
              <a:p>
                <a:endParaRPr lang="en-US"/>
              </a:p>
            </p:txBody>
          </p:sp>
          <p:sp>
            <p:nvSpPr>
              <p:cNvPr id="53549" name="Line 379"/>
              <p:cNvSpPr>
                <a:spLocks noChangeShapeType="1"/>
              </p:cNvSpPr>
              <p:nvPr/>
            </p:nvSpPr>
            <p:spPr bwMode="auto">
              <a:xfrm>
                <a:off x="5500" y="2567"/>
                <a:ext cx="1" cy="182"/>
              </a:xfrm>
              <a:prstGeom prst="line">
                <a:avLst/>
              </a:prstGeom>
              <a:noFill/>
              <a:ln w="0">
                <a:solidFill>
                  <a:srgbClr val="000000"/>
                </a:solidFill>
                <a:round/>
                <a:headEnd/>
                <a:tailEnd/>
              </a:ln>
            </p:spPr>
            <p:txBody>
              <a:bodyPr/>
              <a:lstStyle/>
              <a:p>
                <a:endParaRPr lang="it-IT"/>
              </a:p>
            </p:txBody>
          </p:sp>
          <p:sp>
            <p:nvSpPr>
              <p:cNvPr id="53550" name="Rectangle 380"/>
              <p:cNvSpPr>
                <a:spLocks noChangeArrowheads="1"/>
              </p:cNvSpPr>
              <p:nvPr/>
            </p:nvSpPr>
            <p:spPr bwMode="auto">
              <a:xfrm>
                <a:off x="1048" y="2754"/>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9</a:t>
                </a:r>
                <a:endParaRPr lang="en-US" sz="1600" u="sng">
                  <a:latin typeface="Times New Roman" pitchFamily="18" charset="0"/>
                </a:endParaRPr>
              </a:p>
            </p:txBody>
          </p:sp>
          <p:sp>
            <p:nvSpPr>
              <p:cNvPr id="53551" name="Rectangle 381"/>
              <p:cNvSpPr>
                <a:spLocks noChangeArrowheads="1"/>
              </p:cNvSpPr>
              <p:nvPr/>
            </p:nvSpPr>
            <p:spPr bwMode="auto">
              <a:xfrm>
                <a:off x="1115" y="2775"/>
                <a:ext cx="73"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Palatino Linotype" pitchFamily="18" charset="0"/>
                  </a:rPr>
                  <a:t>th</a:t>
                </a:r>
                <a:endParaRPr lang="en-US" sz="1600" u="sng">
                  <a:latin typeface="Times New Roman" pitchFamily="18" charset="0"/>
                </a:endParaRPr>
              </a:p>
            </p:txBody>
          </p:sp>
          <p:sp>
            <p:nvSpPr>
              <p:cNvPr id="53552" name="Rectangle 382"/>
              <p:cNvSpPr>
                <a:spLocks noChangeArrowheads="1"/>
              </p:cNvSpPr>
              <p:nvPr/>
            </p:nvSpPr>
            <p:spPr bwMode="auto">
              <a:xfrm>
                <a:off x="1187" y="2754"/>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553" name="Rectangle 383"/>
              <p:cNvSpPr>
                <a:spLocks noChangeArrowheads="1"/>
              </p:cNvSpPr>
              <p:nvPr/>
            </p:nvSpPr>
            <p:spPr bwMode="auto">
              <a:xfrm>
                <a:off x="1221" y="2754"/>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554" name="Rectangle 384"/>
              <p:cNvSpPr>
                <a:spLocks noChangeArrowheads="1"/>
              </p:cNvSpPr>
              <p:nvPr/>
            </p:nvSpPr>
            <p:spPr bwMode="auto">
              <a:xfrm>
                <a:off x="2683" y="2754"/>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6</a:t>
                </a:r>
                <a:endParaRPr lang="en-US" sz="1600" u="sng">
                  <a:latin typeface="Times New Roman" pitchFamily="18" charset="0"/>
                </a:endParaRPr>
              </a:p>
            </p:txBody>
          </p:sp>
          <p:sp>
            <p:nvSpPr>
              <p:cNvPr id="53555" name="Rectangle 385"/>
              <p:cNvSpPr>
                <a:spLocks noChangeArrowheads="1"/>
              </p:cNvSpPr>
              <p:nvPr/>
            </p:nvSpPr>
            <p:spPr bwMode="auto">
              <a:xfrm>
                <a:off x="2751" y="2754"/>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309" name="Rectangle 386"/>
              <p:cNvSpPr>
                <a:spLocks noChangeArrowheads="1"/>
              </p:cNvSpPr>
              <p:nvPr/>
            </p:nvSpPr>
            <p:spPr bwMode="auto">
              <a:xfrm>
                <a:off x="3848" y="2754"/>
                <a:ext cx="68" cy="163"/>
              </a:xfrm>
              <a:prstGeom prst="rect">
                <a:avLst/>
              </a:prstGeom>
              <a:noFill/>
              <a:ln w="9525">
                <a:noFill/>
                <a:miter lim="800000"/>
                <a:headEnd/>
                <a:tailEnd/>
              </a:ln>
            </p:spPr>
            <p:txBody>
              <a:bodyPr wrap="none" lIns="0" tIns="0" rIns="0" bIns="0">
                <a:spAutoFit/>
              </a:bodyPr>
              <a:lstStyle/>
              <a:p>
                <a:pPr>
                  <a:defRPr/>
                </a:pPr>
                <a:r>
                  <a:rPr lang="en-US" sz="1700">
                    <a:solidFill>
                      <a:srgbClr val="FF0000"/>
                    </a:solidFill>
                    <a:effectLst>
                      <a:outerShdw blurRad="38100" dist="38100" dir="2700000" algn="tl">
                        <a:srgbClr val="C0C0C0"/>
                      </a:outerShdw>
                    </a:effectLst>
                    <a:latin typeface="Palatino Linotype" pitchFamily="18" charset="0"/>
                  </a:rPr>
                  <a:t>3</a:t>
                </a:r>
                <a:endParaRPr lang="en-US" sz="1600" u="sng">
                  <a:effectLst>
                    <a:outerShdw blurRad="38100" dist="38100" dir="2700000" algn="tl">
                      <a:srgbClr val="C0C0C0"/>
                    </a:outerShdw>
                  </a:effectLst>
                  <a:latin typeface="Times New Roman" pitchFamily="-112" charset="0"/>
                </a:endParaRPr>
              </a:p>
            </p:txBody>
          </p:sp>
          <p:sp>
            <p:nvSpPr>
              <p:cNvPr id="53557" name="Rectangle 387"/>
              <p:cNvSpPr>
                <a:spLocks noChangeArrowheads="1"/>
              </p:cNvSpPr>
              <p:nvPr/>
            </p:nvSpPr>
            <p:spPr bwMode="auto">
              <a:xfrm>
                <a:off x="3916" y="2754"/>
                <a:ext cx="34" cy="163"/>
              </a:xfrm>
              <a:prstGeom prst="rect">
                <a:avLst/>
              </a:prstGeom>
              <a:noFill/>
              <a:ln w="9525">
                <a:noFill/>
                <a:miter lim="800000"/>
                <a:headEnd/>
                <a:tailEnd/>
              </a:ln>
            </p:spPr>
            <p:txBody>
              <a:bodyPr wrap="none" lIns="0" tIns="0" rIns="0" bIns="0">
                <a:spAutoFit/>
              </a:bodyPr>
              <a:lstStyle/>
              <a:p>
                <a:r>
                  <a:rPr lang="en-US" sz="1700">
                    <a:solidFill>
                      <a:srgbClr val="FF0000"/>
                    </a:solidFill>
                    <a:latin typeface="Palatino Linotype" pitchFamily="18" charset="0"/>
                  </a:rPr>
                  <a:t> </a:t>
                </a:r>
                <a:endParaRPr lang="en-US" sz="1600" u="sng">
                  <a:latin typeface="Times New Roman" pitchFamily="18" charset="0"/>
                </a:endParaRPr>
              </a:p>
            </p:txBody>
          </p:sp>
          <p:sp>
            <p:nvSpPr>
              <p:cNvPr id="53558" name="Rectangle 388"/>
              <p:cNvSpPr>
                <a:spLocks noChangeArrowheads="1"/>
              </p:cNvSpPr>
              <p:nvPr/>
            </p:nvSpPr>
            <p:spPr bwMode="auto">
              <a:xfrm>
                <a:off x="4963" y="2754"/>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0</a:t>
                </a:r>
                <a:endParaRPr lang="en-US" sz="1600" u="sng">
                  <a:latin typeface="Times New Roman" pitchFamily="18" charset="0"/>
                </a:endParaRPr>
              </a:p>
            </p:txBody>
          </p:sp>
          <p:sp>
            <p:nvSpPr>
              <p:cNvPr id="53559" name="Rectangle 389"/>
              <p:cNvSpPr>
                <a:spLocks noChangeArrowheads="1"/>
              </p:cNvSpPr>
              <p:nvPr/>
            </p:nvSpPr>
            <p:spPr bwMode="auto">
              <a:xfrm>
                <a:off x="5030" y="2754"/>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560" name="Rectangle 390"/>
              <p:cNvSpPr>
                <a:spLocks noChangeArrowheads="1"/>
              </p:cNvSpPr>
              <p:nvPr/>
            </p:nvSpPr>
            <p:spPr bwMode="auto">
              <a:xfrm>
                <a:off x="71" y="2749"/>
                <a:ext cx="6" cy="6"/>
              </a:xfrm>
              <a:prstGeom prst="rect">
                <a:avLst/>
              </a:prstGeom>
              <a:solidFill>
                <a:srgbClr val="000000"/>
              </a:solidFill>
              <a:ln w="9525">
                <a:noFill/>
                <a:miter lim="800000"/>
                <a:headEnd/>
                <a:tailEnd/>
              </a:ln>
            </p:spPr>
            <p:txBody>
              <a:bodyPr/>
              <a:lstStyle/>
              <a:p>
                <a:endParaRPr lang="en-US"/>
              </a:p>
            </p:txBody>
          </p:sp>
          <p:sp>
            <p:nvSpPr>
              <p:cNvPr id="53561" name="Line 391"/>
              <p:cNvSpPr>
                <a:spLocks noChangeShapeType="1"/>
              </p:cNvSpPr>
              <p:nvPr/>
            </p:nvSpPr>
            <p:spPr bwMode="auto">
              <a:xfrm>
                <a:off x="71" y="2749"/>
                <a:ext cx="6" cy="1"/>
              </a:xfrm>
              <a:prstGeom prst="line">
                <a:avLst/>
              </a:prstGeom>
              <a:noFill/>
              <a:ln w="0">
                <a:solidFill>
                  <a:srgbClr val="000000"/>
                </a:solidFill>
                <a:round/>
                <a:headEnd/>
                <a:tailEnd/>
              </a:ln>
            </p:spPr>
            <p:txBody>
              <a:bodyPr/>
              <a:lstStyle/>
              <a:p>
                <a:endParaRPr lang="it-IT"/>
              </a:p>
            </p:txBody>
          </p:sp>
          <p:sp>
            <p:nvSpPr>
              <p:cNvPr id="53562" name="Line 392"/>
              <p:cNvSpPr>
                <a:spLocks noChangeShapeType="1"/>
              </p:cNvSpPr>
              <p:nvPr/>
            </p:nvSpPr>
            <p:spPr bwMode="auto">
              <a:xfrm>
                <a:off x="71" y="2749"/>
                <a:ext cx="1" cy="6"/>
              </a:xfrm>
              <a:prstGeom prst="line">
                <a:avLst/>
              </a:prstGeom>
              <a:noFill/>
              <a:ln w="0">
                <a:solidFill>
                  <a:srgbClr val="000000"/>
                </a:solidFill>
                <a:round/>
                <a:headEnd/>
                <a:tailEnd/>
              </a:ln>
            </p:spPr>
            <p:txBody>
              <a:bodyPr/>
              <a:lstStyle/>
              <a:p>
                <a:endParaRPr lang="it-IT"/>
              </a:p>
            </p:txBody>
          </p:sp>
          <p:sp>
            <p:nvSpPr>
              <p:cNvPr id="53563" name="Rectangle 393"/>
              <p:cNvSpPr>
                <a:spLocks noChangeArrowheads="1"/>
              </p:cNvSpPr>
              <p:nvPr/>
            </p:nvSpPr>
            <p:spPr bwMode="auto">
              <a:xfrm>
                <a:off x="77" y="2749"/>
                <a:ext cx="2079" cy="6"/>
              </a:xfrm>
              <a:prstGeom prst="rect">
                <a:avLst/>
              </a:prstGeom>
              <a:solidFill>
                <a:srgbClr val="000000"/>
              </a:solidFill>
              <a:ln w="9525">
                <a:noFill/>
                <a:miter lim="800000"/>
                <a:headEnd/>
                <a:tailEnd/>
              </a:ln>
            </p:spPr>
            <p:txBody>
              <a:bodyPr/>
              <a:lstStyle/>
              <a:p>
                <a:endParaRPr lang="en-US"/>
              </a:p>
            </p:txBody>
          </p:sp>
          <p:sp>
            <p:nvSpPr>
              <p:cNvPr id="53564" name="Line 394"/>
              <p:cNvSpPr>
                <a:spLocks noChangeShapeType="1"/>
              </p:cNvSpPr>
              <p:nvPr/>
            </p:nvSpPr>
            <p:spPr bwMode="auto">
              <a:xfrm>
                <a:off x="77" y="2749"/>
                <a:ext cx="2079" cy="1"/>
              </a:xfrm>
              <a:prstGeom prst="line">
                <a:avLst/>
              </a:prstGeom>
              <a:noFill/>
              <a:ln w="0">
                <a:solidFill>
                  <a:srgbClr val="000000"/>
                </a:solidFill>
                <a:round/>
                <a:headEnd/>
                <a:tailEnd/>
              </a:ln>
            </p:spPr>
            <p:txBody>
              <a:bodyPr/>
              <a:lstStyle/>
              <a:p>
                <a:endParaRPr lang="it-IT"/>
              </a:p>
            </p:txBody>
          </p:sp>
          <p:sp>
            <p:nvSpPr>
              <p:cNvPr id="53565" name="Rectangle 395"/>
              <p:cNvSpPr>
                <a:spLocks noChangeArrowheads="1"/>
              </p:cNvSpPr>
              <p:nvPr/>
            </p:nvSpPr>
            <p:spPr bwMode="auto">
              <a:xfrm>
                <a:off x="2156" y="2749"/>
                <a:ext cx="9" cy="6"/>
              </a:xfrm>
              <a:prstGeom prst="rect">
                <a:avLst/>
              </a:prstGeom>
              <a:solidFill>
                <a:srgbClr val="000000"/>
              </a:solidFill>
              <a:ln w="9525">
                <a:noFill/>
                <a:miter lim="800000"/>
                <a:headEnd/>
                <a:tailEnd/>
              </a:ln>
            </p:spPr>
            <p:txBody>
              <a:bodyPr/>
              <a:lstStyle/>
              <a:p>
                <a:endParaRPr lang="en-US"/>
              </a:p>
            </p:txBody>
          </p:sp>
          <p:sp>
            <p:nvSpPr>
              <p:cNvPr id="53566" name="Line 396"/>
              <p:cNvSpPr>
                <a:spLocks noChangeShapeType="1"/>
              </p:cNvSpPr>
              <p:nvPr/>
            </p:nvSpPr>
            <p:spPr bwMode="auto">
              <a:xfrm>
                <a:off x="2156" y="2749"/>
                <a:ext cx="9" cy="1"/>
              </a:xfrm>
              <a:prstGeom prst="line">
                <a:avLst/>
              </a:prstGeom>
              <a:noFill/>
              <a:ln w="0">
                <a:solidFill>
                  <a:srgbClr val="000000"/>
                </a:solidFill>
                <a:round/>
                <a:headEnd/>
                <a:tailEnd/>
              </a:ln>
            </p:spPr>
            <p:txBody>
              <a:bodyPr/>
              <a:lstStyle/>
              <a:p>
                <a:endParaRPr lang="it-IT"/>
              </a:p>
            </p:txBody>
          </p:sp>
          <p:sp>
            <p:nvSpPr>
              <p:cNvPr id="53567" name="Rectangle 397"/>
              <p:cNvSpPr>
                <a:spLocks noChangeArrowheads="1"/>
              </p:cNvSpPr>
              <p:nvPr/>
            </p:nvSpPr>
            <p:spPr bwMode="auto">
              <a:xfrm>
                <a:off x="2165" y="2749"/>
                <a:ext cx="1105" cy="6"/>
              </a:xfrm>
              <a:prstGeom prst="rect">
                <a:avLst/>
              </a:prstGeom>
              <a:solidFill>
                <a:srgbClr val="000000"/>
              </a:solidFill>
              <a:ln w="9525">
                <a:noFill/>
                <a:miter lim="800000"/>
                <a:headEnd/>
                <a:tailEnd/>
              </a:ln>
            </p:spPr>
            <p:txBody>
              <a:bodyPr/>
              <a:lstStyle/>
              <a:p>
                <a:endParaRPr lang="en-US"/>
              </a:p>
            </p:txBody>
          </p:sp>
          <p:sp>
            <p:nvSpPr>
              <p:cNvPr id="53568" name="Line 398"/>
              <p:cNvSpPr>
                <a:spLocks noChangeShapeType="1"/>
              </p:cNvSpPr>
              <p:nvPr/>
            </p:nvSpPr>
            <p:spPr bwMode="auto">
              <a:xfrm>
                <a:off x="2165" y="2749"/>
                <a:ext cx="1105" cy="1"/>
              </a:xfrm>
              <a:prstGeom prst="line">
                <a:avLst/>
              </a:prstGeom>
              <a:noFill/>
              <a:ln w="0">
                <a:solidFill>
                  <a:srgbClr val="000000"/>
                </a:solidFill>
                <a:round/>
                <a:headEnd/>
                <a:tailEnd/>
              </a:ln>
            </p:spPr>
            <p:txBody>
              <a:bodyPr/>
              <a:lstStyle/>
              <a:p>
                <a:endParaRPr lang="it-IT"/>
              </a:p>
            </p:txBody>
          </p:sp>
          <p:sp>
            <p:nvSpPr>
              <p:cNvPr id="53569" name="Rectangle 399"/>
              <p:cNvSpPr>
                <a:spLocks noChangeArrowheads="1"/>
              </p:cNvSpPr>
              <p:nvPr/>
            </p:nvSpPr>
            <p:spPr bwMode="auto">
              <a:xfrm>
                <a:off x="3270" y="2749"/>
                <a:ext cx="9" cy="6"/>
              </a:xfrm>
              <a:prstGeom prst="rect">
                <a:avLst/>
              </a:prstGeom>
              <a:solidFill>
                <a:srgbClr val="000000"/>
              </a:solidFill>
              <a:ln w="9525">
                <a:noFill/>
                <a:miter lim="800000"/>
                <a:headEnd/>
                <a:tailEnd/>
              </a:ln>
            </p:spPr>
            <p:txBody>
              <a:bodyPr/>
              <a:lstStyle/>
              <a:p>
                <a:endParaRPr lang="en-US"/>
              </a:p>
            </p:txBody>
          </p:sp>
          <p:sp>
            <p:nvSpPr>
              <p:cNvPr id="53570" name="Line 400"/>
              <p:cNvSpPr>
                <a:spLocks noChangeShapeType="1"/>
              </p:cNvSpPr>
              <p:nvPr/>
            </p:nvSpPr>
            <p:spPr bwMode="auto">
              <a:xfrm>
                <a:off x="3270" y="2749"/>
                <a:ext cx="9" cy="1"/>
              </a:xfrm>
              <a:prstGeom prst="line">
                <a:avLst/>
              </a:prstGeom>
              <a:noFill/>
              <a:ln w="0">
                <a:solidFill>
                  <a:srgbClr val="000000"/>
                </a:solidFill>
                <a:round/>
                <a:headEnd/>
                <a:tailEnd/>
              </a:ln>
            </p:spPr>
            <p:txBody>
              <a:bodyPr/>
              <a:lstStyle/>
              <a:p>
                <a:endParaRPr lang="it-IT"/>
              </a:p>
            </p:txBody>
          </p:sp>
          <p:sp>
            <p:nvSpPr>
              <p:cNvPr id="53571" name="Rectangle 401"/>
              <p:cNvSpPr>
                <a:spLocks noChangeArrowheads="1"/>
              </p:cNvSpPr>
              <p:nvPr/>
            </p:nvSpPr>
            <p:spPr bwMode="auto">
              <a:xfrm>
                <a:off x="3279" y="2749"/>
                <a:ext cx="1207" cy="6"/>
              </a:xfrm>
              <a:prstGeom prst="rect">
                <a:avLst/>
              </a:prstGeom>
              <a:solidFill>
                <a:srgbClr val="000000"/>
              </a:solidFill>
              <a:ln w="9525">
                <a:noFill/>
                <a:miter lim="800000"/>
                <a:headEnd/>
                <a:tailEnd/>
              </a:ln>
            </p:spPr>
            <p:txBody>
              <a:bodyPr/>
              <a:lstStyle/>
              <a:p>
                <a:endParaRPr lang="en-US"/>
              </a:p>
            </p:txBody>
          </p:sp>
          <p:sp>
            <p:nvSpPr>
              <p:cNvPr id="53572" name="Line 402"/>
              <p:cNvSpPr>
                <a:spLocks noChangeShapeType="1"/>
              </p:cNvSpPr>
              <p:nvPr/>
            </p:nvSpPr>
            <p:spPr bwMode="auto">
              <a:xfrm>
                <a:off x="3279" y="2749"/>
                <a:ext cx="1207" cy="1"/>
              </a:xfrm>
              <a:prstGeom prst="line">
                <a:avLst/>
              </a:prstGeom>
              <a:noFill/>
              <a:ln w="0">
                <a:solidFill>
                  <a:srgbClr val="000000"/>
                </a:solidFill>
                <a:round/>
                <a:headEnd/>
                <a:tailEnd/>
              </a:ln>
            </p:spPr>
            <p:txBody>
              <a:bodyPr/>
              <a:lstStyle/>
              <a:p>
                <a:endParaRPr lang="it-IT"/>
              </a:p>
            </p:txBody>
          </p:sp>
          <p:sp>
            <p:nvSpPr>
              <p:cNvPr id="53573" name="Rectangle 403"/>
              <p:cNvSpPr>
                <a:spLocks noChangeArrowheads="1"/>
              </p:cNvSpPr>
              <p:nvPr/>
            </p:nvSpPr>
            <p:spPr bwMode="auto">
              <a:xfrm>
                <a:off x="4486" y="2749"/>
                <a:ext cx="8" cy="6"/>
              </a:xfrm>
              <a:prstGeom prst="rect">
                <a:avLst/>
              </a:prstGeom>
              <a:solidFill>
                <a:srgbClr val="000000"/>
              </a:solidFill>
              <a:ln w="9525">
                <a:noFill/>
                <a:miter lim="800000"/>
                <a:headEnd/>
                <a:tailEnd/>
              </a:ln>
            </p:spPr>
            <p:txBody>
              <a:bodyPr/>
              <a:lstStyle/>
              <a:p>
                <a:endParaRPr lang="en-US"/>
              </a:p>
            </p:txBody>
          </p:sp>
          <p:sp>
            <p:nvSpPr>
              <p:cNvPr id="53574" name="Line 404"/>
              <p:cNvSpPr>
                <a:spLocks noChangeShapeType="1"/>
              </p:cNvSpPr>
              <p:nvPr/>
            </p:nvSpPr>
            <p:spPr bwMode="auto">
              <a:xfrm>
                <a:off x="4486" y="2749"/>
                <a:ext cx="8" cy="1"/>
              </a:xfrm>
              <a:prstGeom prst="line">
                <a:avLst/>
              </a:prstGeom>
              <a:noFill/>
              <a:ln w="0">
                <a:solidFill>
                  <a:srgbClr val="000000"/>
                </a:solidFill>
                <a:round/>
                <a:headEnd/>
                <a:tailEnd/>
              </a:ln>
            </p:spPr>
            <p:txBody>
              <a:bodyPr/>
              <a:lstStyle/>
              <a:p>
                <a:endParaRPr lang="it-IT"/>
              </a:p>
            </p:txBody>
          </p:sp>
          <p:sp>
            <p:nvSpPr>
              <p:cNvPr id="53575" name="Rectangle 405"/>
              <p:cNvSpPr>
                <a:spLocks noChangeArrowheads="1"/>
              </p:cNvSpPr>
              <p:nvPr/>
            </p:nvSpPr>
            <p:spPr bwMode="auto">
              <a:xfrm>
                <a:off x="4494" y="2749"/>
                <a:ext cx="1006" cy="6"/>
              </a:xfrm>
              <a:prstGeom prst="rect">
                <a:avLst/>
              </a:prstGeom>
              <a:solidFill>
                <a:srgbClr val="000000"/>
              </a:solidFill>
              <a:ln w="9525">
                <a:noFill/>
                <a:miter lim="800000"/>
                <a:headEnd/>
                <a:tailEnd/>
              </a:ln>
            </p:spPr>
            <p:txBody>
              <a:bodyPr/>
              <a:lstStyle/>
              <a:p>
                <a:endParaRPr lang="en-US"/>
              </a:p>
            </p:txBody>
          </p:sp>
        </p:grpSp>
        <p:sp>
          <p:nvSpPr>
            <p:cNvPr id="53256" name="Line 406"/>
            <p:cNvSpPr>
              <a:spLocks noChangeShapeType="1"/>
            </p:cNvSpPr>
            <p:nvPr/>
          </p:nvSpPr>
          <p:spPr bwMode="auto">
            <a:xfrm>
              <a:off x="4494" y="2749"/>
              <a:ext cx="1006" cy="1"/>
            </a:xfrm>
            <a:prstGeom prst="line">
              <a:avLst/>
            </a:prstGeom>
            <a:noFill/>
            <a:ln w="0">
              <a:solidFill>
                <a:srgbClr val="000000"/>
              </a:solidFill>
              <a:round/>
              <a:headEnd/>
              <a:tailEnd/>
            </a:ln>
          </p:spPr>
          <p:txBody>
            <a:bodyPr/>
            <a:lstStyle/>
            <a:p>
              <a:endParaRPr lang="it-IT"/>
            </a:p>
          </p:txBody>
        </p:sp>
        <p:sp>
          <p:nvSpPr>
            <p:cNvPr id="53257" name="Rectangle 407"/>
            <p:cNvSpPr>
              <a:spLocks noChangeArrowheads="1"/>
            </p:cNvSpPr>
            <p:nvPr/>
          </p:nvSpPr>
          <p:spPr bwMode="auto">
            <a:xfrm>
              <a:off x="5500" y="2749"/>
              <a:ext cx="5" cy="6"/>
            </a:xfrm>
            <a:prstGeom prst="rect">
              <a:avLst/>
            </a:prstGeom>
            <a:solidFill>
              <a:srgbClr val="000000"/>
            </a:solidFill>
            <a:ln w="9525">
              <a:noFill/>
              <a:miter lim="800000"/>
              <a:headEnd/>
              <a:tailEnd/>
            </a:ln>
          </p:spPr>
          <p:txBody>
            <a:bodyPr/>
            <a:lstStyle/>
            <a:p>
              <a:endParaRPr lang="en-US"/>
            </a:p>
          </p:txBody>
        </p:sp>
        <p:sp>
          <p:nvSpPr>
            <p:cNvPr id="53258" name="Line 408"/>
            <p:cNvSpPr>
              <a:spLocks noChangeShapeType="1"/>
            </p:cNvSpPr>
            <p:nvPr/>
          </p:nvSpPr>
          <p:spPr bwMode="auto">
            <a:xfrm>
              <a:off x="5500" y="2749"/>
              <a:ext cx="5" cy="1"/>
            </a:xfrm>
            <a:prstGeom prst="line">
              <a:avLst/>
            </a:prstGeom>
            <a:noFill/>
            <a:ln w="0">
              <a:solidFill>
                <a:srgbClr val="000000"/>
              </a:solidFill>
              <a:round/>
              <a:headEnd/>
              <a:tailEnd/>
            </a:ln>
          </p:spPr>
          <p:txBody>
            <a:bodyPr/>
            <a:lstStyle/>
            <a:p>
              <a:endParaRPr lang="it-IT"/>
            </a:p>
          </p:txBody>
        </p:sp>
        <p:sp>
          <p:nvSpPr>
            <p:cNvPr id="53259" name="Line 409"/>
            <p:cNvSpPr>
              <a:spLocks noChangeShapeType="1"/>
            </p:cNvSpPr>
            <p:nvPr/>
          </p:nvSpPr>
          <p:spPr bwMode="auto">
            <a:xfrm>
              <a:off x="5500" y="2749"/>
              <a:ext cx="1" cy="6"/>
            </a:xfrm>
            <a:prstGeom prst="line">
              <a:avLst/>
            </a:prstGeom>
            <a:noFill/>
            <a:ln w="0">
              <a:solidFill>
                <a:srgbClr val="000000"/>
              </a:solidFill>
              <a:round/>
              <a:headEnd/>
              <a:tailEnd/>
            </a:ln>
          </p:spPr>
          <p:txBody>
            <a:bodyPr/>
            <a:lstStyle/>
            <a:p>
              <a:endParaRPr lang="it-IT"/>
            </a:p>
          </p:txBody>
        </p:sp>
        <p:sp>
          <p:nvSpPr>
            <p:cNvPr id="53260" name="Rectangle 410"/>
            <p:cNvSpPr>
              <a:spLocks noChangeArrowheads="1"/>
            </p:cNvSpPr>
            <p:nvPr/>
          </p:nvSpPr>
          <p:spPr bwMode="auto">
            <a:xfrm>
              <a:off x="71" y="2755"/>
              <a:ext cx="6" cy="182"/>
            </a:xfrm>
            <a:prstGeom prst="rect">
              <a:avLst/>
            </a:prstGeom>
            <a:solidFill>
              <a:srgbClr val="000000"/>
            </a:solidFill>
            <a:ln w="9525">
              <a:noFill/>
              <a:miter lim="800000"/>
              <a:headEnd/>
              <a:tailEnd/>
            </a:ln>
          </p:spPr>
          <p:txBody>
            <a:bodyPr/>
            <a:lstStyle/>
            <a:p>
              <a:endParaRPr lang="en-US"/>
            </a:p>
          </p:txBody>
        </p:sp>
        <p:sp>
          <p:nvSpPr>
            <p:cNvPr id="53261" name="Line 411"/>
            <p:cNvSpPr>
              <a:spLocks noChangeShapeType="1"/>
            </p:cNvSpPr>
            <p:nvPr/>
          </p:nvSpPr>
          <p:spPr bwMode="auto">
            <a:xfrm>
              <a:off x="71" y="2755"/>
              <a:ext cx="1" cy="182"/>
            </a:xfrm>
            <a:prstGeom prst="line">
              <a:avLst/>
            </a:prstGeom>
            <a:noFill/>
            <a:ln w="0">
              <a:solidFill>
                <a:srgbClr val="000000"/>
              </a:solidFill>
              <a:round/>
              <a:headEnd/>
              <a:tailEnd/>
            </a:ln>
          </p:spPr>
          <p:txBody>
            <a:bodyPr/>
            <a:lstStyle/>
            <a:p>
              <a:endParaRPr lang="it-IT"/>
            </a:p>
          </p:txBody>
        </p:sp>
        <p:sp>
          <p:nvSpPr>
            <p:cNvPr id="53262" name="Rectangle 412"/>
            <p:cNvSpPr>
              <a:spLocks noChangeArrowheads="1"/>
            </p:cNvSpPr>
            <p:nvPr/>
          </p:nvSpPr>
          <p:spPr bwMode="auto">
            <a:xfrm>
              <a:off x="2156" y="2755"/>
              <a:ext cx="9" cy="182"/>
            </a:xfrm>
            <a:prstGeom prst="rect">
              <a:avLst/>
            </a:prstGeom>
            <a:solidFill>
              <a:srgbClr val="000000"/>
            </a:solidFill>
            <a:ln w="9525">
              <a:noFill/>
              <a:miter lim="800000"/>
              <a:headEnd/>
              <a:tailEnd/>
            </a:ln>
          </p:spPr>
          <p:txBody>
            <a:bodyPr/>
            <a:lstStyle/>
            <a:p>
              <a:endParaRPr lang="en-US"/>
            </a:p>
          </p:txBody>
        </p:sp>
        <p:sp>
          <p:nvSpPr>
            <p:cNvPr id="53263" name="Line 413"/>
            <p:cNvSpPr>
              <a:spLocks noChangeShapeType="1"/>
            </p:cNvSpPr>
            <p:nvPr/>
          </p:nvSpPr>
          <p:spPr bwMode="auto">
            <a:xfrm>
              <a:off x="2156" y="2755"/>
              <a:ext cx="1" cy="182"/>
            </a:xfrm>
            <a:prstGeom prst="line">
              <a:avLst/>
            </a:prstGeom>
            <a:noFill/>
            <a:ln w="0">
              <a:solidFill>
                <a:srgbClr val="000000"/>
              </a:solidFill>
              <a:round/>
              <a:headEnd/>
              <a:tailEnd/>
            </a:ln>
          </p:spPr>
          <p:txBody>
            <a:bodyPr/>
            <a:lstStyle/>
            <a:p>
              <a:endParaRPr lang="it-IT"/>
            </a:p>
          </p:txBody>
        </p:sp>
        <p:sp>
          <p:nvSpPr>
            <p:cNvPr id="53264" name="Rectangle 414"/>
            <p:cNvSpPr>
              <a:spLocks noChangeArrowheads="1"/>
            </p:cNvSpPr>
            <p:nvPr/>
          </p:nvSpPr>
          <p:spPr bwMode="auto">
            <a:xfrm>
              <a:off x="3270" y="2755"/>
              <a:ext cx="9" cy="182"/>
            </a:xfrm>
            <a:prstGeom prst="rect">
              <a:avLst/>
            </a:prstGeom>
            <a:solidFill>
              <a:srgbClr val="000000"/>
            </a:solidFill>
            <a:ln w="9525">
              <a:noFill/>
              <a:miter lim="800000"/>
              <a:headEnd/>
              <a:tailEnd/>
            </a:ln>
          </p:spPr>
          <p:txBody>
            <a:bodyPr/>
            <a:lstStyle/>
            <a:p>
              <a:endParaRPr lang="en-US"/>
            </a:p>
          </p:txBody>
        </p:sp>
        <p:sp>
          <p:nvSpPr>
            <p:cNvPr id="53265" name="Line 415"/>
            <p:cNvSpPr>
              <a:spLocks noChangeShapeType="1"/>
            </p:cNvSpPr>
            <p:nvPr/>
          </p:nvSpPr>
          <p:spPr bwMode="auto">
            <a:xfrm>
              <a:off x="3270" y="2755"/>
              <a:ext cx="1" cy="182"/>
            </a:xfrm>
            <a:prstGeom prst="line">
              <a:avLst/>
            </a:prstGeom>
            <a:noFill/>
            <a:ln w="0">
              <a:solidFill>
                <a:srgbClr val="000000"/>
              </a:solidFill>
              <a:round/>
              <a:headEnd/>
              <a:tailEnd/>
            </a:ln>
          </p:spPr>
          <p:txBody>
            <a:bodyPr/>
            <a:lstStyle/>
            <a:p>
              <a:endParaRPr lang="it-IT"/>
            </a:p>
          </p:txBody>
        </p:sp>
        <p:sp>
          <p:nvSpPr>
            <p:cNvPr id="53266" name="Rectangle 416"/>
            <p:cNvSpPr>
              <a:spLocks noChangeArrowheads="1"/>
            </p:cNvSpPr>
            <p:nvPr/>
          </p:nvSpPr>
          <p:spPr bwMode="auto">
            <a:xfrm>
              <a:off x="4486" y="2755"/>
              <a:ext cx="8" cy="182"/>
            </a:xfrm>
            <a:prstGeom prst="rect">
              <a:avLst/>
            </a:prstGeom>
            <a:solidFill>
              <a:srgbClr val="000000"/>
            </a:solidFill>
            <a:ln w="9525">
              <a:noFill/>
              <a:miter lim="800000"/>
              <a:headEnd/>
              <a:tailEnd/>
            </a:ln>
          </p:spPr>
          <p:txBody>
            <a:bodyPr/>
            <a:lstStyle/>
            <a:p>
              <a:endParaRPr lang="en-US"/>
            </a:p>
          </p:txBody>
        </p:sp>
        <p:sp>
          <p:nvSpPr>
            <p:cNvPr id="53267" name="Line 417"/>
            <p:cNvSpPr>
              <a:spLocks noChangeShapeType="1"/>
            </p:cNvSpPr>
            <p:nvPr/>
          </p:nvSpPr>
          <p:spPr bwMode="auto">
            <a:xfrm>
              <a:off x="4486" y="2755"/>
              <a:ext cx="1" cy="182"/>
            </a:xfrm>
            <a:prstGeom prst="line">
              <a:avLst/>
            </a:prstGeom>
            <a:noFill/>
            <a:ln w="0">
              <a:solidFill>
                <a:srgbClr val="000000"/>
              </a:solidFill>
              <a:round/>
              <a:headEnd/>
              <a:tailEnd/>
            </a:ln>
          </p:spPr>
          <p:txBody>
            <a:bodyPr/>
            <a:lstStyle/>
            <a:p>
              <a:endParaRPr lang="it-IT"/>
            </a:p>
          </p:txBody>
        </p:sp>
        <p:sp>
          <p:nvSpPr>
            <p:cNvPr id="53268" name="Rectangle 418"/>
            <p:cNvSpPr>
              <a:spLocks noChangeArrowheads="1"/>
            </p:cNvSpPr>
            <p:nvPr/>
          </p:nvSpPr>
          <p:spPr bwMode="auto">
            <a:xfrm>
              <a:off x="5500" y="2755"/>
              <a:ext cx="5" cy="182"/>
            </a:xfrm>
            <a:prstGeom prst="rect">
              <a:avLst/>
            </a:prstGeom>
            <a:solidFill>
              <a:srgbClr val="000000"/>
            </a:solidFill>
            <a:ln w="9525">
              <a:noFill/>
              <a:miter lim="800000"/>
              <a:headEnd/>
              <a:tailEnd/>
            </a:ln>
          </p:spPr>
          <p:txBody>
            <a:bodyPr/>
            <a:lstStyle/>
            <a:p>
              <a:endParaRPr lang="en-US"/>
            </a:p>
          </p:txBody>
        </p:sp>
        <p:sp>
          <p:nvSpPr>
            <p:cNvPr id="53269" name="Line 419"/>
            <p:cNvSpPr>
              <a:spLocks noChangeShapeType="1"/>
            </p:cNvSpPr>
            <p:nvPr/>
          </p:nvSpPr>
          <p:spPr bwMode="auto">
            <a:xfrm>
              <a:off x="5500" y="2755"/>
              <a:ext cx="1" cy="182"/>
            </a:xfrm>
            <a:prstGeom prst="line">
              <a:avLst/>
            </a:prstGeom>
            <a:noFill/>
            <a:ln w="0">
              <a:solidFill>
                <a:srgbClr val="000000"/>
              </a:solidFill>
              <a:round/>
              <a:headEnd/>
              <a:tailEnd/>
            </a:ln>
          </p:spPr>
          <p:txBody>
            <a:bodyPr/>
            <a:lstStyle/>
            <a:p>
              <a:endParaRPr lang="it-IT"/>
            </a:p>
          </p:txBody>
        </p:sp>
        <p:sp>
          <p:nvSpPr>
            <p:cNvPr id="53270" name="Rectangle 420"/>
            <p:cNvSpPr>
              <a:spLocks noChangeArrowheads="1"/>
            </p:cNvSpPr>
            <p:nvPr/>
          </p:nvSpPr>
          <p:spPr bwMode="auto">
            <a:xfrm>
              <a:off x="963" y="2942"/>
              <a:ext cx="309"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Total</a:t>
              </a:r>
              <a:endParaRPr lang="en-US" sz="1600" u="sng">
                <a:latin typeface="Times New Roman" pitchFamily="18" charset="0"/>
              </a:endParaRPr>
            </a:p>
          </p:txBody>
        </p:sp>
        <p:sp>
          <p:nvSpPr>
            <p:cNvPr id="53271" name="Rectangle 421"/>
            <p:cNvSpPr>
              <a:spLocks noChangeArrowheads="1"/>
            </p:cNvSpPr>
            <p:nvPr/>
          </p:nvSpPr>
          <p:spPr bwMode="auto">
            <a:xfrm>
              <a:off x="1271" y="2942"/>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272" name="Rectangle 422"/>
            <p:cNvSpPr>
              <a:spLocks noChangeArrowheads="1"/>
            </p:cNvSpPr>
            <p:nvPr/>
          </p:nvSpPr>
          <p:spPr bwMode="auto">
            <a:xfrm>
              <a:off x="2649" y="2942"/>
              <a:ext cx="136"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57</a:t>
              </a:r>
              <a:endParaRPr lang="en-US" sz="1600" u="sng">
                <a:latin typeface="Times New Roman" pitchFamily="18" charset="0"/>
              </a:endParaRPr>
            </a:p>
          </p:txBody>
        </p:sp>
        <p:sp>
          <p:nvSpPr>
            <p:cNvPr id="53273" name="Rectangle 423"/>
            <p:cNvSpPr>
              <a:spLocks noChangeArrowheads="1"/>
            </p:cNvSpPr>
            <p:nvPr/>
          </p:nvSpPr>
          <p:spPr bwMode="auto">
            <a:xfrm>
              <a:off x="2784" y="2942"/>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274" name="Rectangle 424"/>
            <p:cNvSpPr>
              <a:spLocks noChangeArrowheads="1"/>
            </p:cNvSpPr>
            <p:nvPr/>
          </p:nvSpPr>
          <p:spPr bwMode="auto">
            <a:xfrm>
              <a:off x="3815" y="2942"/>
              <a:ext cx="137" cy="165"/>
            </a:xfrm>
            <a:prstGeom prst="rect">
              <a:avLst/>
            </a:prstGeom>
            <a:noFill/>
            <a:ln w="9525">
              <a:noFill/>
              <a:miter lim="800000"/>
              <a:headEnd/>
              <a:tailEnd/>
            </a:ln>
          </p:spPr>
          <p:txBody>
            <a:bodyPr wrap="none" lIns="0" tIns="0" rIns="0" bIns="0">
              <a:spAutoFit/>
            </a:bodyPr>
            <a:lstStyle/>
            <a:p>
              <a:r>
                <a:rPr lang="en-US" sz="1700">
                  <a:solidFill>
                    <a:srgbClr val="FF0000"/>
                  </a:solidFill>
                  <a:latin typeface="Palatino Linotype" pitchFamily="18" charset="0"/>
                </a:rPr>
                <a:t>16</a:t>
              </a:r>
              <a:endParaRPr lang="en-US" sz="1600" u="sng">
                <a:solidFill>
                  <a:srgbClr val="FF0000"/>
                </a:solidFill>
                <a:latin typeface="Times New Roman" pitchFamily="18" charset="0"/>
              </a:endParaRPr>
            </a:p>
          </p:txBody>
        </p:sp>
        <p:sp>
          <p:nvSpPr>
            <p:cNvPr id="53275" name="Rectangle 425"/>
            <p:cNvSpPr>
              <a:spLocks noChangeArrowheads="1"/>
            </p:cNvSpPr>
            <p:nvPr/>
          </p:nvSpPr>
          <p:spPr bwMode="auto">
            <a:xfrm>
              <a:off x="3950" y="2942"/>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276" name="Rectangle 426"/>
            <p:cNvSpPr>
              <a:spLocks noChangeArrowheads="1"/>
            </p:cNvSpPr>
            <p:nvPr/>
          </p:nvSpPr>
          <p:spPr bwMode="auto">
            <a:xfrm>
              <a:off x="4963" y="2942"/>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8</a:t>
              </a:r>
              <a:endParaRPr lang="en-US" sz="1600" u="sng">
                <a:latin typeface="Times New Roman" pitchFamily="18" charset="0"/>
              </a:endParaRPr>
            </a:p>
          </p:txBody>
        </p:sp>
        <p:sp>
          <p:nvSpPr>
            <p:cNvPr id="53277" name="Rectangle 427"/>
            <p:cNvSpPr>
              <a:spLocks noChangeArrowheads="1"/>
            </p:cNvSpPr>
            <p:nvPr/>
          </p:nvSpPr>
          <p:spPr bwMode="auto">
            <a:xfrm>
              <a:off x="5030" y="2942"/>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278" name="Rectangle 428"/>
            <p:cNvSpPr>
              <a:spLocks noChangeArrowheads="1"/>
            </p:cNvSpPr>
            <p:nvPr/>
          </p:nvSpPr>
          <p:spPr bwMode="auto">
            <a:xfrm>
              <a:off x="71" y="2937"/>
              <a:ext cx="6" cy="5"/>
            </a:xfrm>
            <a:prstGeom prst="rect">
              <a:avLst/>
            </a:prstGeom>
            <a:solidFill>
              <a:srgbClr val="000000"/>
            </a:solidFill>
            <a:ln w="9525">
              <a:noFill/>
              <a:miter lim="800000"/>
              <a:headEnd/>
              <a:tailEnd/>
            </a:ln>
          </p:spPr>
          <p:txBody>
            <a:bodyPr/>
            <a:lstStyle/>
            <a:p>
              <a:endParaRPr lang="en-US"/>
            </a:p>
          </p:txBody>
        </p:sp>
        <p:sp>
          <p:nvSpPr>
            <p:cNvPr id="53279" name="Line 429"/>
            <p:cNvSpPr>
              <a:spLocks noChangeShapeType="1"/>
            </p:cNvSpPr>
            <p:nvPr/>
          </p:nvSpPr>
          <p:spPr bwMode="auto">
            <a:xfrm>
              <a:off x="71" y="2937"/>
              <a:ext cx="6" cy="1"/>
            </a:xfrm>
            <a:prstGeom prst="line">
              <a:avLst/>
            </a:prstGeom>
            <a:noFill/>
            <a:ln w="0">
              <a:solidFill>
                <a:srgbClr val="000000"/>
              </a:solidFill>
              <a:round/>
              <a:headEnd/>
              <a:tailEnd/>
            </a:ln>
          </p:spPr>
          <p:txBody>
            <a:bodyPr/>
            <a:lstStyle/>
            <a:p>
              <a:endParaRPr lang="it-IT"/>
            </a:p>
          </p:txBody>
        </p:sp>
        <p:sp>
          <p:nvSpPr>
            <p:cNvPr id="53280" name="Line 430"/>
            <p:cNvSpPr>
              <a:spLocks noChangeShapeType="1"/>
            </p:cNvSpPr>
            <p:nvPr/>
          </p:nvSpPr>
          <p:spPr bwMode="auto">
            <a:xfrm>
              <a:off x="71" y="2937"/>
              <a:ext cx="1" cy="5"/>
            </a:xfrm>
            <a:prstGeom prst="line">
              <a:avLst/>
            </a:prstGeom>
            <a:noFill/>
            <a:ln w="0">
              <a:solidFill>
                <a:srgbClr val="000000"/>
              </a:solidFill>
              <a:round/>
              <a:headEnd/>
              <a:tailEnd/>
            </a:ln>
          </p:spPr>
          <p:txBody>
            <a:bodyPr/>
            <a:lstStyle/>
            <a:p>
              <a:endParaRPr lang="it-IT"/>
            </a:p>
          </p:txBody>
        </p:sp>
        <p:sp>
          <p:nvSpPr>
            <p:cNvPr id="53281" name="Rectangle 431"/>
            <p:cNvSpPr>
              <a:spLocks noChangeArrowheads="1"/>
            </p:cNvSpPr>
            <p:nvPr/>
          </p:nvSpPr>
          <p:spPr bwMode="auto">
            <a:xfrm>
              <a:off x="77" y="2937"/>
              <a:ext cx="2079" cy="5"/>
            </a:xfrm>
            <a:prstGeom prst="rect">
              <a:avLst/>
            </a:prstGeom>
            <a:solidFill>
              <a:srgbClr val="000000"/>
            </a:solidFill>
            <a:ln w="9525">
              <a:noFill/>
              <a:miter lim="800000"/>
              <a:headEnd/>
              <a:tailEnd/>
            </a:ln>
          </p:spPr>
          <p:txBody>
            <a:bodyPr/>
            <a:lstStyle/>
            <a:p>
              <a:endParaRPr lang="en-US"/>
            </a:p>
          </p:txBody>
        </p:sp>
        <p:sp>
          <p:nvSpPr>
            <p:cNvPr id="53282" name="Line 432"/>
            <p:cNvSpPr>
              <a:spLocks noChangeShapeType="1"/>
            </p:cNvSpPr>
            <p:nvPr/>
          </p:nvSpPr>
          <p:spPr bwMode="auto">
            <a:xfrm>
              <a:off x="77" y="2937"/>
              <a:ext cx="2079" cy="1"/>
            </a:xfrm>
            <a:prstGeom prst="line">
              <a:avLst/>
            </a:prstGeom>
            <a:noFill/>
            <a:ln w="0">
              <a:solidFill>
                <a:srgbClr val="000000"/>
              </a:solidFill>
              <a:round/>
              <a:headEnd/>
              <a:tailEnd/>
            </a:ln>
          </p:spPr>
          <p:txBody>
            <a:bodyPr/>
            <a:lstStyle/>
            <a:p>
              <a:endParaRPr lang="it-IT"/>
            </a:p>
          </p:txBody>
        </p:sp>
        <p:sp>
          <p:nvSpPr>
            <p:cNvPr id="53283" name="Rectangle 433"/>
            <p:cNvSpPr>
              <a:spLocks noChangeArrowheads="1"/>
            </p:cNvSpPr>
            <p:nvPr/>
          </p:nvSpPr>
          <p:spPr bwMode="auto">
            <a:xfrm>
              <a:off x="2156" y="2937"/>
              <a:ext cx="9" cy="5"/>
            </a:xfrm>
            <a:prstGeom prst="rect">
              <a:avLst/>
            </a:prstGeom>
            <a:solidFill>
              <a:srgbClr val="000000"/>
            </a:solidFill>
            <a:ln w="9525">
              <a:noFill/>
              <a:miter lim="800000"/>
              <a:headEnd/>
              <a:tailEnd/>
            </a:ln>
          </p:spPr>
          <p:txBody>
            <a:bodyPr/>
            <a:lstStyle/>
            <a:p>
              <a:endParaRPr lang="en-US"/>
            </a:p>
          </p:txBody>
        </p:sp>
        <p:sp>
          <p:nvSpPr>
            <p:cNvPr id="53284" name="Line 434"/>
            <p:cNvSpPr>
              <a:spLocks noChangeShapeType="1"/>
            </p:cNvSpPr>
            <p:nvPr/>
          </p:nvSpPr>
          <p:spPr bwMode="auto">
            <a:xfrm>
              <a:off x="2156" y="2937"/>
              <a:ext cx="9" cy="1"/>
            </a:xfrm>
            <a:prstGeom prst="line">
              <a:avLst/>
            </a:prstGeom>
            <a:noFill/>
            <a:ln w="0">
              <a:solidFill>
                <a:srgbClr val="000000"/>
              </a:solidFill>
              <a:round/>
              <a:headEnd/>
              <a:tailEnd/>
            </a:ln>
          </p:spPr>
          <p:txBody>
            <a:bodyPr/>
            <a:lstStyle/>
            <a:p>
              <a:endParaRPr lang="it-IT"/>
            </a:p>
          </p:txBody>
        </p:sp>
        <p:sp>
          <p:nvSpPr>
            <p:cNvPr id="53285" name="Rectangle 435"/>
            <p:cNvSpPr>
              <a:spLocks noChangeArrowheads="1"/>
            </p:cNvSpPr>
            <p:nvPr/>
          </p:nvSpPr>
          <p:spPr bwMode="auto">
            <a:xfrm>
              <a:off x="2165" y="2937"/>
              <a:ext cx="1105" cy="5"/>
            </a:xfrm>
            <a:prstGeom prst="rect">
              <a:avLst/>
            </a:prstGeom>
            <a:solidFill>
              <a:srgbClr val="000000"/>
            </a:solidFill>
            <a:ln w="9525">
              <a:noFill/>
              <a:miter lim="800000"/>
              <a:headEnd/>
              <a:tailEnd/>
            </a:ln>
          </p:spPr>
          <p:txBody>
            <a:bodyPr/>
            <a:lstStyle/>
            <a:p>
              <a:endParaRPr lang="en-US"/>
            </a:p>
          </p:txBody>
        </p:sp>
        <p:sp>
          <p:nvSpPr>
            <p:cNvPr id="53286" name="Line 436"/>
            <p:cNvSpPr>
              <a:spLocks noChangeShapeType="1"/>
            </p:cNvSpPr>
            <p:nvPr/>
          </p:nvSpPr>
          <p:spPr bwMode="auto">
            <a:xfrm>
              <a:off x="2165" y="2937"/>
              <a:ext cx="1105" cy="1"/>
            </a:xfrm>
            <a:prstGeom prst="line">
              <a:avLst/>
            </a:prstGeom>
            <a:noFill/>
            <a:ln w="0">
              <a:solidFill>
                <a:srgbClr val="000000"/>
              </a:solidFill>
              <a:round/>
              <a:headEnd/>
              <a:tailEnd/>
            </a:ln>
          </p:spPr>
          <p:txBody>
            <a:bodyPr/>
            <a:lstStyle/>
            <a:p>
              <a:endParaRPr lang="it-IT"/>
            </a:p>
          </p:txBody>
        </p:sp>
        <p:sp>
          <p:nvSpPr>
            <p:cNvPr id="53287" name="Rectangle 437"/>
            <p:cNvSpPr>
              <a:spLocks noChangeArrowheads="1"/>
            </p:cNvSpPr>
            <p:nvPr/>
          </p:nvSpPr>
          <p:spPr bwMode="auto">
            <a:xfrm>
              <a:off x="3270" y="2937"/>
              <a:ext cx="9" cy="5"/>
            </a:xfrm>
            <a:prstGeom prst="rect">
              <a:avLst/>
            </a:prstGeom>
            <a:solidFill>
              <a:srgbClr val="000000"/>
            </a:solidFill>
            <a:ln w="9525">
              <a:noFill/>
              <a:miter lim="800000"/>
              <a:headEnd/>
              <a:tailEnd/>
            </a:ln>
          </p:spPr>
          <p:txBody>
            <a:bodyPr/>
            <a:lstStyle/>
            <a:p>
              <a:endParaRPr lang="en-US"/>
            </a:p>
          </p:txBody>
        </p:sp>
        <p:sp>
          <p:nvSpPr>
            <p:cNvPr id="53288" name="Line 438"/>
            <p:cNvSpPr>
              <a:spLocks noChangeShapeType="1"/>
            </p:cNvSpPr>
            <p:nvPr/>
          </p:nvSpPr>
          <p:spPr bwMode="auto">
            <a:xfrm>
              <a:off x="3270" y="2937"/>
              <a:ext cx="9" cy="1"/>
            </a:xfrm>
            <a:prstGeom prst="line">
              <a:avLst/>
            </a:prstGeom>
            <a:noFill/>
            <a:ln w="0">
              <a:solidFill>
                <a:srgbClr val="000000"/>
              </a:solidFill>
              <a:round/>
              <a:headEnd/>
              <a:tailEnd/>
            </a:ln>
          </p:spPr>
          <p:txBody>
            <a:bodyPr/>
            <a:lstStyle/>
            <a:p>
              <a:endParaRPr lang="it-IT"/>
            </a:p>
          </p:txBody>
        </p:sp>
        <p:sp>
          <p:nvSpPr>
            <p:cNvPr id="53289" name="Rectangle 439"/>
            <p:cNvSpPr>
              <a:spLocks noChangeArrowheads="1"/>
            </p:cNvSpPr>
            <p:nvPr/>
          </p:nvSpPr>
          <p:spPr bwMode="auto">
            <a:xfrm>
              <a:off x="3279" y="2937"/>
              <a:ext cx="1207" cy="5"/>
            </a:xfrm>
            <a:prstGeom prst="rect">
              <a:avLst/>
            </a:prstGeom>
            <a:solidFill>
              <a:srgbClr val="000000"/>
            </a:solidFill>
            <a:ln w="9525">
              <a:noFill/>
              <a:miter lim="800000"/>
              <a:headEnd/>
              <a:tailEnd/>
            </a:ln>
          </p:spPr>
          <p:txBody>
            <a:bodyPr/>
            <a:lstStyle/>
            <a:p>
              <a:endParaRPr lang="en-US"/>
            </a:p>
          </p:txBody>
        </p:sp>
        <p:sp>
          <p:nvSpPr>
            <p:cNvPr id="53290" name="Line 440"/>
            <p:cNvSpPr>
              <a:spLocks noChangeShapeType="1"/>
            </p:cNvSpPr>
            <p:nvPr/>
          </p:nvSpPr>
          <p:spPr bwMode="auto">
            <a:xfrm>
              <a:off x="3279" y="2937"/>
              <a:ext cx="1207" cy="1"/>
            </a:xfrm>
            <a:prstGeom prst="line">
              <a:avLst/>
            </a:prstGeom>
            <a:noFill/>
            <a:ln w="0">
              <a:solidFill>
                <a:srgbClr val="000000"/>
              </a:solidFill>
              <a:round/>
              <a:headEnd/>
              <a:tailEnd/>
            </a:ln>
          </p:spPr>
          <p:txBody>
            <a:bodyPr/>
            <a:lstStyle/>
            <a:p>
              <a:endParaRPr lang="it-IT"/>
            </a:p>
          </p:txBody>
        </p:sp>
        <p:sp>
          <p:nvSpPr>
            <p:cNvPr id="53291" name="Rectangle 441"/>
            <p:cNvSpPr>
              <a:spLocks noChangeArrowheads="1"/>
            </p:cNvSpPr>
            <p:nvPr/>
          </p:nvSpPr>
          <p:spPr bwMode="auto">
            <a:xfrm>
              <a:off x="4486" y="2937"/>
              <a:ext cx="8" cy="5"/>
            </a:xfrm>
            <a:prstGeom prst="rect">
              <a:avLst/>
            </a:prstGeom>
            <a:solidFill>
              <a:srgbClr val="000000"/>
            </a:solidFill>
            <a:ln w="9525">
              <a:noFill/>
              <a:miter lim="800000"/>
              <a:headEnd/>
              <a:tailEnd/>
            </a:ln>
          </p:spPr>
          <p:txBody>
            <a:bodyPr/>
            <a:lstStyle/>
            <a:p>
              <a:endParaRPr lang="en-US"/>
            </a:p>
          </p:txBody>
        </p:sp>
        <p:sp>
          <p:nvSpPr>
            <p:cNvPr id="53292" name="Line 442"/>
            <p:cNvSpPr>
              <a:spLocks noChangeShapeType="1"/>
            </p:cNvSpPr>
            <p:nvPr/>
          </p:nvSpPr>
          <p:spPr bwMode="auto">
            <a:xfrm>
              <a:off x="4486" y="2937"/>
              <a:ext cx="8" cy="1"/>
            </a:xfrm>
            <a:prstGeom prst="line">
              <a:avLst/>
            </a:prstGeom>
            <a:noFill/>
            <a:ln w="0">
              <a:solidFill>
                <a:srgbClr val="000000"/>
              </a:solidFill>
              <a:round/>
              <a:headEnd/>
              <a:tailEnd/>
            </a:ln>
          </p:spPr>
          <p:txBody>
            <a:bodyPr/>
            <a:lstStyle/>
            <a:p>
              <a:endParaRPr lang="it-IT"/>
            </a:p>
          </p:txBody>
        </p:sp>
        <p:sp>
          <p:nvSpPr>
            <p:cNvPr id="53293" name="Rectangle 443"/>
            <p:cNvSpPr>
              <a:spLocks noChangeArrowheads="1"/>
            </p:cNvSpPr>
            <p:nvPr/>
          </p:nvSpPr>
          <p:spPr bwMode="auto">
            <a:xfrm>
              <a:off x="4494" y="2937"/>
              <a:ext cx="1006" cy="5"/>
            </a:xfrm>
            <a:prstGeom prst="rect">
              <a:avLst/>
            </a:prstGeom>
            <a:solidFill>
              <a:srgbClr val="000000"/>
            </a:solidFill>
            <a:ln w="9525">
              <a:noFill/>
              <a:miter lim="800000"/>
              <a:headEnd/>
              <a:tailEnd/>
            </a:ln>
          </p:spPr>
          <p:txBody>
            <a:bodyPr/>
            <a:lstStyle/>
            <a:p>
              <a:endParaRPr lang="en-US"/>
            </a:p>
          </p:txBody>
        </p:sp>
        <p:sp>
          <p:nvSpPr>
            <p:cNvPr id="53294" name="Line 444"/>
            <p:cNvSpPr>
              <a:spLocks noChangeShapeType="1"/>
            </p:cNvSpPr>
            <p:nvPr/>
          </p:nvSpPr>
          <p:spPr bwMode="auto">
            <a:xfrm>
              <a:off x="4494" y="2937"/>
              <a:ext cx="1006" cy="1"/>
            </a:xfrm>
            <a:prstGeom prst="line">
              <a:avLst/>
            </a:prstGeom>
            <a:noFill/>
            <a:ln w="0">
              <a:solidFill>
                <a:srgbClr val="000000"/>
              </a:solidFill>
              <a:round/>
              <a:headEnd/>
              <a:tailEnd/>
            </a:ln>
          </p:spPr>
          <p:txBody>
            <a:bodyPr/>
            <a:lstStyle/>
            <a:p>
              <a:endParaRPr lang="it-IT"/>
            </a:p>
          </p:txBody>
        </p:sp>
        <p:sp>
          <p:nvSpPr>
            <p:cNvPr id="53295" name="Rectangle 445"/>
            <p:cNvSpPr>
              <a:spLocks noChangeArrowheads="1"/>
            </p:cNvSpPr>
            <p:nvPr/>
          </p:nvSpPr>
          <p:spPr bwMode="auto">
            <a:xfrm>
              <a:off x="5500" y="2937"/>
              <a:ext cx="5" cy="5"/>
            </a:xfrm>
            <a:prstGeom prst="rect">
              <a:avLst/>
            </a:prstGeom>
            <a:solidFill>
              <a:srgbClr val="000000"/>
            </a:solidFill>
            <a:ln w="9525">
              <a:noFill/>
              <a:miter lim="800000"/>
              <a:headEnd/>
              <a:tailEnd/>
            </a:ln>
          </p:spPr>
          <p:txBody>
            <a:bodyPr/>
            <a:lstStyle/>
            <a:p>
              <a:endParaRPr lang="en-US"/>
            </a:p>
          </p:txBody>
        </p:sp>
        <p:sp>
          <p:nvSpPr>
            <p:cNvPr id="53296" name="Line 446"/>
            <p:cNvSpPr>
              <a:spLocks noChangeShapeType="1"/>
            </p:cNvSpPr>
            <p:nvPr/>
          </p:nvSpPr>
          <p:spPr bwMode="auto">
            <a:xfrm>
              <a:off x="5500" y="2937"/>
              <a:ext cx="5" cy="1"/>
            </a:xfrm>
            <a:prstGeom prst="line">
              <a:avLst/>
            </a:prstGeom>
            <a:noFill/>
            <a:ln w="0">
              <a:solidFill>
                <a:srgbClr val="000000"/>
              </a:solidFill>
              <a:round/>
              <a:headEnd/>
              <a:tailEnd/>
            </a:ln>
          </p:spPr>
          <p:txBody>
            <a:bodyPr/>
            <a:lstStyle/>
            <a:p>
              <a:endParaRPr lang="it-IT"/>
            </a:p>
          </p:txBody>
        </p:sp>
        <p:sp>
          <p:nvSpPr>
            <p:cNvPr id="53297" name="Line 447"/>
            <p:cNvSpPr>
              <a:spLocks noChangeShapeType="1"/>
            </p:cNvSpPr>
            <p:nvPr/>
          </p:nvSpPr>
          <p:spPr bwMode="auto">
            <a:xfrm>
              <a:off x="5500" y="2937"/>
              <a:ext cx="1" cy="5"/>
            </a:xfrm>
            <a:prstGeom prst="line">
              <a:avLst/>
            </a:prstGeom>
            <a:noFill/>
            <a:ln w="0">
              <a:solidFill>
                <a:srgbClr val="000000"/>
              </a:solidFill>
              <a:round/>
              <a:headEnd/>
              <a:tailEnd/>
            </a:ln>
          </p:spPr>
          <p:txBody>
            <a:bodyPr/>
            <a:lstStyle/>
            <a:p>
              <a:endParaRPr lang="it-IT"/>
            </a:p>
          </p:txBody>
        </p:sp>
        <p:sp>
          <p:nvSpPr>
            <p:cNvPr id="53298" name="Rectangle 448"/>
            <p:cNvSpPr>
              <a:spLocks noChangeArrowheads="1"/>
            </p:cNvSpPr>
            <p:nvPr/>
          </p:nvSpPr>
          <p:spPr bwMode="auto">
            <a:xfrm>
              <a:off x="71" y="2942"/>
              <a:ext cx="6" cy="182"/>
            </a:xfrm>
            <a:prstGeom prst="rect">
              <a:avLst/>
            </a:prstGeom>
            <a:solidFill>
              <a:srgbClr val="000000"/>
            </a:solidFill>
            <a:ln w="9525">
              <a:noFill/>
              <a:miter lim="800000"/>
              <a:headEnd/>
              <a:tailEnd/>
            </a:ln>
          </p:spPr>
          <p:txBody>
            <a:bodyPr/>
            <a:lstStyle/>
            <a:p>
              <a:endParaRPr lang="en-US"/>
            </a:p>
          </p:txBody>
        </p:sp>
        <p:sp>
          <p:nvSpPr>
            <p:cNvPr id="53299" name="Line 449"/>
            <p:cNvSpPr>
              <a:spLocks noChangeShapeType="1"/>
            </p:cNvSpPr>
            <p:nvPr/>
          </p:nvSpPr>
          <p:spPr bwMode="auto">
            <a:xfrm>
              <a:off x="71" y="2942"/>
              <a:ext cx="1" cy="182"/>
            </a:xfrm>
            <a:prstGeom prst="line">
              <a:avLst/>
            </a:prstGeom>
            <a:noFill/>
            <a:ln w="0">
              <a:solidFill>
                <a:srgbClr val="000000"/>
              </a:solidFill>
              <a:round/>
              <a:headEnd/>
              <a:tailEnd/>
            </a:ln>
          </p:spPr>
          <p:txBody>
            <a:bodyPr/>
            <a:lstStyle/>
            <a:p>
              <a:endParaRPr lang="it-IT"/>
            </a:p>
          </p:txBody>
        </p:sp>
        <p:sp>
          <p:nvSpPr>
            <p:cNvPr id="53300" name="Rectangle 450"/>
            <p:cNvSpPr>
              <a:spLocks noChangeArrowheads="1"/>
            </p:cNvSpPr>
            <p:nvPr/>
          </p:nvSpPr>
          <p:spPr bwMode="auto">
            <a:xfrm>
              <a:off x="2156" y="2942"/>
              <a:ext cx="9" cy="182"/>
            </a:xfrm>
            <a:prstGeom prst="rect">
              <a:avLst/>
            </a:prstGeom>
            <a:solidFill>
              <a:srgbClr val="000000"/>
            </a:solidFill>
            <a:ln w="9525">
              <a:noFill/>
              <a:miter lim="800000"/>
              <a:headEnd/>
              <a:tailEnd/>
            </a:ln>
          </p:spPr>
          <p:txBody>
            <a:bodyPr/>
            <a:lstStyle/>
            <a:p>
              <a:endParaRPr lang="en-US"/>
            </a:p>
          </p:txBody>
        </p:sp>
        <p:sp>
          <p:nvSpPr>
            <p:cNvPr id="53301" name="Line 451"/>
            <p:cNvSpPr>
              <a:spLocks noChangeShapeType="1"/>
            </p:cNvSpPr>
            <p:nvPr/>
          </p:nvSpPr>
          <p:spPr bwMode="auto">
            <a:xfrm>
              <a:off x="2156" y="2942"/>
              <a:ext cx="1" cy="182"/>
            </a:xfrm>
            <a:prstGeom prst="line">
              <a:avLst/>
            </a:prstGeom>
            <a:noFill/>
            <a:ln w="0">
              <a:solidFill>
                <a:srgbClr val="000000"/>
              </a:solidFill>
              <a:round/>
              <a:headEnd/>
              <a:tailEnd/>
            </a:ln>
          </p:spPr>
          <p:txBody>
            <a:bodyPr/>
            <a:lstStyle/>
            <a:p>
              <a:endParaRPr lang="it-IT"/>
            </a:p>
          </p:txBody>
        </p:sp>
        <p:sp>
          <p:nvSpPr>
            <p:cNvPr id="53302" name="Rectangle 452"/>
            <p:cNvSpPr>
              <a:spLocks noChangeArrowheads="1"/>
            </p:cNvSpPr>
            <p:nvPr/>
          </p:nvSpPr>
          <p:spPr bwMode="auto">
            <a:xfrm>
              <a:off x="3270" y="2942"/>
              <a:ext cx="9" cy="182"/>
            </a:xfrm>
            <a:prstGeom prst="rect">
              <a:avLst/>
            </a:prstGeom>
            <a:solidFill>
              <a:srgbClr val="000000"/>
            </a:solidFill>
            <a:ln w="9525">
              <a:noFill/>
              <a:miter lim="800000"/>
              <a:headEnd/>
              <a:tailEnd/>
            </a:ln>
          </p:spPr>
          <p:txBody>
            <a:bodyPr/>
            <a:lstStyle/>
            <a:p>
              <a:endParaRPr lang="en-US"/>
            </a:p>
          </p:txBody>
        </p:sp>
        <p:sp>
          <p:nvSpPr>
            <p:cNvPr id="53303" name="Line 453"/>
            <p:cNvSpPr>
              <a:spLocks noChangeShapeType="1"/>
            </p:cNvSpPr>
            <p:nvPr/>
          </p:nvSpPr>
          <p:spPr bwMode="auto">
            <a:xfrm>
              <a:off x="3270" y="2942"/>
              <a:ext cx="1" cy="182"/>
            </a:xfrm>
            <a:prstGeom prst="line">
              <a:avLst/>
            </a:prstGeom>
            <a:noFill/>
            <a:ln w="0">
              <a:solidFill>
                <a:srgbClr val="000000"/>
              </a:solidFill>
              <a:round/>
              <a:headEnd/>
              <a:tailEnd/>
            </a:ln>
          </p:spPr>
          <p:txBody>
            <a:bodyPr/>
            <a:lstStyle/>
            <a:p>
              <a:endParaRPr lang="it-IT"/>
            </a:p>
          </p:txBody>
        </p:sp>
        <p:sp>
          <p:nvSpPr>
            <p:cNvPr id="53304" name="Rectangle 454"/>
            <p:cNvSpPr>
              <a:spLocks noChangeArrowheads="1"/>
            </p:cNvSpPr>
            <p:nvPr/>
          </p:nvSpPr>
          <p:spPr bwMode="auto">
            <a:xfrm>
              <a:off x="4486" y="2942"/>
              <a:ext cx="8" cy="182"/>
            </a:xfrm>
            <a:prstGeom prst="rect">
              <a:avLst/>
            </a:prstGeom>
            <a:solidFill>
              <a:srgbClr val="000000"/>
            </a:solidFill>
            <a:ln w="9525">
              <a:noFill/>
              <a:miter lim="800000"/>
              <a:headEnd/>
              <a:tailEnd/>
            </a:ln>
          </p:spPr>
          <p:txBody>
            <a:bodyPr/>
            <a:lstStyle/>
            <a:p>
              <a:endParaRPr lang="en-US"/>
            </a:p>
          </p:txBody>
        </p:sp>
        <p:sp>
          <p:nvSpPr>
            <p:cNvPr id="53305" name="Line 455"/>
            <p:cNvSpPr>
              <a:spLocks noChangeShapeType="1"/>
            </p:cNvSpPr>
            <p:nvPr/>
          </p:nvSpPr>
          <p:spPr bwMode="auto">
            <a:xfrm>
              <a:off x="4486" y="2942"/>
              <a:ext cx="1" cy="182"/>
            </a:xfrm>
            <a:prstGeom prst="line">
              <a:avLst/>
            </a:prstGeom>
            <a:noFill/>
            <a:ln w="0">
              <a:solidFill>
                <a:srgbClr val="000000"/>
              </a:solidFill>
              <a:round/>
              <a:headEnd/>
              <a:tailEnd/>
            </a:ln>
          </p:spPr>
          <p:txBody>
            <a:bodyPr/>
            <a:lstStyle/>
            <a:p>
              <a:endParaRPr lang="it-IT"/>
            </a:p>
          </p:txBody>
        </p:sp>
        <p:sp>
          <p:nvSpPr>
            <p:cNvPr id="53306" name="Rectangle 456"/>
            <p:cNvSpPr>
              <a:spLocks noChangeArrowheads="1"/>
            </p:cNvSpPr>
            <p:nvPr/>
          </p:nvSpPr>
          <p:spPr bwMode="auto">
            <a:xfrm>
              <a:off x="5500" y="2942"/>
              <a:ext cx="5" cy="182"/>
            </a:xfrm>
            <a:prstGeom prst="rect">
              <a:avLst/>
            </a:prstGeom>
            <a:solidFill>
              <a:srgbClr val="000000"/>
            </a:solidFill>
            <a:ln w="9525">
              <a:noFill/>
              <a:miter lim="800000"/>
              <a:headEnd/>
              <a:tailEnd/>
            </a:ln>
          </p:spPr>
          <p:txBody>
            <a:bodyPr/>
            <a:lstStyle/>
            <a:p>
              <a:endParaRPr lang="en-US"/>
            </a:p>
          </p:txBody>
        </p:sp>
        <p:sp>
          <p:nvSpPr>
            <p:cNvPr id="53307" name="Line 457"/>
            <p:cNvSpPr>
              <a:spLocks noChangeShapeType="1"/>
            </p:cNvSpPr>
            <p:nvPr/>
          </p:nvSpPr>
          <p:spPr bwMode="auto">
            <a:xfrm>
              <a:off x="5500" y="2942"/>
              <a:ext cx="1" cy="182"/>
            </a:xfrm>
            <a:prstGeom prst="line">
              <a:avLst/>
            </a:prstGeom>
            <a:noFill/>
            <a:ln w="0">
              <a:solidFill>
                <a:srgbClr val="000000"/>
              </a:solidFill>
              <a:round/>
              <a:headEnd/>
              <a:tailEnd/>
            </a:ln>
          </p:spPr>
          <p:txBody>
            <a:bodyPr/>
            <a:lstStyle/>
            <a:p>
              <a:endParaRPr lang="it-IT"/>
            </a:p>
          </p:txBody>
        </p:sp>
        <p:sp>
          <p:nvSpPr>
            <p:cNvPr id="53308" name="Rectangle 458"/>
            <p:cNvSpPr>
              <a:spLocks noChangeArrowheads="1"/>
            </p:cNvSpPr>
            <p:nvPr/>
          </p:nvSpPr>
          <p:spPr bwMode="auto">
            <a:xfrm>
              <a:off x="246" y="3129"/>
              <a:ext cx="175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Total (first chooser excluded)</a:t>
              </a:r>
              <a:endParaRPr lang="en-US" sz="1600" u="sng">
                <a:latin typeface="Times New Roman" pitchFamily="18" charset="0"/>
              </a:endParaRPr>
            </a:p>
          </p:txBody>
        </p:sp>
        <p:sp>
          <p:nvSpPr>
            <p:cNvPr id="53309" name="Rectangle 459"/>
            <p:cNvSpPr>
              <a:spLocks noChangeArrowheads="1"/>
            </p:cNvSpPr>
            <p:nvPr/>
          </p:nvSpPr>
          <p:spPr bwMode="auto">
            <a:xfrm>
              <a:off x="1988" y="3129"/>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310" name="Rectangle 460"/>
            <p:cNvSpPr>
              <a:spLocks noChangeArrowheads="1"/>
            </p:cNvSpPr>
            <p:nvPr/>
          </p:nvSpPr>
          <p:spPr bwMode="auto">
            <a:xfrm>
              <a:off x="2649" y="3140"/>
              <a:ext cx="136"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51</a:t>
              </a:r>
              <a:endParaRPr lang="en-US" sz="1600" u="sng">
                <a:latin typeface="Times New Roman" pitchFamily="18" charset="0"/>
              </a:endParaRPr>
            </a:p>
          </p:txBody>
        </p:sp>
        <p:sp>
          <p:nvSpPr>
            <p:cNvPr id="53311" name="Rectangle 461"/>
            <p:cNvSpPr>
              <a:spLocks noChangeArrowheads="1"/>
            </p:cNvSpPr>
            <p:nvPr/>
          </p:nvSpPr>
          <p:spPr bwMode="auto">
            <a:xfrm>
              <a:off x="2784" y="3140"/>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312" name="Rectangle 462"/>
            <p:cNvSpPr>
              <a:spLocks noChangeArrowheads="1"/>
            </p:cNvSpPr>
            <p:nvPr/>
          </p:nvSpPr>
          <p:spPr bwMode="auto">
            <a:xfrm>
              <a:off x="3815" y="3140"/>
              <a:ext cx="137" cy="165"/>
            </a:xfrm>
            <a:prstGeom prst="rect">
              <a:avLst/>
            </a:prstGeom>
            <a:noFill/>
            <a:ln w="9525">
              <a:noFill/>
              <a:miter lim="800000"/>
              <a:headEnd/>
              <a:tailEnd/>
            </a:ln>
          </p:spPr>
          <p:txBody>
            <a:bodyPr wrap="none" lIns="0" tIns="0" rIns="0" bIns="0">
              <a:spAutoFit/>
            </a:bodyPr>
            <a:lstStyle/>
            <a:p>
              <a:r>
                <a:rPr lang="en-US" sz="1700">
                  <a:solidFill>
                    <a:srgbClr val="FF0000"/>
                  </a:solidFill>
                  <a:latin typeface="Palatino Linotype" pitchFamily="18" charset="0"/>
                </a:rPr>
                <a:t>16</a:t>
              </a:r>
              <a:endParaRPr lang="en-US" sz="1600" u="sng">
                <a:solidFill>
                  <a:srgbClr val="FF0000"/>
                </a:solidFill>
                <a:latin typeface="Times New Roman" pitchFamily="18" charset="0"/>
              </a:endParaRPr>
            </a:p>
          </p:txBody>
        </p:sp>
        <p:sp>
          <p:nvSpPr>
            <p:cNvPr id="53313" name="Rectangle 463"/>
            <p:cNvSpPr>
              <a:spLocks noChangeArrowheads="1"/>
            </p:cNvSpPr>
            <p:nvPr/>
          </p:nvSpPr>
          <p:spPr bwMode="auto">
            <a:xfrm>
              <a:off x="3950" y="3140"/>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314" name="Rectangle 464"/>
            <p:cNvSpPr>
              <a:spLocks noChangeArrowheads="1"/>
            </p:cNvSpPr>
            <p:nvPr/>
          </p:nvSpPr>
          <p:spPr bwMode="auto">
            <a:xfrm>
              <a:off x="4963" y="3140"/>
              <a:ext cx="6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5</a:t>
              </a:r>
              <a:endParaRPr lang="en-US" sz="1600" u="sng">
                <a:latin typeface="Times New Roman" pitchFamily="18" charset="0"/>
              </a:endParaRPr>
            </a:p>
          </p:txBody>
        </p:sp>
        <p:sp>
          <p:nvSpPr>
            <p:cNvPr id="53315" name="Rectangle 465"/>
            <p:cNvSpPr>
              <a:spLocks noChangeArrowheads="1"/>
            </p:cNvSpPr>
            <p:nvPr/>
          </p:nvSpPr>
          <p:spPr bwMode="auto">
            <a:xfrm>
              <a:off x="5030" y="3140"/>
              <a:ext cx="34"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Palatino Linotype" pitchFamily="18" charset="0"/>
                </a:rPr>
                <a:t> </a:t>
              </a:r>
              <a:endParaRPr lang="en-US" sz="1600" u="sng">
                <a:latin typeface="Times New Roman" pitchFamily="18" charset="0"/>
              </a:endParaRPr>
            </a:p>
          </p:txBody>
        </p:sp>
        <p:sp>
          <p:nvSpPr>
            <p:cNvPr id="53316" name="Rectangle 466"/>
            <p:cNvSpPr>
              <a:spLocks noChangeArrowheads="1"/>
            </p:cNvSpPr>
            <p:nvPr/>
          </p:nvSpPr>
          <p:spPr bwMode="auto">
            <a:xfrm>
              <a:off x="71" y="3124"/>
              <a:ext cx="6" cy="5"/>
            </a:xfrm>
            <a:prstGeom prst="rect">
              <a:avLst/>
            </a:prstGeom>
            <a:solidFill>
              <a:srgbClr val="000000"/>
            </a:solidFill>
            <a:ln w="9525">
              <a:noFill/>
              <a:miter lim="800000"/>
              <a:headEnd/>
              <a:tailEnd/>
            </a:ln>
          </p:spPr>
          <p:txBody>
            <a:bodyPr/>
            <a:lstStyle/>
            <a:p>
              <a:endParaRPr lang="en-US"/>
            </a:p>
          </p:txBody>
        </p:sp>
        <p:sp>
          <p:nvSpPr>
            <p:cNvPr id="53317" name="Line 467"/>
            <p:cNvSpPr>
              <a:spLocks noChangeShapeType="1"/>
            </p:cNvSpPr>
            <p:nvPr/>
          </p:nvSpPr>
          <p:spPr bwMode="auto">
            <a:xfrm>
              <a:off x="71" y="3124"/>
              <a:ext cx="6" cy="1"/>
            </a:xfrm>
            <a:prstGeom prst="line">
              <a:avLst/>
            </a:prstGeom>
            <a:noFill/>
            <a:ln w="0">
              <a:solidFill>
                <a:srgbClr val="000000"/>
              </a:solidFill>
              <a:round/>
              <a:headEnd/>
              <a:tailEnd/>
            </a:ln>
          </p:spPr>
          <p:txBody>
            <a:bodyPr/>
            <a:lstStyle/>
            <a:p>
              <a:endParaRPr lang="it-IT"/>
            </a:p>
          </p:txBody>
        </p:sp>
        <p:sp>
          <p:nvSpPr>
            <p:cNvPr id="53318" name="Line 468"/>
            <p:cNvSpPr>
              <a:spLocks noChangeShapeType="1"/>
            </p:cNvSpPr>
            <p:nvPr/>
          </p:nvSpPr>
          <p:spPr bwMode="auto">
            <a:xfrm>
              <a:off x="71" y="3124"/>
              <a:ext cx="1" cy="5"/>
            </a:xfrm>
            <a:prstGeom prst="line">
              <a:avLst/>
            </a:prstGeom>
            <a:noFill/>
            <a:ln w="0">
              <a:solidFill>
                <a:srgbClr val="000000"/>
              </a:solidFill>
              <a:round/>
              <a:headEnd/>
              <a:tailEnd/>
            </a:ln>
          </p:spPr>
          <p:txBody>
            <a:bodyPr/>
            <a:lstStyle/>
            <a:p>
              <a:endParaRPr lang="it-IT"/>
            </a:p>
          </p:txBody>
        </p:sp>
        <p:sp>
          <p:nvSpPr>
            <p:cNvPr id="53319" name="Rectangle 469"/>
            <p:cNvSpPr>
              <a:spLocks noChangeArrowheads="1"/>
            </p:cNvSpPr>
            <p:nvPr/>
          </p:nvSpPr>
          <p:spPr bwMode="auto">
            <a:xfrm>
              <a:off x="77" y="3124"/>
              <a:ext cx="2079" cy="5"/>
            </a:xfrm>
            <a:prstGeom prst="rect">
              <a:avLst/>
            </a:prstGeom>
            <a:solidFill>
              <a:srgbClr val="000000"/>
            </a:solidFill>
            <a:ln w="9525">
              <a:noFill/>
              <a:miter lim="800000"/>
              <a:headEnd/>
              <a:tailEnd/>
            </a:ln>
          </p:spPr>
          <p:txBody>
            <a:bodyPr/>
            <a:lstStyle/>
            <a:p>
              <a:endParaRPr lang="en-US"/>
            </a:p>
          </p:txBody>
        </p:sp>
        <p:sp>
          <p:nvSpPr>
            <p:cNvPr id="53320" name="Line 470"/>
            <p:cNvSpPr>
              <a:spLocks noChangeShapeType="1"/>
            </p:cNvSpPr>
            <p:nvPr/>
          </p:nvSpPr>
          <p:spPr bwMode="auto">
            <a:xfrm>
              <a:off x="77" y="3124"/>
              <a:ext cx="2079" cy="1"/>
            </a:xfrm>
            <a:prstGeom prst="line">
              <a:avLst/>
            </a:prstGeom>
            <a:noFill/>
            <a:ln w="0">
              <a:solidFill>
                <a:srgbClr val="000000"/>
              </a:solidFill>
              <a:round/>
              <a:headEnd/>
              <a:tailEnd/>
            </a:ln>
          </p:spPr>
          <p:txBody>
            <a:bodyPr/>
            <a:lstStyle/>
            <a:p>
              <a:endParaRPr lang="it-IT"/>
            </a:p>
          </p:txBody>
        </p:sp>
        <p:sp>
          <p:nvSpPr>
            <p:cNvPr id="53321" name="Rectangle 471"/>
            <p:cNvSpPr>
              <a:spLocks noChangeArrowheads="1"/>
            </p:cNvSpPr>
            <p:nvPr/>
          </p:nvSpPr>
          <p:spPr bwMode="auto">
            <a:xfrm>
              <a:off x="2156" y="3124"/>
              <a:ext cx="9" cy="5"/>
            </a:xfrm>
            <a:prstGeom prst="rect">
              <a:avLst/>
            </a:prstGeom>
            <a:solidFill>
              <a:srgbClr val="000000"/>
            </a:solidFill>
            <a:ln w="9525">
              <a:noFill/>
              <a:miter lim="800000"/>
              <a:headEnd/>
              <a:tailEnd/>
            </a:ln>
          </p:spPr>
          <p:txBody>
            <a:bodyPr/>
            <a:lstStyle/>
            <a:p>
              <a:endParaRPr lang="en-US"/>
            </a:p>
          </p:txBody>
        </p:sp>
        <p:sp>
          <p:nvSpPr>
            <p:cNvPr id="53322" name="Line 472"/>
            <p:cNvSpPr>
              <a:spLocks noChangeShapeType="1"/>
            </p:cNvSpPr>
            <p:nvPr/>
          </p:nvSpPr>
          <p:spPr bwMode="auto">
            <a:xfrm>
              <a:off x="2156" y="3124"/>
              <a:ext cx="9" cy="1"/>
            </a:xfrm>
            <a:prstGeom prst="line">
              <a:avLst/>
            </a:prstGeom>
            <a:noFill/>
            <a:ln w="0">
              <a:solidFill>
                <a:srgbClr val="000000"/>
              </a:solidFill>
              <a:round/>
              <a:headEnd/>
              <a:tailEnd/>
            </a:ln>
          </p:spPr>
          <p:txBody>
            <a:bodyPr/>
            <a:lstStyle/>
            <a:p>
              <a:endParaRPr lang="it-IT"/>
            </a:p>
          </p:txBody>
        </p:sp>
        <p:sp>
          <p:nvSpPr>
            <p:cNvPr id="53323" name="Rectangle 473"/>
            <p:cNvSpPr>
              <a:spLocks noChangeArrowheads="1"/>
            </p:cNvSpPr>
            <p:nvPr/>
          </p:nvSpPr>
          <p:spPr bwMode="auto">
            <a:xfrm>
              <a:off x="2165" y="3124"/>
              <a:ext cx="1105" cy="5"/>
            </a:xfrm>
            <a:prstGeom prst="rect">
              <a:avLst/>
            </a:prstGeom>
            <a:solidFill>
              <a:srgbClr val="000000"/>
            </a:solidFill>
            <a:ln w="9525">
              <a:noFill/>
              <a:miter lim="800000"/>
              <a:headEnd/>
              <a:tailEnd/>
            </a:ln>
          </p:spPr>
          <p:txBody>
            <a:bodyPr/>
            <a:lstStyle/>
            <a:p>
              <a:endParaRPr lang="en-US"/>
            </a:p>
          </p:txBody>
        </p:sp>
        <p:sp>
          <p:nvSpPr>
            <p:cNvPr id="53324" name="Line 474"/>
            <p:cNvSpPr>
              <a:spLocks noChangeShapeType="1"/>
            </p:cNvSpPr>
            <p:nvPr/>
          </p:nvSpPr>
          <p:spPr bwMode="auto">
            <a:xfrm>
              <a:off x="2165" y="3124"/>
              <a:ext cx="1105" cy="1"/>
            </a:xfrm>
            <a:prstGeom prst="line">
              <a:avLst/>
            </a:prstGeom>
            <a:noFill/>
            <a:ln w="0">
              <a:solidFill>
                <a:srgbClr val="000000"/>
              </a:solidFill>
              <a:round/>
              <a:headEnd/>
              <a:tailEnd/>
            </a:ln>
          </p:spPr>
          <p:txBody>
            <a:bodyPr/>
            <a:lstStyle/>
            <a:p>
              <a:endParaRPr lang="it-IT"/>
            </a:p>
          </p:txBody>
        </p:sp>
        <p:sp>
          <p:nvSpPr>
            <p:cNvPr id="53325" name="Rectangle 475"/>
            <p:cNvSpPr>
              <a:spLocks noChangeArrowheads="1"/>
            </p:cNvSpPr>
            <p:nvPr/>
          </p:nvSpPr>
          <p:spPr bwMode="auto">
            <a:xfrm>
              <a:off x="3270" y="3124"/>
              <a:ext cx="9" cy="5"/>
            </a:xfrm>
            <a:prstGeom prst="rect">
              <a:avLst/>
            </a:prstGeom>
            <a:solidFill>
              <a:srgbClr val="000000"/>
            </a:solidFill>
            <a:ln w="9525">
              <a:noFill/>
              <a:miter lim="800000"/>
              <a:headEnd/>
              <a:tailEnd/>
            </a:ln>
          </p:spPr>
          <p:txBody>
            <a:bodyPr/>
            <a:lstStyle/>
            <a:p>
              <a:endParaRPr lang="en-US"/>
            </a:p>
          </p:txBody>
        </p:sp>
        <p:sp>
          <p:nvSpPr>
            <p:cNvPr id="53326" name="Line 476"/>
            <p:cNvSpPr>
              <a:spLocks noChangeShapeType="1"/>
            </p:cNvSpPr>
            <p:nvPr/>
          </p:nvSpPr>
          <p:spPr bwMode="auto">
            <a:xfrm>
              <a:off x="3270" y="3124"/>
              <a:ext cx="9" cy="1"/>
            </a:xfrm>
            <a:prstGeom prst="line">
              <a:avLst/>
            </a:prstGeom>
            <a:noFill/>
            <a:ln w="0">
              <a:solidFill>
                <a:srgbClr val="000000"/>
              </a:solidFill>
              <a:round/>
              <a:headEnd/>
              <a:tailEnd/>
            </a:ln>
          </p:spPr>
          <p:txBody>
            <a:bodyPr/>
            <a:lstStyle/>
            <a:p>
              <a:endParaRPr lang="it-IT"/>
            </a:p>
          </p:txBody>
        </p:sp>
        <p:sp>
          <p:nvSpPr>
            <p:cNvPr id="53327" name="Rectangle 477"/>
            <p:cNvSpPr>
              <a:spLocks noChangeArrowheads="1"/>
            </p:cNvSpPr>
            <p:nvPr/>
          </p:nvSpPr>
          <p:spPr bwMode="auto">
            <a:xfrm>
              <a:off x="3279" y="3124"/>
              <a:ext cx="1207" cy="5"/>
            </a:xfrm>
            <a:prstGeom prst="rect">
              <a:avLst/>
            </a:prstGeom>
            <a:solidFill>
              <a:srgbClr val="000000"/>
            </a:solidFill>
            <a:ln w="9525">
              <a:noFill/>
              <a:miter lim="800000"/>
              <a:headEnd/>
              <a:tailEnd/>
            </a:ln>
          </p:spPr>
          <p:txBody>
            <a:bodyPr/>
            <a:lstStyle/>
            <a:p>
              <a:endParaRPr lang="en-US"/>
            </a:p>
          </p:txBody>
        </p:sp>
        <p:sp>
          <p:nvSpPr>
            <p:cNvPr id="53328" name="Line 478"/>
            <p:cNvSpPr>
              <a:spLocks noChangeShapeType="1"/>
            </p:cNvSpPr>
            <p:nvPr/>
          </p:nvSpPr>
          <p:spPr bwMode="auto">
            <a:xfrm>
              <a:off x="3279" y="3124"/>
              <a:ext cx="1207" cy="1"/>
            </a:xfrm>
            <a:prstGeom prst="line">
              <a:avLst/>
            </a:prstGeom>
            <a:noFill/>
            <a:ln w="0">
              <a:solidFill>
                <a:srgbClr val="000000"/>
              </a:solidFill>
              <a:round/>
              <a:headEnd/>
              <a:tailEnd/>
            </a:ln>
          </p:spPr>
          <p:txBody>
            <a:bodyPr/>
            <a:lstStyle/>
            <a:p>
              <a:endParaRPr lang="it-IT"/>
            </a:p>
          </p:txBody>
        </p:sp>
        <p:sp>
          <p:nvSpPr>
            <p:cNvPr id="53329" name="Rectangle 479"/>
            <p:cNvSpPr>
              <a:spLocks noChangeArrowheads="1"/>
            </p:cNvSpPr>
            <p:nvPr/>
          </p:nvSpPr>
          <p:spPr bwMode="auto">
            <a:xfrm>
              <a:off x="4486" y="3124"/>
              <a:ext cx="8" cy="5"/>
            </a:xfrm>
            <a:prstGeom prst="rect">
              <a:avLst/>
            </a:prstGeom>
            <a:solidFill>
              <a:srgbClr val="000000"/>
            </a:solidFill>
            <a:ln w="9525">
              <a:noFill/>
              <a:miter lim="800000"/>
              <a:headEnd/>
              <a:tailEnd/>
            </a:ln>
          </p:spPr>
          <p:txBody>
            <a:bodyPr/>
            <a:lstStyle/>
            <a:p>
              <a:endParaRPr lang="en-US"/>
            </a:p>
          </p:txBody>
        </p:sp>
        <p:sp>
          <p:nvSpPr>
            <p:cNvPr id="53330" name="Line 480"/>
            <p:cNvSpPr>
              <a:spLocks noChangeShapeType="1"/>
            </p:cNvSpPr>
            <p:nvPr/>
          </p:nvSpPr>
          <p:spPr bwMode="auto">
            <a:xfrm>
              <a:off x="4486" y="3124"/>
              <a:ext cx="8" cy="1"/>
            </a:xfrm>
            <a:prstGeom prst="line">
              <a:avLst/>
            </a:prstGeom>
            <a:noFill/>
            <a:ln w="0">
              <a:solidFill>
                <a:srgbClr val="000000"/>
              </a:solidFill>
              <a:round/>
              <a:headEnd/>
              <a:tailEnd/>
            </a:ln>
          </p:spPr>
          <p:txBody>
            <a:bodyPr/>
            <a:lstStyle/>
            <a:p>
              <a:endParaRPr lang="it-IT"/>
            </a:p>
          </p:txBody>
        </p:sp>
        <p:sp>
          <p:nvSpPr>
            <p:cNvPr id="53331" name="Rectangle 481"/>
            <p:cNvSpPr>
              <a:spLocks noChangeArrowheads="1"/>
            </p:cNvSpPr>
            <p:nvPr/>
          </p:nvSpPr>
          <p:spPr bwMode="auto">
            <a:xfrm>
              <a:off x="4494" y="3124"/>
              <a:ext cx="1006" cy="5"/>
            </a:xfrm>
            <a:prstGeom prst="rect">
              <a:avLst/>
            </a:prstGeom>
            <a:solidFill>
              <a:srgbClr val="000000"/>
            </a:solidFill>
            <a:ln w="9525">
              <a:noFill/>
              <a:miter lim="800000"/>
              <a:headEnd/>
              <a:tailEnd/>
            </a:ln>
          </p:spPr>
          <p:txBody>
            <a:bodyPr/>
            <a:lstStyle/>
            <a:p>
              <a:endParaRPr lang="en-US"/>
            </a:p>
          </p:txBody>
        </p:sp>
        <p:sp>
          <p:nvSpPr>
            <p:cNvPr id="53332" name="Line 482"/>
            <p:cNvSpPr>
              <a:spLocks noChangeShapeType="1"/>
            </p:cNvSpPr>
            <p:nvPr/>
          </p:nvSpPr>
          <p:spPr bwMode="auto">
            <a:xfrm>
              <a:off x="4494" y="3124"/>
              <a:ext cx="1006" cy="1"/>
            </a:xfrm>
            <a:prstGeom prst="line">
              <a:avLst/>
            </a:prstGeom>
            <a:noFill/>
            <a:ln w="0">
              <a:solidFill>
                <a:srgbClr val="000000"/>
              </a:solidFill>
              <a:round/>
              <a:headEnd/>
              <a:tailEnd/>
            </a:ln>
          </p:spPr>
          <p:txBody>
            <a:bodyPr/>
            <a:lstStyle/>
            <a:p>
              <a:endParaRPr lang="it-IT"/>
            </a:p>
          </p:txBody>
        </p:sp>
        <p:sp>
          <p:nvSpPr>
            <p:cNvPr id="53333" name="Rectangle 483"/>
            <p:cNvSpPr>
              <a:spLocks noChangeArrowheads="1"/>
            </p:cNvSpPr>
            <p:nvPr/>
          </p:nvSpPr>
          <p:spPr bwMode="auto">
            <a:xfrm>
              <a:off x="5500" y="3124"/>
              <a:ext cx="5" cy="5"/>
            </a:xfrm>
            <a:prstGeom prst="rect">
              <a:avLst/>
            </a:prstGeom>
            <a:solidFill>
              <a:srgbClr val="000000"/>
            </a:solidFill>
            <a:ln w="9525">
              <a:noFill/>
              <a:miter lim="800000"/>
              <a:headEnd/>
              <a:tailEnd/>
            </a:ln>
          </p:spPr>
          <p:txBody>
            <a:bodyPr/>
            <a:lstStyle/>
            <a:p>
              <a:endParaRPr lang="en-US"/>
            </a:p>
          </p:txBody>
        </p:sp>
        <p:sp>
          <p:nvSpPr>
            <p:cNvPr id="53334" name="Line 484"/>
            <p:cNvSpPr>
              <a:spLocks noChangeShapeType="1"/>
            </p:cNvSpPr>
            <p:nvPr/>
          </p:nvSpPr>
          <p:spPr bwMode="auto">
            <a:xfrm>
              <a:off x="5500" y="3124"/>
              <a:ext cx="5" cy="1"/>
            </a:xfrm>
            <a:prstGeom prst="line">
              <a:avLst/>
            </a:prstGeom>
            <a:noFill/>
            <a:ln w="0">
              <a:solidFill>
                <a:srgbClr val="000000"/>
              </a:solidFill>
              <a:round/>
              <a:headEnd/>
              <a:tailEnd/>
            </a:ln>
          </p:spPr>
          <p:txBody>
            <a:bodyPr/>
            <a:lstStyle/>
            <a:p>
              <a:endParaRPr lang="it-IT"/>
            </a:p>
          </p:txBody>
        </p:sp>
        <p:sp>
          <p:nvSpPr>
            <p:cNvPr id="53335" name="Line 485"/>
            <p:cNvSpPr>
              <a:spLocks noChangeShapeType="1"/>
            </p:cNvSpPr>
            <p:nvPr/>
          </p:nvSpPr>
          <p:spPr bwMode="auto">
            <a:xfrm>
              <a:off x="5500" y="3124"/>
              <a:ext cx="1" cy="5"/>
            </a:xfrm>
            <a:prstGeom prst="line">
              <a:avLst/>
            </a:prstGeom>
            <a:noFill/>
            <a:ln w="0">
              <a:solidFill>
                <a:srgbClr val="000000"/>
              </a:solidFill>
              <a:round/>
              <a:headEnd/>
              <a:tailEnd/>
            </a:ln>
          </p:spPr>
          <p:txBody>
            <a:bodyPr/>
            <a:lstStyle/>
            <a:p>
              <a:endParaRPr lang="it-IT"/>
            </a:p>
          </p:txBody>
        </p:sp>
        <p:sp>
          <p:nvSpPr>
            <p:cNvPr id="53336" name="Rectangle 486"/>
            <p:cNvSpPr>
              <a:spLocks noChangeArrowheads="1"/>
            </p:cNvSpPr>
            <p:nvPr/>
          </p:nvSpPr>
          <p:spPr bwMode="auto">
            <a:xfrm>
              <a:off x="71" y="3129"/>
              <a:ext cx="6" cy="193"/>
            </a:xfrm>
            <a:prstGeom prst="rect">
              <a:avLst/>
            </a:prstGeom>
            <a:solidFill>
              <a:srgbClr val="000000"/>
            </a:solidFill>
            <a:ln w="9525">
              <a:noFill/>
              <a:miter lim="800000"/>
              <a:headEnd/>
              <a:tailEnd/>
            </a:ln>
          </p:spPr>
          <p:txBody>
            <a:bodyPr/>
            <a:lstStyle/>
            <a:p>
              <a:endParaRPr lang="en-US"/>
            </a:p>
          </p:txBody>
        </p:sp>
        <p:sp>
          <p:nvSpPr>
            <p:cNvPr id="53337" name="Line 487"/>
            <p:cNvSpPr>
              <a:spLocks noChangeShapeType="1"/>
            </p:cNvSpPr>
            <p:nvPr/>
          </p:nvSpPr>
          <p:spPr bwMode="auto">
            <a:xfrm>
              <a:off x="71" y="3129"/>
              <a:ext cx="1" cy="193"/>
            </a:xfrm>
            <a:prstGeom prst="line">
              <a:avLst/>
            </a:prstGeom>
            <a:noFill/>
            <a:ln w="0">
              <a:solidFill>
                <a:srgbClr val="000000"/>
              </a:solidFill>
              <a:round/>
              <a:headEnd/>
              <a:tailEnd/>
            </a:ln>
          </p:spPr>
          <p:txBody>
            <a:bodyPr/>
            <a:lstStyle/>
            <a:p>
              <a:endParaRPr lang="it-IT"/>
            </a:p>
          </p:txBody>
        </p:sp>
        <p:sp>
          <p:nvSpPr>
            <p:cNvPr id="53338" name="Rectangle 488"/>
            <p:cNvSpPr>
              <a:spLocks noChangeArrowheads="1"/>
            </p:cNvSpPr>
            <p:nvPr/>
          </p:nvSpPr>
          <p:spPr bwMode="auto">
            <a:xfrm>
              <a:off x="71" y="3322"/>
              <a:ext cx="6" cy="6"/>
            </a:xfrm>
            <a:prstGeom prst="rect">
              <a:avLst/>
            </a:prstGeom>
            <a:solidFill>
              <a:srgbClr val="000000"/>
            </a:solidFill>
            <a:ln w="9525">
              <a:noFill/>
              <a:miter lim="800000"/>
              <a:headEnd/>
              <a:tailEnd/>
            </a:ln>
          </p:spPr>
          <p:txBody>
            <a:bodyPr/>
            <a:lstStyle/>
            <a:p>
              <a:endParaRPr lang="en-US"/>
            </a:p>
          </p:txBody>
        </p:sp>
        <p:sp>
          <p:nvSpPr>
            <p:cNvPr id="53339" name="Line 489"/>
            <p:cNvSpPr>
              <a:spLocks noChangeShapeType="1"/>
            </p:cNvSpPr>
            <p:nvPr/>
          </p:nvSpPr>
          <p:spPr bwMode="auto">
            <a:xfrm>
              <a:off x="71" y="3322"/>
              <a:ext cx="6" cy="1"/>
            </a:xfrm>
            <a:prstGeom prst="line">
              <a:avLst/>
            </a:prstGeom>
            <a:noFill/>
            <a:ln w="0">
              <a:solidFill>
                <a:srgbClr val="000000"/>
              </a:solidFill>
              <a:round/>
              <a:headEnd/>
              <a:tailEnd/>
            </a:ln>
          </p:spPr>
          <p:txBody>
            <a:bodyPr/>
            <a:lstStyle/>
            <a:p>
              <a:endParaRPr lang="it-IT"/>
            </a:p>
          </p:txBody>
        </p:sp>
        <p:sp>
          <p:nvSpPr>
            <p:cNvPr id="53340" name="Line 490"/>
            <p:cNvSpPr>
              <a:spLocks noChangeShapeType="1"/>
            </p:cNvSpPr>
            <p:nvPr/>
          </p:nvSpPr>
          <p:spPr bwMode="auto">
            <a:xfrm>
              <a:off x="71" y="3322"/>
              <a:ext cx="1" cy="6"/>
            </a:xfrm>
            <a:prstGeom prst="line">
              <a:avLst/>
            </a:prstGeom>
            <a:noFill/>
            <a:ln w="0">
              <a:solidFill>
                <a:srgbClr val="000000"/>
              </a:solidFill>
              <a:round/>
              <a:headEnd/>
              <a:tailEnd/>
            </a:ln>
          </p:spPr>
          <p:txBody>
            <a:bodyPr/>
            <a:lstStyle/>
            <a:p>
              <a:endParaRPr lang="it-IT"/>
            </a:p>
          </p:txBody>
        </p:sp>
        <p:sp>
          <p:nvSpPr>
            <p:cNvPr id="53341" name="Rectangle 491"/>
            <p:cNvSpPr>
              <a:spLocks noChangeArrowheads="1"/>
            </p:cNvSpPr>
            <p:nvPr/>
          </p:nvSpPr>
          <p:spPr bwMode="auto">
            <a:xfrm>
              <a:off x="71" y="3322"/>
              <a:ext cx="6" cy="6"/>
            </a:xfrm>
            <a:prstGeom prst="rect">
              <a:avLst/>
            </a:prstGeom>
            <a:solidFill>
              <a:srgbClr val="000000"/>
            </a:solidFill>
            <a:ln w="9525">
              <a:noFill/>
              <a:miter lim="800000"/>
              <a:headEnd/>
              <a:tailEnd/>
            </a:ln>
          </p:spPr>
          <p:txBody>
            <a:bodyPr/>
            <a:lstStyle/>
            <a:p>
              <a:endParaRPr lang="en-US"/>
            </a:p>
          </p:txBody>
        </p:sp>
        <p:sp>
          <p:nvSpPr>
            <p:cNvPr id="53342" name="Line 492"/>
            <p:cNvSpPr>
              <a:spLocks noChangeShapeType="1"/>
            </p:cNvSpPr>
            <p:nvPr/>
          </p:nvSpPr>
          <p:spPr bwMode="auto">
            <a:xfrm>
              <a:off x="71" y="3322"/>
              <a:ext cx="6" cy="1"/>
            </a:xfrm>
            <a:prstGeom prst="line">
              <a:avLst/>
            </a:prstGeom>
            <a:noFill/>
            <a:ln w="0">
              <a:solidFill>
                <a:srgbClr val="000000"/>
              </a:solidFill>
              <a:round/>
              <a:headEnd/>
              <a:tailEnd/>
            </a:ln>
          </p:spPr>
          <p:txBody>
            <a:bodyPr/>
            <a:lstStyle/>
            <a:p>
              <a:endParaRPr lang="it-IT"/>
            </a:p>
          </p:txBody>
        </p:sp>
        <p:sp>
          <p:nvSpPr>
            <p:cNvPr id="53343" name="Line 493"/>
            <p:cNvSpPr>
              <a:spLocks noChangeShapeType="1"/>
            </p:cNvSpPr>
            <p:nvPr/>
          </p:nvSpPr>
          <p:spPr bwMode="auto">
            <a:xfrm>
              <a:off x="71" y="3322"/>
              <a:ext cx="1" cy="6"/>
            </a:xfrm>
            <a:prstGeom prst="line">
              <a:avLst/>
            </a:prstGeom>
            <a:noFill/>
            <a:ln w="0">
              <a:solidFill>
                <a:srgbClr val="000000"/>
              </a:solidFill>
              <a:round/>
              <a:headEnd/>
              <a:tailEnd/>
            </a:ln>
          </p:spPr>
          <p:txBody>
            <a:bodyPr/>
            <a:lstStyle/>
            <a:p>
              <a:endParaRPr lang="it-IT"/>
            </a:p>
          </p:txBody>
        </p:sp>
        <p:sp>
          <p:nvSpPr>
            <p:cNvPr id="53344" name="Rectangle 494"/>
            <p:cNvSpPr>
              <a:spLocks noChangeArrowheads="1"/>
            </p:cNvSpPr>
            <p:nvPr/>
          </p:nvSpPr>
          <p:spPr bwMode="auto">
            <a:xfrm>
              <a:off x="77" y="3322"/>
              <a:ext cx="2079" cy="6"/>
            </a:xfrm>
            <a:prstGeom prst="rect">
              <a:avLst/>
            </a:prstGeom>
            <a:solidFill>
              <a:srgbClr val="000000"/>
            </a:solidFill>
            <a:ln w="9525">
              <a:noFill/>
              <a:miter lim="800000"/>
              <a:headEnd/>
              <a:tailEnd/>
            </a:ln>
          </p:spPr>
          <p:txBody>
            <a:bodyPr/>
            <a:lstStyle/>
            <a:p>
              <a:endParaRPr lang="en-US"/>
            </a:p>
          </p:txBody>
        </p:sp>
        <p:sp>
          <p:nvSpPr>
            <p:cNvPr id="53345" name="Line 495"/>
            <p:cNvSpPr>
              <a:spLocks noChangeShapeType="1"/>
            </p:cNvSpPr>
            <p:nvPr/>
          </p:nvSpPr>
          <p:spPr bwMode="auto">
            <a:xfrm>
              <a:off x="77" y="3322"/>
              <a:ext cx="2079" cy="1"/>
            </a:xfrm>
            <a:prstGeom prst="line">
              <a:avLst/>
            </a:prstGeom>
            <a:noFill/>
            <a:ln w="0">
              <a:solidFill>
                <a:srgbClr val="000000"/>
              </a:solidFill>
              <a:round/>
              <a:headEnd/>
              <a:tailEnd/>
            </a:ln>
          </p:spPr>
          <p:txBody>
            <a:bodyPr/>
            <a:lstStyle/>
            <a:p>
              <a:endParaRPr lang="it-IT"/>
            </a:p>
          </p:txBody>
        </p:sp>
        <p:sp>
          <p:nvSpPr>
            <p:cNvPr id="53346" name="Rectangle 496"/>
            <p:cNvSpPr>
              <a:spLocks noChangeArrowheads="1"/>
            </p:cNvSpPr>
            <p:nvPr/>
          </p:nvSpPr>
          <p:spPr bwMode="auto">
            <a:xfrm>
              <a:off x="2156" y="3129"/>
              <a:ext cx="9" cy="193"/>
            </a:xfrm>
            <a:prstGeom prst="rect">
              <a:avLst/>
            </a:prstGeom>
            <a:solidFill>
              <a:srgbClr val="000000"/>
            </a:solidFill>
            <a:ln w="9525">
              <a:noFill/>
              <a:miter lim="800000"/>
              <a:headEnd/>
              <a:tailEnd/>
            </a:ln>
          </p:spPr>
          <p:txBody>
            <a:bodyPr/>
            <a:lstStyle/>
            <a:p>
              <a:endParaRPr lang="en-US"/>
            </a:p>
          </p:txBody>
        </p:sp>
        <p:sp>
          <p:nvSpPr>
            <p:cNvPr id="53347" name="Line 497"/>
            <p:cNvSpPr>
              <a:spLocks noChangeShapeType="1"/>
            </p:cNvSpPr>
            <p:nvPr/>
          </p:nvSpPr>
          <p:spPr bwMode="auto">
            <a:xfrm>
              <a:off x="2156" y="3129"/>
              <a:ext cx="1" cy="193"/>
            </a:xfrm>
            <a:prstGeom prst="line">
              <a:avLst/>
            </a:prstGeom>
            <a:noFill/>
            <a:ln w="0">
              <a:solidFill>
                <a:srgbClr val="000000"/>
              </a:solidFill>
              <a:round/>
              <a:headEnd/>
              <a:tailEnd/>
            </a:ln>
          </p:spPr>
          <p:txBody>
            <a:bodyPr/>
            <a:lstStyle/>
            <a:p>
              <a:endParaRPr lang="it-IT"/>
            </a:p>
          </p:txBody>
        </p:sp>
        <p:sp>
          <p:nvSpPr>
            <p:cNvPr id="53348" name="Rectangle 498"/>
            <p:cNvSpPr>
              <a:spLocks noChangeArrowheads="1"/>
            </p:cNvSpPr>
            <p:nvPr/>
          </p:nvSpPr>
          <p:spPr bwMode="auto">
            <a:xfrm>
              <a:off x="2156" y="3322"/>
              <a:ext cx="6" cy="6"/>
            </a:xfrm>
            <a:prstGeom prst="rect">
              <a:avLst/>
            </a:prstGeom>
            <a:solidFill>
              <a:srgbClr val="000000"/>
            </a:solidFill>
            <a:ln w="9525">
              <a:noFill/>
              <a:miter lim="800000"/>
              <a:headEnd/>
              <a:tailEnd/>
            </a:ln>
          </p:spPr>
          <p:txBody>
            <a:bodyPr/>
            <a:lstStyle/>
            <a:p>
              <a:endParaRPr lang="en-US"/>
            </a:p>
          </p:txBody>
        </p:sp>
        <p:sp>
          <p:nvSpPr>
            <p:cNvPr id="53349" name="Line 499"/>
            <p:cNvSpPr>
              <a:spLocks noChangeShapeType="1"/>
            </p:cNvSpPr>
            <p:nvPr/>
          </p:nvSpPr>
          <p:spPr bwMode="auto">
            <a:xfrm>
              <a:off x="2156" y="3322"/>
              <a:ext cx="6" cy="1"/>
            </a:xfrm>
            <a:prstGeom prst="line">
              <a:avLst/>
            </a:prstGeom>
            <a:noFill/>
            <a:ln w="0">
              <a:solidFill>
                <a:srgbClr val="000000"/>
              </a:solidFill>
              <a:round/>
              <a:headEnd/>
              <a:tailEnd/>
            </a:ln>
          </p:spPr>
          <p:txBody>
            <a:bodyPr/>
            <a:lstStyle/>
            <a:p>
              <a:endParaRPr lang="it-IT"/>
            </a:p>
          </p:txBody>
        </p:sp>
        <p:sp>
          <p:nvSpPr>
            <p:cNvPr id="53350" name="Line 500"/>
            <p:cNvSpPr>
              <a:spLocks noChangeShapeType="1"/>
            </p:cNvSpPr>
            <p:nvPr/>
          </p:nvSpPr>
          <p:spPr bwMode="auto">
            <a:xfrm>
              <a:off x="2156" y="3322"/>
              <a:ext cx="1" cy="6"/>
            </a:xfrm>
            <a:prstGeom prst="line">
              <a:avLst/>
            </a:prstGeom>
            <a:noFill/>
            <a:ln w="0">
              <a:solidFill>
                <a:srgbClr val="000000"/>
              </a:solidFill>
              <a:round/>
              <a:headEnd/>
              <a:tailEnd/>
            </a:ln>
          </p:spPr>
          <p:txBody>
            <a:bodyPr/>
            <a:lstStyle/>
            <a:p>
              <a:endParaRPr lang="it-IT"/>
            </a:p>
          </p:txBody>
        </p:sp>
        <p:sp>
          <p:nvSpPr>
            <p:cNvPr id="53351" name="Rectangle 501"/>
            <p:cNvSpPr>
              <a:spLocks noChangeArrowheads="1"/>
            </p:cNvSpPr>
            <p:nvPr/>
          </p:nvSpPr>
          <p:spPr bwMode="auto">
            <a:xfrm>
              <a:off x="2162" y="3322"/>
              <a:ext cx="1108" cy="6"/>
            </a:xfrm>
            <a:prstGeom prst="rect">
              <a:avLst/>
            </a:prstGeom>
            <a:solidFill>
              <a:srgbClr val="000000"/>
            </a:solidFill>
            <a:ln w="9525">
              <a:noFill/>
              <a:miter lim="800000"/>
              <a:headEnd/>
              <a:tailEnd/>
            </a:ln>
          </p:spPr>
          <p:txBody>
            <a:bodyPr/>
            <a:lstStyle/>
            <a:p>
              <a:endParaRPr lang="en-US"/>
            </a:p>
          </p:txBody>
        </p:sp>
        <p:sp>
          <p:nvSpPr>
            <p:cNvPr id="53352" name="Line 502"/>
            <p:cNvSpPr>
              <a:spLocks noChangeShapeType="1"/>
            </p:cNvSpPr>
            <p:nvPr/>
          </p:nvSpPr>
          <p:spPr bwMode="auto">
            <a:xfrm>
              <a:off x="2162" y="3322"/>
              <a:ext cx="1108" cy="1"/>
            </a:xfrm>
            <a:prstGeom prst="line">
              <a:avLst/>
            </a:prstGeom>
            <a:noFill/>
            <a:ln w="0">
              <a:solidFill>
                <a:srgbClr val="000000"/>
              </a:solidFill>
              <a:round/>
              <a:headEnd/>
              <a:tailEnd/>
            </a:ln>
          </p:spPr>
          <p:txBody>
            <a:bodyPr/>
            <a:lstStyle/>
            <a:p>
              <a:endParaRPr lang="it-IT"/>
            </a:p>
          </p:txBody>
        </p:sp>
        <p:sp>
          <p:nvSpPr>
            <p:cNvPr id="53353" name="Rectangle 503"/>
            <p:cNvSpPr>
              <a:spLocks noChangeArrowheads="1"/>
            </p:cNvSpPr>
            <p:nvPr/>
          </p:nvSpPr>
          <p:spPr bwMode="auto">
            <a:xfrm>
              <a:off x="3270" y="3129"/>
              <a:ext cx="9" cy="193"/>
            </a:xfrm>
            <a:prstGeom prst="rect">
              <a:avLst/>
            </a:prstGeom>
            <a:solidFill>
              <a:srgbClr val="000000"/>
            </a:solidFill>
            <a:ln w="9525">
              <a:noFill/>
              <a:miter lim="800000"/>
              <a:headEnd/>
              <a:tailEnd/>
            </a:ln>
          </p:spPr>
          <p:txBody>
            <a:bodyPr/>
            <a:lstStyle/>
            <a:p>
              <a:endParaRPr lang="en-US"/>
            </a:p>
          </p:txBody>
        </p:sp>
        <p:sp>
          <p:nvSpPr>
            <p:cNvPr id="53354" name="Line 504"/>
            <p:cNvSpPr>
              <a:spLocks noChangeShapeType="1"/>
            </p:cNvSpPr>
            <p:nvPr/>
          </p:nvSpPr>
          <p:spPr bwMode="auto">
            <a:xfrm>
              <a:off x="3270" y="3129"/>
              <a:ext cx="1" cy="193"/>
            </a:xfrm>
            <a:prstGeom prst="line">
              <a:avLst/>
            </a:prstGeom>
            <a:noFill/>
            <a:ln w="0">
              <a:solidFill>
                <a:srgbClr val="000000"/>
              </a:solidFill>
              <a:round/>
              <a:headEnd/>
              <a:tailEnd/>
            </a:ln>
          </p:spPr>
          <p:txBody>
            <a:bodyPr/>
            <a:lstStyle/>
            <a:p>
              <a:endParaRPr lang="it-IT"/>
            </a:p>
          </p:txBody>
        </p:sp>
        <p:sp>
          <p:nvSpPr>
            <p:cNvPr id="53355" name="Rectangle 505"/>
            <p:cNvSpPr>
              <a:spLocks noChangeArrowheads="1"/>
            </p:cNvSpPr>
            <p:nvPr/>
          </p:nvSpPr>
          <p:spPr bwMode="auto">
            <a:xfrm>
              <a:off x="3270" y="3322"/>
              <a:ext cx="6" cy="6"/>
            </a:xfrm>
            <a:prstGeom prst="rect">
              <a:avLst/>
            </a:prstGeom>
            <a:solidFill>
              <a:srgbClr val="000000"/>
            </a:solidFill>
            <a:ln w="9525">
              <a:noFill/>
              <a:miter lim="800000"/>
              <a:headEnd/>
              <a:tailEnd/>
            </a:ln>
          </p:spPr>
          <p:txBody>
            <a:bodyPr/>
            <a:lstStyle/>
            <a:p>
              <a:endParaRPr lang="en-US"/>
            </a:p>
          </p:txBody>
        </p:sp>
        <p:sp>
          <p:nvSpPr>
            <p:cNvPr id="53356" name="Line 506"/>
            <p:cNvSpPr>
              <a:spLocks noChangeShapeType="1"/>
            </p:cNvSpPr>
            <p:nvPr/>
          </p:nvSpPr>
          <p:spPr bwMode="auto">
            <a:xfrm>
              <a:off x="3270" y="3322"/>
              <a:ext cx="6" cy="1"/>
            </a:xfrm>
            <a:prstGeom prst="line">
              <a:avLst/>
            </a:prstGeom>
            <a:noFill/>
            <a:ln w="0">
              <a:solidFill>
                <a:srgbClr val="000000"/>
              </a:solidFill>
              <a:round/>
              <a:headEnd/>
              <a:tailEnd/>
            </a:ln>
          </p:spPr>
          <p:txBody>
            <a:bodyPr/>
            <a:lstStyle/>
            <a:p>
              <a:endParaRPr lang="it-IT"/>
            </a:p>
          </p:txBody>
        </p:sp>
        <p:sp>
          <p:nvSpPr>
            <p:cNvPr id="53357" name="Line 507"/>
            <p:cNvSpPr>
              <a:spLocks noChangeShapeType="1"/>
            </p:cNvSpPr>
            <p:nvPr/>
          </p:nvSpPr>
          <p:spPr bwMode="auto">
            <a:xfrm>
              <a:off x="3270" y="3322"/>
              <a:ext cx="1" cy="6"/>
            </a:xfrm>
            <a:prstGeom prst="line">
              <a:avLst/>
            </a:prstGeom>
            <a:noFill/>
            <a:ln w="0">
              <a:solidFill>
                <a:srgbClr val="000000"/>
              </a:solidFill>
              <a:round/>
              <a:headEnd/>
              <a:tailEnd/>
            </a:ln>
          </p:spPr>
          <p:txBody>
            <a:bodyPr/>
            <a:lstStyle/>
            <a:p>
              <a:endParaRPr lang="it-IT"/>
            </a:p>
          </p:txBody>
        </p:sp>
        <p:sp>
          <p:nvSpPr>
            <p:cNvPr id="53358" name="Rectangle 508"/>
            <p:cNvSpPr>
              <a:spLocks noChangeArrowheads="1"/>
            </p:cNvSpPr>
            <p:nvPr/>
          </p:nvSpPr>
          <p:spPr bwMode="auto">
            <a:xfrm>
              <a:off x="3276" y="3322"/>
              <a:ext cx="1210" cy="6"/>
            </a:xfrm>
            <a:prstGeom prst="rect">
              <a:avLst/>
            </a:prstGeom>
            <a:solidFill>
              <a:srgbClr val="000000"/>
            </a:solidFill>
            <a:ln w="9525">
              <a:noFill/>
              <a:miter lim="800000"/>
              <a:headEnd/>
              <a:tailEnd/>
            </a:ln>
          </p:spPr>
          <p:txBody>
            <a:bodyPr/>
            <a:lstStyle/>
            <a:p>
              <a:endParaRPr lang="en-US"/>
            </a:p>
          </p:txBody>
        </p:sp>
        <p:sp>
          <p:nvSpPr>
            <p:cNvPr id="53359" name="Line 509"/>
            <p:cNvSpPr>
              <a:spLocks noChangeShapeType="1"/>
            </p:cNvSpPr>
            <p:nvPr/>
          </p:nvSpPr>
          <p:spPr bwMode="auto">
            <a:xfrm>
              <a:off x="3276" y="3322"/>
              <a:ext cx="1210" cy="1"/>
            </a:xfrm>
            <a:prstGeom prst="line">
              <a:avLst/>
            </a:prstGeom>
            <a:noFill/>
            <a:ln w="0">
              <a:solidFill>
                <a:srgbClr val="000000"/>
              </a:solidFill>
              <a:round/>
              <a:headEnd/>
              <a:tailEnd/>
            </a:ln>
          </p:spPr>
          <p:txBody>
            <a:bodyPr/>
            <a:lstStyle/>
            <a:p>
              <a:endParaRPr lang="it-IT"/>
            </a:p>
          </p:txBody>
        </p:sp>
        <p:sp>
          <p:nvSpPr>
            <p:cNvPr id="53360" name="Rectangle 510"/>
            <p:cNvSpPr>
              <a:spLocks noChangeArrowheads="1"/>
            </p:cNvSpPr>
            <p:nvPr/>
          </p:nvSpPr>
          <p:spPr bwMode="auto">
            <a:xfrm>
              <a:off x="4486" y="3129"/>
              <a:ext cx="8" cy="193"/>
            </a:xfrm>
            <a:prstGeom prst="rect">
              <a:avLst/>
            </a:prstGeom>
            <a:solidFill>
              <a:srgbClr val="000000"/>
            </a:solidFill>
            <a:ln w="9525">
              <a:noFill/>
              <a:miter lim="800000"/>
              <a:headEnd/>
              <a:tailEnd/>
            </a:ln>
          </p:spPr>
          <p:txBody>
            <a:bodyPr/>
            <a:lstStyle/>
            <a:p>
              <a:endParaRPr lang="en-US"/>
            </a:p>
          </p:txBody>
        </p:sp>
        <p:sp>
          <p:nvSpPr>
            <p:cNvPr id="53361" name="Line 511"/>
            <p:cNvSpPr>
              <a:spLocks noChangeShapeType="1"/>
            </p:cNvSpPr>
            <p:nvPr/>
          </p:nvSpPr>
          <p:spPr bwMode="auto">
            <a:xfrm>
              <a:off x="4486" y="3129"/>
              <a:ext cx="1" cy="193"/>
            </a:xfrm>
            <a:prstGeom prst="line">
              <a:avLst/>
            </a:prstGeom>
            <a:noFill/>
            <a:ln w="0">
              <a:solidFill>
                <a:srgbClr val="000000"/>
              </a:solidFill>
              <a:round/>
              <a:headEnd/>
              <a:tailEnd/>
            </a:ln>
          </p:spPr>
          <p:txBody>
            <a:bodyPr/>
            <a:lstStyle/>
            <a:p>
              <a:endParaRPr lang="it-IT"/>
            </a:p>
          </p:txBody>
        </p:sp>
        <p:sp>
          <p:nvSpPr>
            <p:cNvPr id="53362" name="Rectangle 512"/>
            <p:cNvSpPr>
              <a:spLocks noChangeArrowheads="1"/>
            </p:cNvSpPr>
            <p:nvPr/>
          </p:nvSpPr>
          <p:spPr bwMode="auto">
            <a:xfrm>
              <a:off x="4486" y="3322"/>
              <a:ext cx="5" cy="6"/>
            </a:xfrm>
            <a:prstGeom prst="rect">
              <a:avLst/>
            </a:prstGeom>
            <a:solidFill>
              <a:srgbClr val="000000"/>
            </a:solidFill>
            <a:ln w="9525">
              <a:noFill/>
              <a:miter lim="800000"/>
              <a:headEnd/>
              <a:tailEnd/>
            </a:ln>
          </p:spPr>
          <p:txBody>
            <a:bodyPr/>
            <a:lstStyle/>
            <a:p>
              <a:endParaRPr lang="en-US"/>
            </a:p>
          </p:txBody>
        </p:sp>
        <p:sp>
          <p:nvSpPr>
            <p:cNvPr id="53363" name="Line 513"/>
            <p:cNvSpPr>
              <a:spLocks noChangeShapeType="1"/>
            </p:cNvSpPr>
            <p:nvPr/>
          </p:nvSpPr>
          <p:spPr bwMode="auto">
            <a:xfrm>
              <a:off x="4486" y="3322"/>
              <a:ext cx="5" cy="1"/>
            </a:xfrm>
            <a:prstGeom prst="line">
              <a:avLst/>
            </a:prstGeom>
            <a:noFill/>
            <a:ln w="0">
              <a:solidFill>
                <a:srgbClr val="000000"/>
              </a:solidFill>
              <a:round/>
              <a:headEnd/>
              <a:tailEnd/>
            </a:ln>
          </p:spPr>
          <p:txBody>
            <a:bodyPr/>
            <a:lstStyle/>
            <a:p>
              <a:endParaRPr lang="it-IT"/>
            </a:p>
          </p:txBody>
        </p:sp>
        <p:sp>
          <p:nvSpPr>
            <p:cNvPr id="53364" name="Line 514"/>
            <p:cNvSpPr>
              <a:spLocks noChangeShapeType="1"/>
            </p:cNvSpPr>
            <p:nvPr/>
          </p:nvSpPr>
          <p:spPr bwMode="auto">
            <a:xfrm>
              <a:off x="4486" y="3322"/>
              <a:ext cx="1" cy="6"/>
            </a:xfrm>
            <a:prstGeom prst="line">
              <a:avLst/>
            </a:prstGeom>
            <a:noFill/>
            <a:ln w="0">
              <a:solidFill>
                <a:srgbClr val="000000"/>
              </a:solidFill>
              <a:round/>
              <a:headEnd/>
              <a:tailEnd/>
            </a:ln>
          </p:spPr>
          <p:txBody>
            <a:bodyPr/>
            <a:lstStyle/>
            <a:p>
              <a:endParaRPr lang="it-IT"/>
            </a:p>
          </p:txBody>
        </p:sp>
        <p:sp>
          <p:nvSpPr>
            <p:cNvPr id="53365" name="Rectangle 515"/>
            <p:cNvSpPr>
              <a:spLocks noChangeArrowheads="1"/>
            </p:cNvSpPr>
            <p:nvPr/>
          </p:nvSpPr>
          <p:spPr bwMode="auto">
            <a:xfrm>
              <a:off x="4491" y="3322"/>
              <a:ext cx="1009" cy="6"/>
            </a:xfrm>
            <a:prstGeom prst="rect">
              <a:avLst/>
            </a:prstGeom>
            <a:solidFill>
              <a:srgbClr val="000000"/>
            </a:solidFill>
            <a:ln w="9525">
              <a:noFill/>
              <a:miter lim="800000"/>
              <a:headEnd/>
              <a:tailEnd/>
            </a:ln>
          </p:spPr>
          <p:txBody>
            <a:bodyPr/>
            <a:lstStyle/>
            <a:p>
              <a:endParaRPr lang="en-US"/>
            </a:p>
          </p:txBody>
        </p:sp>
        <p:sp>
          <p:nvSpPr>
            <p:cNvPr id="53366" name="Line 516"/>
            <p:cNvSpPr>
              <a:spLocks noChangeShapeType="1"/>
            </p:cNvSpPr>
            <p:nvPr/>
          </p:nvSpPr>
          <p:spPr bwMode="auto">
            <a:xfrm>
              <a:off x="4491" y="3322"/>
              <a:ext cx="1009" cy="1"/>
            </a:xfrm>
            <a:prstGeom prst="line">
              <a:avLst/>
            </a:prstGeom>
            <a:noFill/>
            <a:ln w="0">
              <a:solidFill>
                <a:srgbClr val="000000"/>
              </a:solidFill>
              <a:round/>
              <a:headEnd/>
              <a:tailEnd/>
            </a:ln>
          </p:spPr>
          <p:txBody>
            <a:bodyPr/>
            <a:lstStyle/>
            <a:p>
              <a:endParaRPr lang="it-IT"/>
            </a:p>
          </p:txBody>
        </p:sp>
        <p:sp>
          <p:nvSpPr>
            <p:cNvPr id="53367" name="Rectangle 517"/>
            <p:cNvSpPr>
              <a:spLocks noChangeArrowheads="1"/>
            </p:cNvSpPr>
            <p:nvPr/>
          </p:nvSpPr>
          <p:spPr bwMode="auto">
            <a:xfrm>
              <a:off x="5500" y="3129"/>
              <a:ext cx="5" cy="193"/>
            </a:xfrm>
            <a:prstGeom prst="rect">
              <a:avLst/>
            </a:prstGeom>
            <a:solidFill>
              <a:srgbClr val="000000"/>
            </a:solidFill>
            <a:ln w="9525">
              <a:noFill/>
              <a:miter lim="800000"/>
              <a:headEnd/>
              <a:tailEnd/>
            </a:ln>
          </p:spPr>
          <p:txBody>
            <a:bodyPr/>
            <a:lstStyle/>
            <a:p>
              <a:endParaRPr lang="en-US"/>
            </a:p>
          </p:txBody>
        </p:sp>
        <p:sp>
          <p:nvSpPr>
            <p:cNvPr id="53368" name="Line 518"/>
            <p:cNvSpPr>
              <a:spLocks noChangeShapeType="1"/>
            </p:cNvSpPr>
            <p:nvPr/>
          </p:nvSpPr>
          <p:spPr bwMode="auto">
            <a:xfrm>
              <a:off x="5500" y="3129"/>
              <a:ext cx="1" cy="193"/>
            </a:xfrm>
            <a:prstGeom prst="line">
              <a:avLst/>
            </a:prstGeom>
            <a:noFill/>
            <a:ln w="0">
              <a:solidFill>
                <a:srgbClr val="000000"/>
              </a:solidFill>
              <a:round/>
              <a:headEnd/>
              <a:tailEnd/>
            </a:ln>
          </p:spPr>
          <p:txBody>
            <a:bodyPr/>
            <a:lstStyle/>
            <a:p>
              <a:endParaRPr lang="it-IT"/>
            </a:p>
          </p:txBody>
        </p:sp>
        <p:sp>
          <p:nvSpPr>
            <p:cNvPr id="53369" name="Rectangle 519"/>
            <p:cNvSpPr>
              <a:spLocks noChangeArrowheads="1"/>
            </p:cNvSpPr>
            <p:nvPr/>
          </p:nvSpPr>
          <p:spPr bwMode="auto">
            <a:xfrm>
              <a:off x="5500" y="3322"/>
              <a:ext cx="5" cy="6"/>
            </a:xfrm>
            <a:prstGeom prst="rect">
              <a:avLst/>
            </a:prstGeom>
            <a:solidFill>
              <a:srgbClr val="000000"/>
            </a:solidFill>
            <a:ln w="9525">
              <a:noFill/>
              <a:miter lim="800000"/>
              <a:headEnd/>
              <a:tailEnd/>
            </a:ln>
          </p:spPr>
          <p:txBody>
            <a:bodyPr/>
            <a:lstStyle/>
            <a:p>
              <a:endParaRPr lang="en-US"/>
            </a:p>
          </p:txBody>
        </p:sp>
        <p:sp>
          <p:nvSpPr>
            <p:cNvPr id="53370" name="Line 520"/>
            <p:cNvSpPr>
              <a:spLocks noChangeShapeType="1"/>
            </p:cNvSpPr>
            <p:nvPr/>
          </p:nvSpPr>
          <p:spPr bwMode="auto">
            <a:xfrm>
              <a:off x="5500" y="3322"/>
              <a:ext cx="5" cy="1"/>
            </a:xfrm>
            <a:prstGeom prst="line">
              <a:avLst/>
            </a:prstGeom>
            <a:noFill/>
            <a:ln w="0">
              <a:solidFill>
                <a:srgbClr val="000000"/>
              </a:solidFill>
              <a:round/>
              <a:headEnd/>
              <a:tailEnd/>
            </a:ln>
          </p:spPr>
          <p:txBody>
            <a:bodyPr/>
            <a:lstStyle/>
            <a:p>
              <a:endParaRPr lang="it-IT"/>
            </a:p>
          </p:txBody>
        </p:sp>
        <p:sp>
          <p:nvSpPr>
            <p:cNvPr id="53371" name="Line 521"/>
            <p:cNvSpPr>
              <a:spLocks noChangeShapeType="1"/>
            </p:cNvSpPr>
            <p:nvPr/>
          </p:nvSpPr>
          <p:spPr bwMode="auto">
            <a:xfrm>
              <a:off x="5500" y="3322"/>
              <a:ext cx="1" cy="6"/>
            </a:xfrm>
            <a:prstGeom prst="line">
              <a:avLst/>
            </a:prstGeom>
            <a:noFill/>
            <a:ln w="0">
              <a:solidFill>
                <a:srgbClr val="000000"/>
              </a:solidFill>
              <a:round/>
              <a:headEnd/>
              <a:tailEnd/>
            </a:ln>
          </p:spPr>
          <p:txBody>
            <a:bodyPr/>
            <a:lstStyle/>
            <a:p>
              <a:endParaRPr lang="it-IT"/>
            </a:p>
          </p:txBody>
        </p:sp>
        <p:sp>
          <p:nvSpPr>
            <p:cNvPr id="53372" name="Rectangle 522"/>
            <p:cNvSpPr>
              <a:spLocks noChangeArrowheads="1"/>
            </p:cNvSpPr>
            <p:nvPr/>
          </p:nvSpPr>
          <p:spPr bwMode="auto">
            <a:xfrm>
              <a:off x="5500" y="3322"/>
              <a:ext cx="5" cy="6"/>
            </a:xfrm>
            <a:prstGeom prst="rect">
              <a:avLst/>
            </a:prstGeom>
            <a:solidFill>
              <a:srgbClr val="000000"/>
            </a:solidFill>
            <a:ln w="9525">
              <a:noFill/>
              <a:miter lim="800000"/>
              <a:headEnd/>
              <a:tailEnd/>
            </a:ln>
          </p:spPr>
          <p:txBody>
            <a:bodyPr/>
            <a:lstStyle/>
            <a:p>
              <a:endParaRPr lang="en-US"/>
            </a:p>
          </p:txBody>
        </p:sp>
        <p:sp>
          <p:nvSpPr>
            <p:cNvPr id="53373" name="Line 523"/>
            <p:cNvSpPr>
              <a:spLocks noChangeShapeType="1"/>
            </p:cNvSpPr>
            <p:nvPr/>
          </p:nvSpPr>
          <p:spPr bwMode="auto">
            <a:xfrm>
              <a:off x="5500" y="3322"/>
              <a:ext cx="5" cy="1"/>
            </a:xfrm>
            <a:prstGeom prst="line">
              <a:avLst/>
            </a:prstGeom>
            <a:noFill/>
            <a:ln w="0">
              <a:solidFill>
                <a:srgbClr val="000000"/>
              </a:solidFill>
              <a:round/>
              <a:headEnd/>
              <a:tailEnd/>
            </a:ln>
          </p:spPr>
          <p:txBody>
            <a:bodyPr/>
            <a:lstStyle/>
            <a:p>
              <a:endParaRPr lang="it-IT"/>
            </a:p>
          </p:txBody>
        </p:sp>
        <p:sp>
          <p:nvSpPr>
            <p:cNvPr id="53374" name="Line 524"/>
            <p:cNvSpPr>
              <a:spLocks noChangeShapeType="1"/>
            </p:cNvSpPr>
            <p:nvPr/>
          </p:nvSpPr>
          <p:spPr bwMode="auto">
            <a:xfrm>
              <a:off x="5500" y="3322"/>
              <a:ext cx="1" cy="6"/>
            </a:xfrm>
            <a:prstGeom prst="line">
              <a:avLst/>
            </a:prstGeom>
            <a:noFill/>
            <a:ln w="0">
              <a:solidFill>
                <a:srgbClr val="000000"/>
              </a:solidFill>
              <a:round/>
              <a:headEnd/>
              <a:tailEnd/>
            </a:ln>
          </p:spPr>
          <p:txBody>
            <a:bodyPr/>
            <a:lstStyle/>
            <a:p>
              <a:endParaRPr lang="it-IT"/>
            </a:p>
          </p:txBody>
        </p:sp>
        <p:sp>
          <p:nvSpPr>
            <p:cNvPr id="53375" name="Rectangle 525"/>
            <p:cNvSpPr>
              <a:spLocks noChangeArrowheads="1"/>
            </p:cNvSpPr>
            <p:nvPr/>
          </p:nvSpPr>
          <p:spPr bwMode="auto">
            <a:xfrm>
              <a:off x="135" y="3326"/>
              <a:ext cx="50" cy="192"/>
            </a:xfrm>
            <a:prstGeom prst="rect">
              <a:avLst/>
            </a:prstGeom>
            <a:noFill/>
            <a:ln w="9525">
              <a:noFill/>
              <a:miter lim="800000"/>
              <a:headEnd/>
              <a:tailEnd/>
            </a:ln>
          </p:spPr>
          <p:txBody>
            <a:bodyPr wrap="none" lIns="0" tIns="0" rIns="0" bIns="0">
              <a:spAutoFit/>
            </a:bodyPr>
            <a:lstStyle/>
            <a:p>
              <a:r>
                <a:rPr lang="en-US" sz="2000">
                  <a:solidFill>
                    <a:srgbClr val="000000"/>
                  </a:solidFill>
                  <a:latin typeface="Tahoma" pitchFamily="34" charset="0"/>
                </a:rPr>
                <a:t> </a:t>
              </a:r>
              <a:endParaRPr lang="en-US" sz="1600" u="sng">
                <a:latin typeface="Times New Roman" pitchFamily="18" charset="0"/>
              </a:endParaRP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3"/>
          <p:cNvSpPr>
            <a:spLocks noGrp="1"/>
          </p:cNvSpPr>
          <p:nvPr>
            <p:ph type="title"/>
          </p:nvPr>
        </p:nvSpPr>
        <p:spPr/>
        <p:txBody>
          <a:bodyPr/>
          <a:lstStyle/>
          <a:p>
            <a:pPr algn="ctr">
              <a:defRPr/>
            </a:pPr>
            <a:r>
              <a:rPr lang="en-GB" sz="3700" dirty="0" smtClean="0"/>
              <a:t>Total allocation of attention</a:t>
            </a:r>
            <a:endParaRPr lang="it-IT" sz="3700" dirty="0"/>
          </a:p>
        </p:txBody>
      </p:sp>
      <p:graphicFrame>
        <p:nvGraphicFramePr>
          <p:cNvPr id="7170" name="Object 3"/>
          <p:cNvGraphicFramePr>
            <a:graphicFrameLocks noChangeAspect="1"/>
          </p:cNvGraphicFramePr>
          <p:nvPr/>
        </p:nvGraphicFramePr>
        <p:xfrm>
          <a:off x="212725" y="1208088"/>
          <a:ext cx="8393113" cy="5421312"/>
        </p:xfrm>
        <a:graphic>
          <a:graphicData uri="http://schemas.openxmlformats.org/presentationml/2006/ole">
            <p:oleObj spid="_x0000_s10242" name="Document" r:id="rId4" imgW="8915720" imgH="5761649" progId="Word.Document.8">
              <p:embed/>
            </p:oleObj>
          </a:graphicData>
        </a:graphic>
      </p:graphicFrame>
      <p:sp>
        <p:nvSpPr>
          <p:cNvPr id="6" name="Ovale 5"/>
          <p:cNvSpPr/>
          <p:nvPr/>
        </p:nvSpPr>
        <p:spPr>
          <a:xfrm>
            <a:off x="7215188" y="2071688"/>
            <a:ext cx="785812" cy="12144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 name="Ovale 6"/>
          <p:cNvSpPr/>
          <p:nvPr/>
        </p:nvSpPr>
        <p:spPr>
          <a:xfrm>
            <a:off x="2000250" y="2071688"/>
            <a:ext cx="857250" cy="1285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3"/>
          <p:cNvSpPr>
            <a:spLocks noGrp="1"/>
          </p:cNvSpPr>
          <p:nvPr>
            <p:ph type="title"/>
          </p:nvPr>
        </p:nvSpPr>
        <p:spPr/>
        <p:txBody>
          <a:bodyPr/>
          <a:lstStyle/>
          <a:p>
            <a:pPr algn="ctr">
              <a:defRPr/>
            </a:pPr>
            <a:r>
              <a:rPr lang="en-GB" sz="3700" dirty="0" smtClean="0"/>
              <a:t>First fixations</a:t>
            </a:r>
            <a:endParaRPr lang="it-IT" sz="3700" dirty="0"/>
          </a:p>
        </p:txBody>
      </p:sp>
      <p:graphicFrame>
        <p:nvGraphicFramePr>
          <p:cNvPr id="7" name="Group 63"/>
          <p:cNvGraphicFramePr>
            <a:graphicFrameLocks noGrp="1"/>
          </p:cNvGraphicFramePr>
          <p:nvPr/>
        </p:nvGraphicFramePr>
        <p:xfrm>
          <a:off x="250825" y="1571625"/>
          <a:ext cx="8785225" cy="2857522"/>
        </p:xfrm>
        <a:graphic>
          <a:graphicData uri="http://schemas.openxmlformats.org/drawingml/2006/table">
            <a:tbl>
              <a:tblPr/>
              <a:tblGrid>
                <a:gridCol w="1562100"/>
                <a:gridCol w="1463675"/>
                <a:gridCol w="1439863"/>
                <a:gridCol w="719137"/>
                <a:gridCol w="1512888"/>
                <a:gridCol w="719137"/>
                <a:gridCol w="1368425"/>
              </a:tblGrid>
              <a:tr h="52337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12" charset="2"/>
                        <a:buNone/>
                        <a:tabLst/>
                      </a:pPr>
                      <a:endParaRPr kumimoji="0" lang="en-US" sz="1500" b="1" i="0" u="none" strike="noStrike" cap="none" normalizeH="0" baseline="0" dirty="0" smtClean="0">
                        <a:ln>
                          <a:noFill/>
                        </a:ln>
                        <a:solidFill>
                          <a:schemeClr val="tx1"/>
                        </a:solidFill>
                        <a:effectLst/>
                        <a:latin typeface="Palatino Linotype"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12" charset="2"/>
                        <a:buNone/>
                        <a:tabLst/>
                      </a:pPr>
                      <a:endParaRPr kumimoji="0" lang="en-US" sz="1500" b="1" i="0" u="none" strike="noStrike" cap="none" normalizeH="0" baseline="0" smtClean="0">
                        <a:ln>
                          <a:noFill/>
                        </a:ln>
                        <a:solidFill>
                          <a:schemeClr val="tx1"/>
                        </a:solidFill>
                        <a:effectLst/>
                        <a:latin typeface="Palatino Linotype"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0" fontAlgn="base" latinLnBrk="0" hangingPunct="0">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Private Draw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gridSpan="2">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Previous Choices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12" charset="2"/>
                        <a:buNone/>
                        <a:tabLst/>
                      </a:pPr>
                      <a:endParaRPr kumimoji="0" lang="en-US" sz="1500" b="1" i="0" u="none" strike="noStrike" cap="none" normalizeH="0" baseline="0" smtClean="0">
                        <a:ln>
                          <a:noFill/>
                        </a:ln>
                        <a:solidFill>
                          <a:schemeClr val="tx1"/>
                        </a:solidFill>
                        <a:effectLst/>
                        <a:latin typeface="Palatino Linotype"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804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112" charset="2"/>
                        <a:buNone/>
                        <a:tabLst/>
                      </a:pPr>
                      <a:endParaRPr kumimoji="0" lang="en-US" sz="1500" b="1" i="0" u="none" strike="noStrike" cap="none" normalizeH="0" baseline="0" smtClean="0">
                        <a:ln>
                          <a:noFill/>
                        </a:ln>
                        <a:solidFill>
                          <a:schemeClr val="tx1"/>
                        </a:solidFill>
                        <a:effectLst/>
                        <a:latin typeface="Palatino Linotype"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Latency of</a:t>
                      </a:r>
                    </a:p>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first fixations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N. of </a:t>
                      </a:r>
                    </a:p>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first fixations</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dirty="0" smtClean="0">
                          <a:ln>
                            <a:noFill/>
                          </a:ln>
                          <a:solidFill>
                            <a:schemeClr val="tx1"/>
                          </a:solidFill>
                          <a:effectLst/>
                          <a:latin typeface="Palatino Linotype" pitchFamily="18" charset="0"/>
                          <a:cs typeface="Times New Roman" pitchFamily="-112" charset="0"/>
                        </a:rPr>
                        <a:t>%</a:t>
                      </a: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dirty="0" smtClean="0">
                          <a:ln>
                            <a:noFill/>
                          </a:ln>
                          <a:solidFill>
                            <a:schemeClr val="tx1"/>
                          </a:solidFill>
                          <a:effectLst/>
                          <a:latin typeface="Palatino Linotype" pitchFamily="18" charset="0"/>
                          <a:cs typeface="Times New Roman" pitchFamily="-112" charset="0"/>
                        </a:rPr>
                        <a:t>N. of </a:t>
                      </a:r>
                    </a:p>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dirty="0" smtClean="0">
                          <a:ln>
                            <a:noFill/>
                          </a:ln>
                          <a:solidFill>
                            <a:schemeClr val="tx1"/>
                          </a:solidFill>
                          <a:effectLst/>
                          <a:latin typeface="Palatino Linotype" pitchFamily="18" charset="0"/>
                          <a:cs typeface="Times New Roman" pitchFamily="-112" charset="0"/>
                        </a:rPr>
                        <a:t>first fixations</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a:t>
                      </a: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Average</a:t>
                      </a:r>
                    </a:p>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duration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527">
                <a:tc>
                  <a:txBody>
                    <a:bodyPr/>
                    <a:lstStyle/>
                    <a:p>
                      <a:pPr marL="342900" marR="0" lvl="0" indent="-342900" algn="l"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Bayesian</a:t>
                      </a:r>
                    </a:p>
                  </a:txBody>
                  <a:tcPr marL="36000" marR="36000" marT="72000" marB="72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0.306 sec</a:t>
                      </a:r>
                    </a:p>
                  </a:txBody>
                  <a:tcPr marL="36000" marR="36000" marT="72000" marB="72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27  (13L+14R)</a:t>
                      </a:r>
                    </a:p>
                  </a:txBody>
                  <a:tcPr marL="36000" marR="36000" marT="72000" marB="72000" anchor="ctr" anchorCtr="1"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rgbClr val="000066"/>
                          </a:solidFill>
                          <a:effectLst>
                            <a:outerShdw blurRad="38100" dist="38100" dir="2700000" algn="tl">
                              <a:srgbClr val="C0C0C0"/>
                            </a:outerShdw>
                          </a:effectLst>
                          <a:latin typeface="Palatino Linotype" pitchFamily="18" charset="0"/>
                          <a:cs typeface="Times New Roman" pitchFamily="-112" charset="0"/>
                        </a:rPr>
                        <a:t>52.9</a:t>
                      </a:r>
                    </a:p>
                  </a:txBody>
                  <a:tcPr marL="36000" marR="36000" marT="72000" marB="72000" anchor="ctr" anchorCtr="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24 (13L+11R)</a:t>
                      </a:r>
                    </a:p>
                  </a:txBody>
                  <a:tcPr marL="36000" marR="36000" marT="72000" marB="72000" anchor="ctr" anchorCtr="1"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rgbClr val="000066"/>
                          </a:solidFill>
                          <a:effectLst>
                            <a:outerShdw blurRad="38100" dist="38100" dir="2700000" algn="tl">
                              <a:srgbClr val="C0C0C0"/>
                            </a:outerShdw>
                          </a:effectLst>
                          <a:latin typeface="Palatino Linotype" pitchFamily="18" charset="0"/>
                          <a:cs typeface="Times New Roman" pitchFamily="-112" charset="0"/>
                        </a:rPr>
                        <a:t>47.1</a:t>
                      </a:r>
                    </a:p>
                  </a:txBody>
                  <a:tcPr marL="36000" marR="36000" marT="72000" marB="72000" anchor="ctr" anchorCtr="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0.838 sec</a:t>
                      </a:r>
                    </a:p>
                  </a:txBody>
                  <a:tcPr marL="36000" marR="36000" marT="72000" marB="72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527">
                <a:tc>
                  <a:txBody>
                    <a:bodyPr/>
                    <a:lstStyle/>
                    <a:p>
                      <a:pPr marL="342900" marR="0" lvl="0" indent="-342900" algn="l"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Overconfident</a:t>
                      </a:r>
                    </a:p>
                  </a:txBody>
                  <a:tcPr marL="36000" marR="36000" marT="72000" marB="72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dirty="0" smtClean="0">
                          <a:ln>
                            <a:noFill/>
                          </a:ln>
                          <a:solidFill>
                            <a:srgbClr val="FF0000"/>
                          </a:solidFill>
                          <a:effectLst/>
                          <a:latin typeface="Palatino Linotype" pitchFamily="18" charset="0"/>
                          <a:cs typeface="Times New Roman" pitchFamily="-112" charset="0"/>
                        </a:rPr>
                        <a:t>0.412 sec</a:t>
                      </a:r>
                    </a:p>
                  </a:txBody>
                  <a:tcPr marL="36000" marR="36000" marT="72000" marB="72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dirty="0" smtClean="0">
                          <a:ln>
                            <a:noFill/>
                          </a:ln>
                          <a:solidFill>
                            <a:schemeClr val="tx1"/>
                          </a:solidFill>
                          <a:effectLst/>
                          <a:latin typeface="Palatino Linotype" pitchFamily="18" charset="0"/>
                          <a:cs typeface="Times New Roman" pitchFamily="-112" charset="0"/>
                        </a:rPr>
                        <a:t>13  (6L+7R)</a:t>
                      </a:r>
                    </a:p>
                  </a:txBody>
                  <a:tcPr marL="36000" marR="36000" marT="72000" marB="72000" anchor="ctr" anchorCtr="1"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dirty="0" smtClean="0">
                          <a:ln>
                            <a:noFill/>
                          </a:ln>
                          <a:solidFill>
                            <a:srgbClr val="FF0000"/>
                          </a:solidFill>
                          <a:effectLst>
                            <a:outerShdw blurRad="38100" dist="38100" dir="2700000" algn="tl">
                              <a:srgbClr val="C0C0C0"/>
                            </a:outerShdw>
                          </a:effectLst>
                          <a:latin typeface="Palatino Linotype" pitchFamily="18" charset="0"/>
                          <a:cs typeface="Times New Roman" pitchFamily="-112" charset="0"/>
                        </a:rPr>
                        <a:t>81.2</a:t>
                      </a:r>
                    </a:p>
                  </a:txBody>
                  <a:tcPr marL="36000" marR="36000" marT="72000" marB="72000" anchor="ctr" anchorCtr="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dirty="0" smtClean="0">
                          <a:ln>
                            <a:noFill/>
                          </a:ln>
                          <a:solidFill>
                            <a:schemeClr val="tx1"/>
                          </a:solidFill>
                          <a:effectLst/>
                          <a:latin typeface="Palatino Linotype" pitchFamily="18" charset="0"/>
                          <a:cs typeface="Times New Roman" pitchFamily="-112" charset="0"/>
                        </a:rPr>
                        <a:t>  3   (1L+2R)</a:t>
                      </a:r>
                    </a:p>
                  </a:txBody>
                  <a:tcPr marL="36000" marR="36000" marT="72000" marB="72000" anchor="ctr" anchorCtr="1"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rgbClr val="000066"/>
                          </a:solidFill>
                          <a:effectLst>
                            <a:outerShdw blurRad="38100" dist="38100" dir="2700000" algn="tl">
                              <a:srgbClr val="C0C0C0"/>
                            </a:outerShdw>
                          </a:effectLst>
                          <a:latin typeface="Palatino Linotype" pitchFamily="18" charset="0"/>
                          <a:cs typeface="Times New Roman" pitchFamily="-112" charset="0"/>
                        </a:rPr>
                        <a:t>18.8</a:t>
                      </a:r>
                    </a:p>
                  </a:txBody>
                  <a:tcPr marL="36000" marR="36000" marT="72000" marB="72000" anchor="ctr" anchorCtr="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rgbClr val="FF0000"/>
                          </a:solidFill>
                          <a:effectLst/>
                          <a:latin typeface="Palatino Linotype" pitchFamily="18" charset="0"/>
                          <a:cs typeface="Times New Roman" pitchFamily="-112" charset="0"/>
                        </a:rPr>
                        <a:t>0.523 sec</a:t>
                      </a:r>
                    </a:p>
                  </a:txBody>
                  <a:tcPr marL="36000" marR="36000" marT="72000" marB="72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527">
                <a:tc>
                  <a:txBody>
                    <a:bodyPr/>
                    <a:lstStyle/>
                    <a:p>
                      <a:pPr marL="342900" marR="0" lvl="0" indent="-342900" algn="l"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Irrational</a:t>
                      </a:r>
                    </a:p>
                  </a:txBody>
                  <a:tcPr marL="36000" marR="36000" marT="72000" marB="72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0.191 sec</a:t>
                      </a:r>
                    </a:p>
                  </a:txBody>
                  <a:tcPr marL="36000" marR="36000" marT="72000" marB="72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  3  (2L+1R)</a:t>
                      </a:r>
                    </a:p>
                  </a:txBody>
                  <a:tcPr marL="36000" marR="36000" marT="72000" marB="72000" anchor="ctr" anchorCtr="1"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rgbClr val="000066"/>
                          </a:solidFill>
                          <a:effectLst>
                            <a:outerShdw blurRad="38100" dist="38100" dir="2700000" algn="tl">
                              <a:srgbClr val="C0C0C0"/>
                            </a:outerShdw>
                          </a:effectLst>
                          <a:latin typeface="Palatino Linotype" pitchFamily="18" charset="0"/>
                          <a:cs typeface="Times New Roman" pitchFamily="-112" charset="0"/>
                        </a:rPr>
                        <a:t>60.0</a:t>
                      </a:r>
                    </a:p>
                  </a:txBody>
                  <a:tcPr marL="36000" marR="36000" marT="72000" marB="72000" anchor="ctr" anchorCtr="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dirty="0" smtClean="0">
                          <a:ln>
                            <a:noFill/>
                          </a:ln>
                          <a:solidFill>
                            <a:schemeClr val="tx1"/>
                          </a:solidFill>
                          <a:effectLst/>
                          <a:latin typeface="Palatino Linotype" pitchFamily="18" charset="0"/>
                          <a:cs typeface="Times New Roman" pitchFamily="-112" charset="0"/>
                        </a:rPr>
                        <a:t>  2   (0L+2R)</a:t>
                      </a:r>
                    </a:p>
                  </a:txBody>
                  <a:tcPr marL="36000" marR="36000" marT="72000" marB="72000" anchor="ctr" anchorCtr="1"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rgbClr val="000066"/>
                          </a:solidFill>
                          <a:effectLst>
                            <a:outerShdw blurRad="38100" dist="38100" dir="2700000" algn="tl">
                              <a:srgbClr val="C0C0C0"/>
                            </a:outerShdw>
                          </a:effectLst>
                          <a:latin typeface="Palatino Linotype" pitchFamily="18" charset="0"/>
                          <a:cs typeface="Times New Roman" pitchFamily="-112" charset="0"/>
                        </a:rPr>
                        <a:t>40.0</a:t>
                      </a:r>
                    </a:p>
                  </a:txBody>
                  <a:tcPr marL="36000" marR="36000" marT="72000" marB="72000" anchor="ctr" anchorCtr="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0.835 sec</a:t>
                      </a:r>
                    </a:p>
                  </a:txBody>
                  <a:tcPr marL="36000" marR="36000" marT="72000" marB="72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527">
                <a:tc>
                  <a:txBody>
                    <a:bodyPr/>
                    <a:lstStyle/>
                    <a:p>
                      <a:pPr marL="342900" marR="0" lvl="0" indent="-342900" algn="l"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Total</a:t>
                      </a:r>
                    </a:p>
                  </a:txBody>
                  <a:tcPr marL="36000" marR="36000" marT="72000" marB="72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0.321 sec</a:t>
                      </a:r>
                    </a:p>
                  </a:txBody>
                  <a:tcPr marL="36000" marR="36000" marT="72000" marB="72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43  (21L+22R)</a:t>
                      </a:r>
                    </a:p>
                  </a:txBody>
                  <a:tcPr marL="36000" marR="36000" marT="72000" marB="72000" anchor="ctr" anchorCtr="1"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rgbClr val="000066"/>
                          </a:solidFill>
                          <a:effectLst>
                            <a:outerShdw blurRad="38100" dist="38100" dir="2700000" algn="tl">
                              <a:srgbClr val="C0C0C0"/>
                            </a:outerShdw>
                          </a:effectLst>
                          <a:latin typeface="Palatino Linotype" pitchFamily="18" charset="0"/>
                          <a:cs typeface="Times New Roman" pitchFamily="-112" charset="0"/>
                        </a:rPr>
                        <a:t>46.8</a:t>
                      </a:r>
                    </a:p>
                  </a:txBody>
                  <a:tcPr marL="36000" marR="36000" marT="72000" marB="72000" anchor="ctr" anchorCtr="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chemeClr val="tx1"/>
                          </a:solidFill>
                          <a:effectLst/>
                          <a:latin typeface="Palatino Linotype" pitchFamily="18" charset="0"/>
                          <a:cs typeface="Times New Roman" pitchFamily="-112" charset="0"/>
                        </a:rPr>
                        <a:t>25 (14L+15R)</a:t>
                      </a:r>
                    </a:p>
                  </a:txBody>
                  <a:tcPr marL="36000" marR="36000" marT="72000" marB="72000" anchor="ctr" anchorCtr="1"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smtClean="0">
                          <a:ln>
                            <a:noFill/>
                          </a:ln>
                          <a:solidFill>
                            <a:srgbClr val="000066"/>
                          </a:solidFill>
                          <a:effectLst>
                            <a:outerShdw blurRad="38100" dist="38100" dir="2700000" algn="tl">
                              <a:srgbClr val="C0C0C0"/>
                            </a:outerShdw>
                          </a:effectLst>
                          <a:latin typeface="Palatino Linotype" pitchFamily="18" charset="0"/>
                          <a:cs typeface="Times New Roman" pitchFamily="-112" charset="0"/>
                        </a:rPr>
                        <a:t>53.2</a:t>
                      </a:r>
                    </a:p>
                  </a:txBody>
                  <a:tcPr marL="36000" marR="36000" marT="72000" marB="72000" anchor="ctr" anchorCtr="1"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itchFamily="-112" charset="2"/>
                        <a:buNone/>
                        <a:tabLst/>
                      </a:pPr>
                      <a:r>
                        <a:rPr kumimoji="0" lang="en-US" sz="1500" b="1" i="0" u="none" strike="noStrike" cap="none" normalizeH="0" baseline="0" dirty="0" smtClean="0">
                          <a:ln>
                            <a:noFill/>
                          </a:ln>
                          <a:solidFill>
                            <a:schemeClr val="tx1"/>
                          </a:solidFill>
                          <a:effectLst/>
                          <a:latin typeface="Palatino Linotype" pitchFamily="18" charset="0"/>
                          <a:cs typeface="Times New Roman" pitchFamily="-112" charset="0"/>
                        </a:rPr>
                        <a:t>0.775 sec</a:t>
                      </a:r>
                    </a:p>
                  </a:txBody>
                  <a:tcPr marL="36000" marR="36000" marT="72000" marB="72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7164" name="Rectangle 1"/>
          <p:cNvSpPr txBox="1">
            <a:spLocks noChangeArrowheads="1"/>
          </p:cNvSpPr>
          <p:nvPr/>
        </p:nvSpPr>
        <p:spPr bwMode="auto">
          <a:xfrm>
            <a:off x="214313" y="5019675"/>
            <a:ext cx="8929687" cy="738188"/>
          </a:xfrm>
          <a:prstGeom prst="rect">
            <a:avLst/>
          </a:prstGeom>
          <a:noFill/>
          <a:ln w="9525">
            <a:noFill/>
            <a:miter lim="800000"/>
            <a:headEnd/>
            <a:tailEnd/>
          </a:ln>
        </p:spPr>
        <p:txBody>
          <a:bodyPr anchor="ctr">
            <a:spAutoFit/>
          </a:bodyPr>
          <a:lstStyle/>
          <a:p>
            <a:pPr eaLnBrk="0" hangingPunct="0">
              <a:buFont typeface="Arial" pitchFamily="34" charset="0"/>
              <a:buChar char="•"/>
              <a:defRPr/>
            </a:pPr>
            <a:r>
              <a:rPr lang="en-GB" sz="1400" dirty="0">
                <a:latin typeface="+mj-lt"/>
                <a:cs typeface="Times New Roman" pitchFamily="18" charset="0"/>
              </a:rPr>
              <a:t>Overconfident subjects allocated their initial attention to private draw in 81% of the cases, and  exhibited a longer average reaction time (0.412 sec.) and a shorter average duration of first fixation (0.523)</a:t>
            </a:r>
          </a:p>
        </p:txBody>
      </p:sp>
      <p:sp>
        <p:nvSpPr>
          <p:cNvPr id="5" name="Ovale 4"/>
          <p:cNvSpPr/>
          <p:nvPr/>
        </p:nvSpPr>
        <p:spPr>
          <a:xfrm flipV="1">
            <a:off x="4643438" y="3071813"/>
            <a:ext cx="785812" cy="57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357188"/>
            <a:ext cx="8229600" cy="6168156"/>
          </a:xfrm>
        </p:spPr>
        <p:txBody>
          <a:bodyPr rtlCol="0">
            <a:noAutofit/>
          </a:bodyPr>
          <a:lstStyle/>
          <a:p>
            <a:pPr marL="0" indent="0" algn="r">
              <a:buNone/>
              <a:defRPr/>
            </a:pPr>
            <a:r>
              <a:rPr lang="en-US" sz="1600" dirty="0" smtClean="0">
                <a:latin typeface="Arial" pitchFamily="34" charset="0"/>
                <a:cs typeface="Arial" pitchFamily="34" charset="0"/>
              </a:rPr>
              <a:t> </a:t>
            </a:r>
            <a:endParaRPr lang="it-IT" sz="1400" dirty="0" smtClean="0">
              <a:latin typeface="Verdana" pitchFamily="34" charset="0"/>
              <a:ea typeface="Verdana" pitchFamily="34" charset="0"/>
              <a:cs typeface="Verdana" pitchFamily="34" charset="0"/>
            </a:endParaRPr>
          </a:p>
          <a:p>
            <a:pPr marL="0" indent="0" eaLnBrk="1" fontAlgn="auto" hangingPunct="1">
              <a:spcAft>
                <a:spcPts val="0"/>
              </a:spcAft>
              <a:buFont typeface="Arial" charset="0"/>
              <a:buNone/>
              <a:defRPr/>
            </a:pPr>
            <a:r>
              <a:rPr lang="en-US" sz="1600" dirty="0" smtClean="0">
                <a:cs typeface="Arial" pitchFamily="34" charset="0"/>
              </a:rPr>
              <a:t>Two most common responses </a:t>
            </a:r>
          </a:p>
          <a:p>
            <a:pPr marL="0" indent="0" eaLnBrk="1" fontAlgn="auto" hangingPunct="1">
              <a:spcAft>
                <a:spcPts val="0"/>
              </a:spcAft>
              <a:buFont typeface="Wingdings 3"/>
              <a:buChar char=""/>
              <a:defRPr/>
            </a:pPr>
            <a:r>
              <a:rPr lang="en-US" sz="1600" dirty="0" smtClean="0">
                <a:cs typeface="Arial" pitchFamily="34" charset="0"/>
              </a:rPr>
              <a:t>    ‘A’ card alone</a:t>
            </a:r>
          </a:p>
          <a:p>
            <a:pPr marL="0" indent="0" eaLnBrk="1" fontAlgn="auto" hangingPunct="1">
              <a:spcAft>
                <a:spcPts val="0"/>
              </a:spcAft>
              <a:buFont typeface="Wingdings 3"/>
              <a:buChar char=""/>
              <a:defRPr/>
            </a:pPr>
            <a:r>
              <a:rPr lang="en-US" sz="1600" dirty="0" smtClean="0">
                <a:cs typeface="Arial" pitchFamily="34" charset="0"/>
              </a:rPr>
              <a:t>     ‘A’ and ‘4’ cards in combination</a:t>
            </a:r>
            <a:endParaRPr lang="it-IT" sz="1600" dirty="0" smtClean="0">
              <a:cs typeface="Arial" pitchFamily="34" charset="0"/>
            </a:endParaRPr>
          </a:p>
          <a:p>
            <a:pPr marL="0" indent="0" eaLnBrk="1" fontAlgn="auto" hangingPunct="1">
              <a:spcAft>
                <a:spcPts val="0"/>
              </a:spcAft>
              <a:buFont typeface="Arial" charset="0"/>
              <a:buNone/>
              <a:defRPr/>
            </a:pPr>
            <a:r>
              <a:rPr lang="en-US" sz="1600" dirty="0" smtClean="0">
                <a:cs typeface="Arial" pitchFamily="34" charset="0"/>
              </a:rPr>
              <a:t>	 </a:t>
            </a:r>
            <a:endParaRPr lang="it-IT" sz="1600" dirty="0" smtClean="0">
              <a:cs typeface="Arial" pitchFamily="34" charset="0"/>
            </a:endParaRPr>
          </a:p>
          <a:p>
            <a:pPr marL="0" indent="0" eaLnBrk="1" fontAlgn="auto" hangingPunct="1">
              <a:spcAft>
                <a:spcPts val="0"/>
              </a:spcAft>
              <a:buFont typeface="Arial" charset="0"/>
              <a:buNone/>
              <a:defRPr/>
            </a:pPr>
            <a:r>
              <a:rPr lang="en-US" sz="1600" dirty="0" smtClean="0">
                <a:cs typeface="Arial" pitchFamily="34" charset="0"/>
              </a:rPr>
              <a:t>The correct answer to the question posed is, of course, the combination of ‘A’ and ‘7’. </a:t>
            </a:r>
          </a:p>
          <a:p>
            <a:pPr marL="0" indent="0" eaLnBrk="1" fontAlgn="auto" hangingPunct="1">
              <a:spcAft>
                <a:spcPts val="0"/>
              </a:spcAft>
              <a:buFont typeface="Arial" charset="0"/>
              <a:buNone/>
              <a:defRPr/>
            </a:pPr>
            <a:endParaRPr lang="en-US" sz="1600" dirty="0" smtClean="0">
              <a:cs typeface="Arial" pitchFamily="34" charset="0"/>
            </a:endParaRPr>
          </a:p>
          <a:p>
            <a:pPr marL="0" indent="0" eaLnBrk="1" fontAlgn="auto" hangingPunct="1">
              <a:spcAft>
                <a:spcPts val="0"/>
              </a:spcAft>
              <a:buFont typeface="Arial" charset="0"/>
              <a:buNone/>
              <a:defRPr/>
            </a:pPr>
            <a:r>
              <a:rPr lang="en-US" sz="1600" dirty="0" smtClean="0">
                <a:cs typeface="Arial" pitchFamily="34" charset="0"/>
              </a:rPr>
              <a:t>The frequently-chosen ‘4’ card can provide no information which is relevant to the issue of whether the rule is true or false</a:t>
            </a:r>
            <a:endParaRPr lang="it-IT" sz="1600" dirty="0" smtClean="0">
              <a:cs typeface="Arial" pitchFamily="34" charset="0"/>
            </a:endParaRPr>
          </a:p>
          <a:p>
            <a:pPr marL="0" indent="0" eaLnBrk="1" fontAlgn="auto" hangingPunct="1">
              <a:spcAft>
                <a:spcPts val="0"/>
              </a:spcAft>
              <a:buFont typeface="Arial" charset="0"/>
              <a:buNone/>
              <a:defRPr/>
            </a:pPr>
            <a:r>
              <a:rPr lang="en-US" sz="1600" dirty="0" smtClean="0">
                <a:cs typeface="Arial" pitchFamily="34" charset="0"/>
              </a:rPr>
              <a:t> </a:t>
            </a:r>
            <a:endParaRPr lang="it-IT" sz="1600" dirty="0" smtClean="0">
              <a:cs typeface="Arial" pitchFamily="34" charset="0"/>
            </a:endParaRPr>
          </a:p>
          <a:p>
            <a:pPr marL="0" indent="0" eaLnBrk="1" fontAlgn="auto" hangingPunct="1">
              <a:spcAft>
                <a:spcPts val="0"/>
              </a:spcAft>
              <a:buFont typeface="Arial" charset="0"/>
              <a:buNone/>
              <a:defRPr/>
            </a:pPr>
            <a:r>
              <a:rPr lang="en-US" sz="1600" dirty="0" smtClean="0">
                <a:cs typeface="Arial" pitchFamily="34" charset="0"/>
              </a:rPr>
              <a:t>The ‘A’ and ‘4’ cards are the ones that are capable of providing evidence which </a:t>
            </a:r>
            <a:r>
              <a:rPr lang="en-US" sz="1600" i="1" dirty="0" smtClean="0">
                <a:cs typeface="Arial" pitchFamily="34" charset="0"/>
              </a:rPr>
              <a:t>confirms </a:t>
            </a:r>
            <a:r>
              <a:rPr lang="en-US" sz="1600" dirty="0" smtClean="0">
                <a:cs typeface="Arial" pitchFamily="34" charset="0"/>
              </a:rPr>
              <a:t>the rule: by turning over either of these cards, the subject may find a card with a vowel on one side and an even number on the other</a:t>
            </a:r>
            <a:endParaRPr lang="it-IT" sz="1600" dirty="0" smtClean="0">
              <a:cs typeface="Arial" pitchFamily="34" charset="0"/>
            </a:endParaRPr>
          </a:p>
          <a:p>
            <a:pPr marL="0" indent="0" eaLnBrk="1" fontAlgn="auto" hangingPunct="1">
              <a:spcAft>
                <a:spcPts val="0"/>
              </a:spcAft>
              <a:buFont typeface="Arial" charset="0"/>
              <a:buNone/>
              <a:defRPr/>
            </a:pPr>
            <a:r>
              <a:rPr lang="en-US" sz="1600" dirty="0" smtClean="0">
                <a:cs typeface="Arial" pitchFamily="34" charset="0"/>
              </a:rPr>
              <a:t> </a:t>
            </a:r>
            <a:endParaRPr lang="it-IT" sz="1600" dirty="0" smtClean="0">
              <a:cs typeface="Arial" pitchFamily="34" charset="0"/>
            </a:endParaRPr>
          </a:p>
          <a:p>
            <a:pPr marL="0" indent="0" eaLnBrk="1" fontAlgn="auto" hangingPunct="1">
              <a:spcAft>
                <a:spcPts val="0"/>
              </a:spcAft>
              <a:buFont typeface="Arial" charset="0"/>
              <a:buNone/>
              <a:defRPr/>
            </a:pPr>
            <a:r>
              <a:rPr lang="en-US" sz="1600" dirty="0" smtClean="0">
                <a:cs typeface="Arial" pitchFamily="34" charset="0"/>
              </a:rPr>
              <a:t>In contrast, the ‘7’ card can only </a:t>
            </a:r>
            <a:r>
              <a:rPr lang="en-US" sz="1600" i="1" dirty="0" smtClean="0">
                <a:cs typeface="Arial" pitchFamily="34" charset="0"/>
              </a:rPr>
              <a:t>disconfirm </a:t>
            </a:r>
            <a:r>
              <a:rPr lang="en-US" sz="1600" dirty="0" smtClean="0">
                <a:cs typeface="Arial" pitchFamily="34" charset="0"/>
              </a:rPr>
              <a:t>the rule (i.e. by revealing a card which has a vowel on one side but not an even number on the other)</a:t>
            </a:r>
            <a:endParaRPr lang="it-IT" sz="1600" dirty="0" smtClean="0">
              <a:cs typeface="Arial" pitchFamily="34" charset="0"/>
            </a:endParaRPr>
          </a:p>
          <a:p>
            <a:pPr marL="0" indent="0" eaLnBrk="1" fontAlgn="auto" hangingPunct="1">
              <a:spcAft>
                <a:spcPts val="0"/>
              </a:spcAft>
              <a:buFont typeface="Arial" charset="0"/>
              <a:buNone/>
              <a:defRPr/>
            </a:pPr>
            <a:r>
              <a:rPr lang="en-US" sz="1600" dirty="0" smtClean="0">
                <a:cs typeface="Arial" pitchFamily="34" charset="0"/>
              </a:rPr>
              <a:t> </a:t>
            </a:r>
            <a:endParaRPr lang="it-IT" sz="1600" dirty="0" smtClean="0">
              <a:cs typeface="Arial" pitchFamily="34" charset="0"/>
            </a:endParaRPr>
          </a:p>
          <a:p>
            <a:pPr marL="0" indent="0" eaLnBrk="1" fontAlgn="auto" hangingPunct="1">
              <a:spcAft>
                <a:spcPts val="0"/>
              </a:spcAft>
              <a:buFont typeface="Arial" charset="0"/>
              <a:buNone/>
              <a:defRPr/>
            </a:pPr>
            <a:r>
              <a:rPr lang="en-US" sz="1600" dirty="0" smtClean="0">
                <a:cs typeface="Arial" pitchFamily="34" charset="0"/>
              </a:rPr>
              <a:t>In this sense, the evidence from the selection task can be interpreted as consistent with positive confirmation bias</a:t>
            </a:r>
            <a:endParaRPr lang="it-IT" sz="1600" dirty="0" smtClean="0">
              <a:cs typeface="Arial" pitchFamily="34" charset="0"/>
            </a:endParaRPr>
          </a:p>
        </p:txBody>
      </p:sp>
      <p:sp>
        <p:nvSpPr>
          <p:cNvPr id="35843"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453635E-D073-4497-B465-24039A5D2F7A}" type="slidenum">
              <a:rPr lang="it-IT" smtClean="0"/>
              <a:pPr/>
              <a:t>5</a:t>
            </a:fld>
            <a:endParaRPr lang="it-IT"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3"/>
          <p:cNvSpPr>
            <a:spLocks noGrp="1"/>
          </p:cNvSpPr>
          <p:nvPr>
            <p:ph type="title"/>
          </p:nvPr>
        </p:nvSpPr>
        <p:spPr/>
        <p:txBody>
          <a:bodyPr/>
          <a:lstStyle/>
          <a:p>
            <a:pPr algn="ctr">
              <a:defRPr/>
            </a:pPr>
            <a:r>
              <a:rPr lang="en-GB" sz="3700" dirty="0" smtClean="0"/>
              <a:t>First fixations by side</a:t>
            </a:r>
            <a:endParaRPr lang="it-IT" sz="3700" dirty="0"/>
          </a:p>
        </p:txBody>
      </p:sp>
      <p:graphicFrame>
        <p:nvGraphicFramePr>
          <p:cNvPr id="8194" name="Object 3"/>
          <p:cNvGraphicFramePr>
            <a:graphicFrameLocks noChangeAspect="1"/>
          </p:cNvGraphicFramePr>
          <p:nvPr/>
        </p:nvGraphicFramePr>
        <p:xfrm>
          <a:off x="-214313" y="1143000"/>
          <a:ext cx="9358313" cy="6000750"/>
        </p:xfrm>
        <a:graphic>
          <a:graphicData uri="http://schemas.openxmlformats.org/presentationml/2006/ole">
            <p:oleObj spid="_x0000_s11266" name="Document" r:id="rId4" imgW="10289074" imgH="6068207" progId="Word.Document.8">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3"/>
          <p:cNvSpPr>
            <a:spLocks noGrp="1"/>
          </p:cNvSpPr>
          <p:nvPr>
            <p:ph type="title"/>
          </p:nvPr>
        </p:nvSpPr>
        <p:spPr/>
        <p:txBody>
          <a:bodyPr>
            <a:normAutofit fontScale="90000"/>
          </a:bodyPr>
          <a:lstStyle/>
          <a:p>
            <a:pPr algn="ctr">
              <a:defRPr/>
            </a:pPr>
            <a:r>
              <a:rPr lang="en-GB" sz="3700" dirty="0" smtClean="0"/>
              <a:t>Likelihood to look at the chosen item</a:t>
            </a:r>
            <a:endParaRPr lang="it-IT" sz="3700" dirty="0"/>
          </a:p>
        </p:txBody>
      </p:sp>
      <p:graphicFrame>
        <p:nvGraphicFramePr>
          <p:cNvPr id="5" name="Grafico 4"/>
          <p:cNvGraphicFramePr>
            <a:graphicFrameLocks noGrp="1"/>
          </p:cNvGraphicFramePr>
          <p:nvPr/>
        </p:nvGraphicFramePr>
        <p:xfrm>
          <a:off x="428596" y="1285860"/>
          <a:ext cx="8072494" cy="4786346"/>
        </p:xfrm>
        <a:graphic>
          <a:graphicData uri="http://schemas.openxmlformats.org/drawingml/2006/chart">
            <c:chart xmlns:c="http://schemas.openxmlformats.org/drawingml/2006/chart" xmlns:r="http://schemas.openxmlformats.org/officeDocument/2006/relationships" r:id="rId3"/>
          </a:graphicData>
        </a:graphic>
      </p:graphicFrame>
      <p:sp>
        <p:nvSpPr>
          <p:cNvPr id="55300" name="Rettangolo 5"/>
          <p:cNvSpPr>
            <a:spLocks noChangeArrowheads="1"/>
          </p:cNvSpPr>
          <p:nvPr/>
        </p:nvSpPr>
        <p:spPr bwMode="auto">
          <a:xfrm>
            <a:off x="2928938" y="5934075"/>
            <a:ext cx="5643562" cy="647700"/>
          </a:xfrm>
          <a:prstGeom prst="rect">
            <a:avLst/>
          </a:prstGeom>
          <a:noFill/>
          <a:ln w="9525">
            <a:noFill/>
            <a:miter lim="800000"/>
            <a:headEnd/>
            <a:tailEnd/>
          </a:ln>
        </p:spPr>
        <p:txBody>
          <a:bodyPr>
            <a:spAutoFit/>
          </a:bodyPr>
          <a:lstStyle/>
          <a:p>
            <a:r>
              <a:rPr lang="en-GB">
                <a:latin typeface="Lucida Sans Unicode" pitchFamily="34" charset="0"/>
              </a:rPr>
              <a:t>No gaze cascade effect: observers gaze was not increasingly directed towards the chosen signal</a:t>
            </a:r>
            <a:endParaRPr lang="it-IT"/>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3"/>
          <p:cNvSpPr>
            <a:spLocks noGrp="1"/>
          </p:cNvSpPr>
          <p:nvPr>
            <p:ph type="title"/>
          </p:nvPr>
        </p:nvSpPr>
        <p:spPr/>
        <p:txBody>
          <a:bodyPr/>
          <a:lstStyle/>
          <a:p>
            <a:pPr algn="ctr">
              <a:defRPr/>
            </a:pPr>
            <a:r>
              <a:rPr lang="en-GB" sz="3700" dirty="0" smtClean="0"/>
              <a:t>Likelihood by types</a:t>
            </a:r>
            <a:endParaRPr lang="it-IT" sz="3700" dirty="0"/>
          </a:p>
        </p:txBody>
      </p:sp>
      <p:graphicFrame>
        <p:nvGraphicFramePr>
          <p:cNvPr id="9218" name="Object 2"/>
          <p:cNvGraphicFramePr>
            <a:graphicFrameLocks noChangeAspect="1"/>
          </p:cNvGraphicFramePr>
          <p:nvPr/>
        </p:nvGraphicFramePr>
        <p:xfrm>
          <a:off x="261938" y="428625"/>
          <a:ext cx="9812337" cy="6429375"/>
        </p:xfrm>
        <a:graphic>
          <a:graphicData uri="http://schemas.openxmlformats.org/presentationml/2006/ole">
            <p:oleObj spid="_x0000_s12290" name="Document" r:id="rId4" imgW="6180221" imgH="3789496" progId="Word.Document.8">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contenuto 4"/>
          <p:cNvSpPr>
            <a:spLocks noGrp="1"/>
          </p:cNvSpPr>
          <p:nvPr>
            <p:ph idx="1"/>
          </p:nvPr>
        </p:nvSpPr>
        <p:spPr>
          <a:xfrm>
            <a:off x="457200" y="1571625"/>
            <a:ext cx="8329613" cy="4214813"/>
          </a:xfrm>
        </p:spPr>
        <p:txBody>
          <a:bodyPr/>
          <a:lstStyle/>
          <a:p>
            <a:pPr eaLnBrk="1" hangingPunct="1">
              <a:buClr>
                <a:srgbClr val="00B0F0"/>
              </a:buClr>
            </a:pPr>
            <a:r>
              <a:rPr lang="en-US" sz="2400" smtClean="0"/>
              <a:t>Overconfident subjects allocate the first fixation (initial attention) toward private draw and take more time than others to decide if the private signal is on the right or the left of the screen. </a:t>
            </a:r>
            <a:endParaRPr lang="en-US" sz="2400" smtClean="0">
              <a:solidFill>
                <a:srgbClr val="00003C"/>
              </a:solidFill>
            </a:endParaRPr>
          </a:p>
          <a:p>
            <a:pPr eaLnBrk="1" hangingPunct="1">
              <a:buClr>
                <a:srgbClr val="00B0F0"/>
              </a:buClr>
            </a:pPr>
            <a:endParaRPr lang="en-US" sz="2400" smtClean="0"/>
          </a:p>
          <a:p>
            <a:r>
              <a:rPr lang="en-GB" sz="2400" smtClean="0"/>
              <a:t>Bayesian subjects allocate their initial attention to both kinds of information without exhibiting any particular bias</a:t>
            </a:r>
            <a:endParaRPr lang="it-IT" sz="2400" smtClean="0"/>
          </a:p>
          <a:p>
            <a:endParaRPr lang="it-IT" sz="2400" smtClean="0"/>
          </a:p>
          <a:p>
            <a:r>
              <a:rPr lang="en-US" sz="2400" smtClean="0"/>
              <a:t>No evidence of the gaze cascade effect</a:t>
            </a:r>
          </a:p>
          <a:p>
            <a:pPr lvl="1" eaLnBrk="1" hangingPunct="1">
              <a:spcBef>
                <a:spcPct val="25000"/>
              </a:spcBef>
              <a:spcAft>
                <a:spcPct val="10000"/>
              </a:spcAft>
              <a:buClr>
                <a:srgbClr val="00B0F0"/>
              </a:buClr>
              <a:buFont typeface="Verdana" pitchFamily="34" charset="0"/>
              <a:buNone/>
            </a:pPr>
            <a:endParaRPr lang="en-US" sz="2400" smtClean="0">
              <a:solidFill>
                <a:srgbClr val="00003C"/>
              </a:solidFill>
            </a:endParaRPr>
          </a:p>
        </p:txBody>
      </p:sp>
      <p:sp>
        <p:nvSpPr>
          <p:cNvPr id="11266" name="Titolo 3"/>
          <p:cNvSpPr>
            <a:spLocks noGrp="1"/>
          </p:cNvSpPr>
          <p:nvPr>
            <p:ph type="title"/>
          </p:nvPr>
        </p:nvSpPr>
        <p:spPr/>
        <p:txBody>
          <a:bodyPr/>
          <a:lstStyle/>
          <a:p>
            <a:pPr algn="ctr">
              <a:defRPr/>
            </a:pPr>
            <a:r>
              <a:rPr lang="en-GB" sz="3700" dirty="0" smtClean="0"/>
              <a:t>Findings</a:t>
            </a:r>
            <a:endParaRPr lang="it-IT" sz="37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contenuto 4"/>
          <p:cNvSpPr>
            <a:spLocks noGrp="1"/>
          </p:cNvSpPr>
          <p:nvPr>
            <p:ph idx="1"/>
          </p:nvPr>
        </p:nvSpPr>
        <p:spPr>
          <a:xfrm>
            <a:off x="457200" y="1143000"/>
            <a:ext cx="8329613" cy="4643438"/>
          </a:xfrm>
        </p:spPr>
        <p:txBody>
          <a:bodyPr/>
          <a:lstStyle/>
          <a:p>
            <a:r>
              <a:rPr lang="en-US" sz="2400" smtClean="0"/>
              <a:t>In terms of the Dual Process theory, our findings support the hypothesis that automatic detection, as inferred from gaze direction, depends on cognitive biases. </a:t>
            </a:r>
          </a:p>
          <a:p>
            <a:endParaRPr lang="en-US" sz="2400" smtClean="0"/>
          </a:p>
          <a:p>
            <a:r>
              <a:rPr lang="en-US" sz="2400" smtClean="0"/>
              <a:t>The heuristic and automatic functioning of System 1 orients attention so as to confirm rather than to eventually correct these biases. </a:t>
            </a:r>
          </a:p>
          <a:p>
            <a:endParaRPr lang="en-US" sz="2400" smtClean="0"/>
          </a:p>
          <a:p>
            <a:r>
              <a:rPr lang="en-US" sz="2400" smtClean="0"/>
              <a:t>The controlled search attributable to System 2 does not significantly differ across subject types. </a:t>
            </a:r>
            <a:endParaRPr lang="it-IT" sz="2400" smtClean="0"/>
          </a:p>
          <a:p>
            <a:endParaRPr lang="en-US" sz="2400" smtClean="0"/>
          </a:p>
          <a:p>
            <a:endParaRPr lang="en-US" sz="2400" smtClean="0">
              <a:solidFill>
                <a:srgbClr val="00003C"/>
              </a:solidFill>
            </a:endParaRPr>
          </a:p>
        </p:txBody>
      </p:sp>
      <p:sp>
        <p:nvSpPr>
          <p:cNvPr id="11266" name="Titolo 3"/>
          <p:cNvSpPr>
            <a:spLocks noGrp="1"/>
          </p:cNvSpPr>
          <p:nvPr>
            <p:ph type="title"/>
          </p:nvPr>
        </p:nvSpPr>
        <p:spPr/>
        <p:txBody>
          <a:bodyPr/>
          <a:lstStyle/>
          <a:p>
            <a:pPr algn="ctr">
              <a:defRPr/>
            </a:pPr>
            <a:r>
              <a:rPr lang="en-GB" sz="3700" dirty="0" smtClean="0"/>
              <a:t>Interpretation</a:t>
            </a:r>
            <a:endParaRPr lang="it-IT" sz="37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contenuto 4"/>
          <p:cNvSpPr>
            <a:spLocks noGrp="1"/>
          </p:cNvSpPr>
          <p:nvPr>
            <p:ph idx="1"/>
          </p:nvPr>
        </p:nvSpPr>
        <p:spPr>
          <a:xfrm>
            <a:off x="457200" y="1357313"/>
            <a:ext cx="8329613" cy="5143500"/>
          </a:xfrm>
        </p:spPr>
        <p:txBody>
          <a:bodyPr/>
          <a:lstStyle/>
          <a:p>
            <a:pPr marL="365125" lvl="2" indent="-255588">
              <a:spcBef>
                <a:spcPts val="400"/>
              </a:spcBef>
              <a:buClr>
                <a:srgbClr val="FF0000"/>
              </a:buClr>
              <a:buSzPct val="68000"/>
              <a:buFont typeface="Wingdings 2" pitchFamily="18" charset="2"/>
              <a:buNone/>
              <a:defRPr/>
            </a:pPr>
            <a:r>
              <a:rPr lang="en-GB" sz="2600" dirty="0" smtClean="0"/>
              <a:t>	</a:t>
            </a:r>
            <a:r>
              <a:rPr lang="en-US" sz="2400" dirty="0" smtClean="0"/>
              <a:t>“Highly accessible impressions produced by System 1 control judgments and preferences, unless modified or overridden by the deliberate operations of System 2.” (</a:t>
            </a:r>
            <a:r>
              <a:rPr lang="en-US" sz="2400" dirty="0" err="1" smtClean="0"/>
              <a:t>Kahneman</a:t>
            </a:r>
            <a:r>
              <a:rPr lang="en-US" sz="2400" dirty="0" smtClean="0"/>
              <a:t> and Frederick 2002, p. 53)</a:t>
            </a:r>
            <a:endParaRPr lang="en-GB" sz="2400" dirty="0" smtClean="0"/>
          </a:p>
          <a:p>
            <a:pPr>
              <a:buClr>
                <a:srgbClr val="FF0000"/>
              </a:buClr>
              <a:buFont typeface="Wingdings 3" pitchFamily="18" charset="2"/>
              <a:buNone/>
              <a:defRPr/>
            </a:pPr>
            <a:endParaRPr lang="en-GB" sz="2400" dirty="0" smtClean="0"/>
          </a:p>
          <a:p>
            <a:pPr>
              <a:buClr>
                <a:srgbClr val="FF0000"/>
              </a:buClr>
              <a:buFont typeface="Wingdings 3" pitchFamily="18" charset="2"/>
              <a:buNone/>
              <a:defRPr/>
            </a:pPr>
            <a:r>
              <a:rPr lang="en-GB" sz="2400" dirty="0" smtClean="0"/>
              <a:t>	Gaze participates actively in the process of choice under uncertainty</a:t>
            </a:r>
            <a:endParaRPr lang="it-IT" sz="2400" dirty="0" smtClean="0"/>
          </a:p>
          <a:p>
            <a:pPr>
              <a:buClr>
                <a:srgbClr val="FF0000"/>
              </a:buClr>
              <a:buFont typeface="Wingdings" pitchFamily="2" charset="2"/>
              <a:buNone/>
              <a:defRPr/>
            </a:pPr>
            <a:endParaRPr lang="en-US" sz="2400" dirty="0" smtClean="0"/>
          </a:p>
          <a:p>
            <a:pPr lvl="2">
              <a:buClr>
                <a:srgbClr val="FF0000"/>
              </a:buClr>
              <a:buFont typeface="Wingdings 2" pitchFamily="18" charset="2"/>
              <a:buNone/>
              <a:defRPr/>
            </a:pPr>
            <a:r>
              <a:rPr lang="en-US" sz="2400" dirty="0" smtClean="0"/>
              <a:t>first fixation effect  ⇒ orienting choice </a:t>
            </a:r>
          </a:p>
          <a:p>
            <a:pPr lvl="2">
              <a:buClr>
                <a:srgbClr val="FF0000"/>
              </a:buClr>
              <a:buFont typeface="Wingdings 2" pitchFamily="18" charset="2"/>
              <a:buNone/>
              <a:defRPr/>
            </a:pPr>
            <a:r>
              <a:rPr lang="en-US" sz="2400" dirty="0" smtClean="0"/>
              <a:t>gaze cascade effect ⇒ reinforcing choice</a:t>
            </a:r>
          </a:p>
          <a:p>
            <a:pPr>
              <a:defRPr/>
            </a:pPr>
            <a:endParaRPr lang="it-IT" sz="2400" dirty="0" smtClean="0"/>
          </a:p>
        </p:txBody>
      </p:sp>
      <p:sp>
        <p:nvSpPr>
          <p:cNvPr id="11266" name="Titolo 3"/>
          <p:cNvSpPr>
            <a:spLocks noGrp="1"/>
          </p:cNvSpPr>
          <p:nvPr>
            <p:ph type="title"/>
          </p:nvPr>
        </p:nvSpPr>
        <p:spPr/>
        <p:txBody>
          <a:bodyPr/>
          <a:lstStyle/>
          <a:p>
            <a:pPr algn="ctr">
              <a:defRPr/>
            </a:pPr>
            <a:r>
              <a:rPr lang="en-GB" sz="3700" dirty="0" smtClean="0"/>
              <a:t>Conclusions (1)</a:t>
            </a:r>
            <a:endParaRPr lang="it-IT" sz="37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contenuto 4"/>
          <p:cNvSpPr>
            <a:spLocks noGrp="1"/>
          </p:cNvSpPr>
          <p:nvPr>
            <p:ph idx="1"/>
          </p:nvPr>
        </p:nvSpPr>
        <p:spPr>
          <a:xfrm>
            <a:off x="457200" y="1357313"/>
            <a:ext cx="8329613" cy="5143500"/>
          </a:xfrm>
        </p:spPr>
        <p:txBody>
          <a:bodyPr/>
          <a:lstStyle/>
          <a:p>
            <a:r>
              <a:rPr lang="en-US" sz="2400" dirty="0" smtClean="0"/>
              <a:t>Heuristic processes of System 1 select the aspect of the task on which gaze direction is immediately focused </a:t>
            </a:r>
          </a:p>
          <a:p>
            <a:endParaRPr lang="en-US" sz="2400" dirty="0" smtClean="0"/>
          </a:p>
          <a:p>
            <a:r>
              <a:rPr lang="en-US" sz="2400" smtClean="0"/>
              <a:t>Analytic processes of System 2 derive inferences from the heuristically-formed representation through subsequent visual inspection</a:t>
            </a:r>
            <a:endParaRPr lang="it-IT" sz="2400" dirty="0" smtClean="0">
              <a:solidFill>
                <a:srgbClr val="00006E"/>
              </a:solidFill>
              <a:ea typeface="Lucida Sans Unicode" pitchFamily="34" charset="0"/>
              <a:cs typeface="Lucida Sans Unicode" pitchFamily="34" charset="0"/>
            </a:endParaRPr>
          </a:p>
          <a:p>
            <a:endParaRPr lang="it-IT" sz="2400" dirty="0" smtClean="0">
              <a:solidFill>
                <a:srgbClr val="00006E"/>
              </a:solidFill>
              <a:ea typeface="Lucida Sans Unicode" pitchFamily="34" charset="0"/>
              <a:cs typeface="Lucida Sans Unicode" pitchFamily="34" charset="0"/>
            </a:endParaRPr>
          </a:p>
          <a:p>
            <a:r>
              <a:rPr lang="en-US" sz="2400" dirty="0" smtClean="0"/>
              <a:t>This dual account of visual attention orienting may explain the emergence of cognitive biases whenever relevant information is neglected at the heuristic stage. </a:t>
            </a:r>
            <a:endParaRPr lang="it-IT" sz="2400" dirty="0" smtClean="0"/>
          </a:p>
        </p:txBody>
      </p:sp>
      <p:sp>
        <p:nvSpPr>
          <p:cNvPr id="11266" name="Titolo 3"/>
          <p:cNvSpPr>
            <a:spLocks noGrp="1"/>
          </p:cNvSpPr>
          <p:nvPr>
            <p:ph type="title"/>
          </p:nvPr>
        </p:nvSpPr>
        <p:spPr/>
        <p:txBody>
          <a:bodyPr/>
          <a:lstStyle/>
          <a:p>
            <a:pPr algn="ctr">
              <a:defRPr/>
            </a:pPr>
            <a:r>
              <a:rPr lang="en-GB" sz="3700" dirty="0" smtClean="0"/>
              <a:t>Conclusions (2)</a:t>
            </a:r>
            <a:endParaRPr lang="it-IT" sz="37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116632"/>
            <a:ext cx="8229600" cy="6009531"/>
          </a:xfrm>
        </p:spPr>
        <p:txBody>
          <a:bodyPr rtlCol="0">
            <a:noAutofit/>
          </a:bodyPr>
          <a:lstStyle/>
          <a:p>
            <a:pPr algn="r">
              <a:buNone/>
              <a:defRPr/>
            </a:pPr>
            <a:r>
              <a:rPr lang="it-IT" sz="1400" dirty="0" err="1" smtClean="0">
                <a:latin typeface="Verdana" pitchFamily="34" charset="0"/>
                <a:ea typeface="Verdana" pitchFamily="34" charset="0"/>
                <a:cs typeface="Verdana" pitchFamily="34" charset="0"/>
              </a:rPr>
              <a:t>Lecture</a:t>
            </a:r>
            <a:r>
              <a:rPr lang="it-IT" sz="1400" dirty="0" smtClean="0">
                <a:latin typeface="Verdana" pitchFamily="34" charset="0"/>
                <a:ea typeface="Verdana" pitchFamily="34" charset="0"/>
                <a:cs typeface="Verdana" pitchFamily="34" charset="0"/>
              </a:rPr>
              <a:t> 3 </a:t>
            </a:r>
            <a:r>
              <a:rPr lang="it-IT" sz="1400" dirty="0" err="1" smtClean="0">
                <a:latin typeface="Verdana" pitchFamily="34" charset="0"/>
                <a:ea typeface="Verdana" pitchFamily="34" charset="0"/>
                <a:cs typeface="Verdana" pitchFamily="34" charset="0"/>
              </a:rPr>
              <a:t>Experimental</a:t>
            </a:r>
            <a:r>
              <a:rPr lang="it-IT" sz="1400" dirty="0" smtClean="0">
                <a:latin typeface="Verdana" pitchFamily="34" charset="0"/>
                <a:ea typeface="Verdana" pitchFamily="34" charset="0"/>
                <a:cs typeface="Verdana" pitchFamily="34" charset="0"/>
              </a:rPr>
              <a:t> Design </a:t>
            </a:r>
          </a:p>
          <a:p>
            <a:pPr algn="ctr">
              <a:buNone/>
              <a:defRPr/>
            </a:pPr>
            <a:r>
              <a:rPr lang="en-US" sz="1600" dirty="0" smtClean="0">
                <a:cs typeface="Arial" pitchFamily="34" charset="0"/>
              </a:rPr>
              <a:t>Criticism</a:t>
            </a:r>
          </a:p>
          <a:p>
            <a:pPr marL="365760" indent="-256032" algn="ctr" eaLnBrk="1" fontAlgn="auto" hangingPunct="1">
              <a:spcAft>
                <a:spcPts val="0"/>
              </a:spcAft>
              <a:buFont typeface="Arial" charset="0"/>
              <a:buNone/>
              <a:defRPr/>
            </a:pPr>
            <a:endParaRPr lang="it-IT" sz="1600" dirty="0" smtClean="0">
              <a:cs typeface="Arial" pitchFamily="34" charset="0"/>
            </a:endParaRPr>
          </a:p>
          <a:p>
            <a:pPr marL="365760" indent="-256032" eaLnBrk="1" fontAlgn="auto" hangingPunct="1">
              <a:spcAft>
                <a:spcPts val="0"/>
              </a:spcAft>
              <a:buFont typeface="Arial" charset="0"/>
              <a:buNone/>
              <a:defRPr/>
            </a:pPr>
            <a:r>
              <a:rPr lang="en-US" sz="1600" dirty="0" smtClean="0">
                <a:cs typeface="Arial" pitchFamily="34" charset="0"/>
              </a:rPr>
              <a:t>	The original selection task was formulated in highly abstract terms</a:t>
            </a:r>
            <a:endParaRPr lang="it-IT" sz="1600" dirty="0" smtClean="0">
              <a:cs typeface="Arial" pitchFamily="34" charset="0"/>
            </a:endParaRPr>
          </a:p>
          <a:p>
            <a:pPr marL="365760" indent="-256032" eaLnBrk="1" fontAlgn="auto" hangingPunct="1">
              <a:spcAft>
                <a:spcPts val="0"/>
              </a:spcAft>
              <a:buFont typeface="Arial" charset="0"/>
              <a:buNone/>
              <a:defRPr/>
            </a:pPr>
            <a:r>
              <a:rPr lang="en-US" sz="1600" dirty="0" smtClean="0">
                <a:cs typeface="Arial" pitchFamily="34" charset="0"/>
              </a:rPr>
              <a:t> </a:t>
            </a:r>
            <a:endParaRPr lang="it-IT" sz="1600" dirty="0" smtClean="0">
              <a:cs typeface="Arial" pitchFamily="34" charset="0"/>
            </a:endParaRPr>
          </a:p>
          <a:p>
            <a:pPr marL="365760" indent="-256032" algn="ctr" eaLnBrk="1" fontAlgn="auto" hangingPunct="1">
              <a:spcAft>
                <a:spcPts val="0"/>
              </a:spcAft>
              <a:buFont typeface="Arial" charset="0"/>
              <a:buNone/>
              <a:defRPr/>
            </a:pPr>
            <a:r>
              <a:rPr lang="en-US" sz="1600" dirty="0" smtClean="0">
                <a:cs typeface="Arial" pitchFamily="34" charset="0"/>
              </a:rPr>
              <a:t>Counterargument</a:t>
            </a:r>
          </a:p>
          <a:p>
            <a:pPr marL="365760" indent="-256032" algn="ctr" eaLnBrk="1" fontAlgn="auto" hangingPunct="1">
              <a:spcAft>
                <a:spcPts val="0"/>
              </a:spcAft>
              <a:buFont typeface="Arial" charset="0"/>
              <a:buNone/>
              <a:defRPr/>
            </a:pPr>
            <a:endParaRPr lang="it-IT" sz="1600" dirty="0" smtClean="0">
              <a:cs typeface="Arial" pitchFamily="34" charset="0"/>
            </a:endParaRPr>
          </a:p>
          <a:p>
            <a:pPr marL="365760" indent="0" eaLnBrk="1" fontAlgn="auto" hangingPunct="1">
              <a:spcAft>
                <a:spcPts val="0"/>
              </a:spcAft>
              <a:buFont typeface="Arial" charset="0"/>
              <a:buNone/>
              <a:defRPr/>
            </a:pPr>
            <a:r>
              <a:rPr lang="en-US" sz="1600" dirty="0" smtClean="0">
                <a:cs typeface="Arial" pitchFamily="34" charset="0"/>
              </a:rPr>
              <a:t>Correct response might be facilitated by adding </a:t>
            </a:r>
            <a:r>
              <a:rPr lang="en-US" sz="1600" i="1" dirty="0" smtClean="0">
                <a:cs typeface="Arial" pitchFamily="34" charset="0"/>
              </a:rPr>
              <a:t>thematic  </a:t>
            </a:r>
            <a:r>
              <a:rPr lang="en-US" sz="1600" dirty="0" smtClean="0">
                <a:cs typeface="Arial" pitchFamily="34" charset="0"/>
              </a:rPr>
              <a:t>content to the task, i.e. by providing a </a:t>
            </a:r>
            <a:r>
              <a:rPr lang="en-US" sz="1600" i="1" dirty="0" smtClean="0">
                <a:cs typeface="Arial" pitchFamily="34" charset="0"/>
              </a:rPr>
              <a:t>cover story </a:t>
            </a:r>
            <a:r>
              <a:rPr lang="en-US" sz="1600" dirty="0" smtClean="0">
                <a:cs typeface="Arial" pitchFamily="34" charset="0"/>
              </a:rPr>
              <a:t>which accounts for the statement and gives some point to the selection task</a:t>
            </a:r>
            <a:endParaRPr lang="it-IT" sz="1600" dirty="0" smtClean="0">
              <a:cs typeface="Arial" pitchFamily="34" charset="0"/>
            </a:endParaRPr>
          </a:p>
          <a:p>
            <a:pPr marL="365760" indent="-256032" eaLnBrk="1" fontAlgn="auto" hangingPunct="1">
              <a:spcAft>
                <a:spcPts val="0"/>
              </a:spcAft>
              <a:buFont typeface="Arial" charset="0"/>
              <a:buNone/>
              <a:defRPr/>
            </a:pPr>
            <a:r>
              <a:rPr lang="en-US" sz="1600" dirty="0" smtClean="0">
                <a:cs typeface="Arial" pitchFamily="34" charset="0"/>
              </a:rPr>
              <a:t> </a:t>
            </a:r>
            <a:endParaRPr lang="it-IT" sz="1600" dirty="0" smtClean="0">
              <a:cs typeface="Arial" pitchFamily="34" charset="0"/>
            </a:endParaRPr>
          </a:p>
          <a:p>
            <a:pPr marL="365760" indent="-256032" algn="ctr" eaLnBrk="1" fontAlgn="auto" hangingPunct="1">
              <a:spcAft>
                <a:spcPts val="0"/>
              </a:spcAft>
              <a:buFont typeface="Arial" charset="0"/>
              <a:buNone/>
              <a:defRPr/>
            </a:pPr>
            <a:r>
              <a:rPr lang="en-US" sz="1600" dirty="0" smtClean="0">
                <a:cs typeface="Arial" pitchFamily="34" charset="0"/>
              </a:rPr>
              <a:t> Jones and </a:t>
            </a:r>
            <a:r>
              <a:rPr lang="en-US" sz="1600" dirty="0" err="1" smtClean="0">
                <a:cs typeface="Arial" pitchFamily="34" charset="0"/>
              </a:rPr>
              <a:t>Sudgen’s</a:t>
            </a:r>
            <a:r>
              <a:rPr lang="en-US" sz="1600" dirty="0" smtClean="0">
                <a:cs typeface="Arial" pitchFamily="34" charset="0"/>
              </a:rPr>
              <a:t> design</a:t>
            </a:r>
            <a:endParaRPr lang="it-IT" sz="1600" dirty="0" smtClean="0">
              <a:cs typeface="Arial" pitchFamily="34" charset="0"/>
            </a:endParaRPr>
          </a:p>
          <a:p>
            <a:pPr marL="365760" indent="-256032" eaLnBrk="1" fontAlgn="auto" hangingPunct="1">
              <a:spcAft>
                <a:spcPts val="0"/>
              </a:spcAft>
              <a:buFont typeface="Arial" charset="0"/>
              <a:buNone/>
              <a:defRPr/>
            </a:pPr>
            <a:r>
              <a:rPr lang="en-US" sz="1600" dirty="0" smtClean="0">
                <a:cs typeface="Arial" pitchFamily="34" charset="0"/>
              </a:rPr>
              <a:t> </a:t>
            </a:r>
            <a:endParaRPr lang="it-IT" sz="1600" dirty="0" smtClean="0">
              <a:cs typeface="Arial" pitchFamily="34" charset="0"/>
            </a:endParaRPr>
          </a:p>
          <a:p>
            <a:pPr marL="365760" indent="-256032" eaLnBrk="1" fontAlgn="auto" hangingPunct="1">
              <a:spcAft>
                <a:spcPts val="0"/>
              </a:spcAft>
              <a:buFont typeface="Wingdings 3"/>
              <a:buChar char=""/>
              <a:defRPr/>
            </a:pPr>
            <a:r>
              <a:rPr lang="en-US" sz="1600" dirty="0" smtClean="0">
                <a:cs typeface="Arial" pitchFamily="34" charset="0"/>
              </a:rPr>
              <a:t>Subjects have to pay a fixed </a:t>
            </a:r>
            <a:r>
              <a:rPr lang="en-US" sz="1600" i="1" dirty="0" smtClean="0">
                <a:cs typeface="Arial" pitchFamily="34" charset="0"/>
              </a:rPr>
              <a:t>cost </a:t>
            </a:r>
            <a:r>
              <a:rPr lang="en-US" sz="1600" dirty="0" smtClean="0">
                <a:cs typeface="Arial" pitchFamily="34" charset="0"/>
              </a:rPr>
              <a:t>per card turned over</a:t>
            </a:r>
          </a:p>
          <a:p>
            <a:pPr marL="365760" indent="-256032" eaLnBrk="1" fontAlgn="auto" hangingPunct="1">
              <a:spcAft>
                <a:spcPts val="0"/>
              </a:spcAft>
              <a:buFont typeface="Wingdings 3"/>
              <a:buChar char=""/>
              <a:defRPr/>
            </a:pPr>
            <a:endParaRPr lang="it-IT" sz="1600" dirty="0" smtClean="0">
              <a:cs typeface="Arial" pitchFamily="34" charset="0"/>
            </a:endParaRPr>
          </a:p>
          <a:p>
            <a:pPr marL="365760" indent="-256032" eaLnBrk="1" fontAlgn="auto" hangingPunct="1">
              <a:spcAft>
                <a:spcPts val="0"/>
              </a:spcAft>
              <a:buFont typeface="Wingdings 3"/>
              <a:buChar char=""/>
              <a:defRPr/>
            </a:pPr>
            <a:r>
              <a:rPr lang="en-US" sz="1600" dirty="0" smtClean="0">
                <a:cs typeface="Arial" pitchFamily="34" charset="0"/>
              </a:rPr>
              <a:t>After they have made this choice, the chosen cards are turned over</a:t>
            </a:r>
          </a:p>
          <a:p>
            <a:pPr marL="365760" indent="-256032" eaLnBrk="1" fontAlgn="auto" hangingPunct="1">
              <a:spcAft>
                <a:spcPts val="0"/>
              </a:spcAft>
              <a:buFont typeface="Wingdings 3"/>
              <a:buChar char=""/>
              <a:defRPr/>
            </a:pPr>
            <a:endParaRPr lang="it-IT" sz="1600" dirty="0" smtClean="0">
              <a:cs typeface="Arial" pitchFamily="34" charset="0"/>
            </a:endParaRPr>
          </a:p>
          <a:p>
            <a:pPr marL="365760" indent="-256032" eaLnBrk="1" fontAlgn="auto" hangingPunct="1">
              <a:spcAft>
                <a:spcPts val="0"/>
              </a:spcAft>
              <a:buFont typeface="Wingdings 3"/>
              <a:buChar char=""/>
              <a:defRPr/>
            </a:pPr>
            <a:r>
              <a:rPr lang="en-US" sz="1600" dirty="0" smtClean="0">
                <a:cs typeface="Arial" pitchFamily="34" charset="0"/>
              </a:rPr>
              <a:t>Then they make the </a:t>
            </a:r>
            <a:r>
              <a:rPr lang="en-US" sz="1600" i="1" dirty="0" smtClean="0">
                <a:cs typeface="Arial" pitchFamily="34" charset="0"/>
              </a:rPr>
              <a:t>judgment </a:t>
            </a:r>
            <a:r>
              <a:rPr lang="en-US" sz="1600" dirty="0" smtClean="0">
                <a:cs typeface="Arial" pitchFamily="34" charset="0"/>
              </a:rPr>
              <a:t>that the statement is ‘true’ or ‘false’</a:t>
            </a:r>
          </a:p>
          <a:p>
            <a:pPr marL="365760" indent="-256032" eaLnBrk="1" fontAlgn="auto" hangingPunct="1">
              <a:spcAft>
                <a:spcPts val="0"/>
              </a:spcAft>
              <a:buFont typeface="Wingdings 3"/>
              <a:buChar char=""/>
              <a:defRPr/>
            </a:pPr>
            <a:endParaRPr lang="it-IT" sz="1600" dirty="0" smtClean="0">
              <a:cs typeface="Arial" pitchFamily="34" charset="0"/>
            </a:endParaRPr>
          </a:p>
          <a:p>
            <a:pPr marL="365760" indent="-256032" eaLnBrk="1" fontAlgn="auto" hangingPunct="1">
              <a:spcAft>
                <a:spcPts val="0"/>
              </a:spcAft>
              <a:buFont typeface="Wingdings 3"/>
              <a:buChar char=""/>
              <a:defRPr/>
            </a:pPr>
            <a:r>
              <a:rPr lang="en-US" sz="1600" dirty="0" smtClean="0">
                <a:cs typeface="Arial" pitchFamily="34" charset="0"/>
              </a:rPr>
              <a:t>Finally the remaining cards are turned over and they receive a fixed </a:t>
            </a:r>
            <a:r>
              <a:rPr lang="en-US" sz="1600" i="1" dirty="0" smtClean="0">
                <a:cs typeface="Arial" pitchFamily="34" charset="0"/>
              </a:rPr>
              <a:t>reward </a:t>
            </a:r>
            <a:r>
              <a:rPr lang="en-US" sz="1600" dirty="0" smtClean="0">
                <a:cs typeface="Arial" pitchFamily="34" charset="0"/>
              </a:rPr>
              <a:t>if and only if their judgment was in fact correct</a:t>
            </a:r>
            <a:endParaRPr lang="it-IT" sz="1600" dirty="0" smtClean="0">
              <a:cs typeface="Arial" pitchFamily="34" charset="0"/>
            </a:endParaRPr>
          </a:p>
          <a:p>
            <a:pPr marL="365760" indent="-256032" eaLnBrk="1" fontAlgn="auto" hangingPunct="1">
              <a:spcAft>
                <a:spcPts val="0"/>
              </a:spcAft>
              <a:buFont typeface="Arial" charset="0"/>
              <a:buNone/>
              <a:defRPr/>
            </a:pPr>
            <a:r>
              <a:rPr lang="en-US" sz="1600" dirty="0" smtClean="0">
                <a:latin typeface="+mj-lt"/>
                <a:cs typeface="Arial" pitchFamily="34" charset="0"/>
              </a:rPr>
              <a:t> </a:t>
            </a:r>
            <a:endParaRPr lang="it-IT" sz="1600" dirty="0" smtClean="0">
              <a:latin typeface="+mj-lt"/>
              <a:cs typeface="Arial" pitchFamily="34" charset="0"/>
            </a:endParaRPr>
          </a:p>
          <a:p>
            <a:pPr marL="365760" indent="-256032" eaLnBrk="1" fontAlgn="auto" hangingPunct="1">
              <a:spcAft>
                <a:spcPts val="0"/>
              </a:spcAft>
              <a:buFont typeface="Arial" charset="0"/>
              <a:buNone/>
              <a:defRPr/>
            </a:pPr>
            <a:r>
              <a:rPr lang="en-US" sz="1600" dirty="0" smtClean="0"/>
              <a:t> </a:t>
            </a:r>
            <a:endParaRPr lang="it-IT" sz="1600" dirty="0" smtClean="0"/>
          </a:p>
          <a:p>
            <a:pPr marL="0" indent="0" eaLnBrk="1" fontAlgn="auto" hangingPunct="1">
              <a:spcAft>
                <a:spcPts val="0"/>
              </a:spcAft>
              <a:buFont typeface="Arial" charset="0"/>
              <a:buNone/>
              <a:defRPr/>
            </a:pP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r>
            <a:br>
              <a:rPr lang="en-US" sz="1600" dirty="0" smtClean="0"/>
            </a:b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a:latin typeface="Arial" pitchFamily="34" charset="0"/>
              <a:cs typeface="Arial" pitchFamily="34" charset="0"/>
            </a:endParaRPr>
          </a:p>
        </p:txBody>
      </p:sp>
      <p:sp>
        <p:nvSpPr>
          <p:cNvPr id="36867"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61CC6AC-8FAC-43F9-BAB0-8D35BF1194FB}" type="slidenum">
              <a:rPr lang="it-IT" smtClean="0"/>
              <a:pPr/>
              <a:t>6</a:t>
            </a:fld>
            <a:endParaRPr lang="it-IT"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357188"/>
            <a:ext cx="8229600" cy="5768975"/>
          </a:xfrm>
        </p:spPr>
        <p:txBody>
          <a:bodyPr rtlCol="0">
            <a:noAutofit/>
          </a:bodyPr>
          <a:lstStyle/>
          <a:p>
            <a:pPr algn="r">
              <a:buNone/>
              <a:defRPr/>
            </a:pPr>
            <a:r>
              <a:rPr lang="it-IT" sz="1400" dirty="0" err="1" smtClean="0">
                <a:latin typeface="Verdana" pitchFamily="34" charset="0"/>
                <a:ea typeface="Verdana" pitchFamily="34" charset="0"/>
                <a:cs typeface="Verdana" pitchFamily="34" charset="0"/>
              </a:rPr>
              <a:t>Lecture</a:t>
            </a:r>
            <a:r>
              <a:rPr lang="it-IT" sz="1400" dirty="0" smtClean="0">
                <a:latin typeface="Verdana" pitchFamily="34" charset="0"/>
                <a:ea typeface="Verdana" pitchFamily="34" charset="0"/>
                <a:cs typeface="Verdana" pitchFamily="34" charset="0"/>
              </a:rPr>
              <a:t> 3 </a:t>
            </a:r>
            <a:r>
              <a:rPr lang="it-IT" sz="1400" dirty="0" err="1" smtClean="0">
                <a:latin typeface="Verdana" pitchFamily="34" charset="0"/>
                <a:ea typeface="Verdana" pitchFamily="34" charset="0"/>
                <a:cs typeface="Verdana" pitchFamily="34" charset="0"/>
              </a:rPr>
              <a:t>Experimental</a:t>
            </a:r>
            <a:r>
              <a:rPr lang="it-IT" sz="1400" dirty="0" smtClean="0">
                <a:latin typeface="Verdana" pitchFamily="34" charset="0"/>
                <a:ea typeface="Verdana" pitchFamily="34" charset="0"/>
                <a:cs typeface="Verdana" pitchFamily="34" charset="0"/>
              </a:rPr>
              <a:t> Design</a:t>
            </a:r>
            <a:endParaRPr lang="en-US" sz="14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cs typeface="Arial" pitchFamily="34" charset="0"/>
              </a:rPr>
              <a:t>Experiment carried out at the University of East Anglia in Norwich</a:t>
            </a:r>
            <a:endParaRPr lang="it-IT" sz="1600" dirty="0" smtClean="0">
              <a:cs typeface="Arial" pitchFamily="34" charset="0"/>
            </a:endParaRPr>
          </a:p>
          <a:p>
            <a:pPr marL="365760" indent="-256032" eaLnBrk="1" fontAlgn="auto" hangingPunct="1">
              <a:spcAft>
                <a:spcPts val="0"/>
              </a:spcAft>
              <a:buFont typeface="Wingdings 3"/>
              <a:buChar char=""/>
              <a:defRPr/>
            </a:pPr>
            <a:r>
              <a:rPr lang="en-US" sz="1600" dirty="0" smtClean="0">
                <a:cs typeface="Arial" pitchFamily="34" charset="0"/>
              </a:rPr>
              <a:t> 120 students recruited on the campus (wide range of courses) </a:t>
            </a:r>
            <a:endParaRPr lang="it-IT" sz="1600" dirty="0" smtClean="0">
              <a:cs typeface="Arial" pitchFamily="34" charset="0"/>
            </a:endParaRPr>
          </a:p>
          <a:p>
            <a:pPr marL="365760" indent="-256032" eaLnBrk="1" fontAlgn="auto" hangingPunct="1">
              <a:spcAft>
                <a:spcPts val="0"/>
              </a:spcAft>
              <a:buFont typeface="Wingdings 3"/>
              <a:buChar char=""/>
              <a:defRPr/>
            </a:pPr>
            <a:r>
              <a:rPr lang="en-US" sz="1600" dirty="0" smtClean="0">
                <a:cs typeface="Arial" pitchFamily="34" charset="0"/>
              </a:rPr>
              <a:t>Computerized experiment</a:t>
            </a:r>
            <a:endParaRPr lang="it-IT" sz="1600" dirty="0" smtClean="0">
              <a:cs typeface="Arial" pitchFamily="34" charset="0"/>
            </a:endParaRPr>
          </a:p>
          <a:p>
            <a:pPr marL="365760" indent="-256032" eaLnBrk="1" fontAlgn="auto" hangingPunct="1">
              <a:spcAft>
                <a:spcPts val="0"/>
              </a:spcAft>
              <a:buFont typeface="Wingdings 3"/>
              <a:buChar char=""/>
              <a:defRPr/>
            </a:pPr>
            <a:r>
              <a:rPr lang="en-US" sz="1600" dirty="0" smtClean="0">
                <a:cs typeface="Arial" pitchFamily="34" charset="0"/>
              </a:rPr>
              <a:t>No communication between subjects</a:t>
            </a:r>
            <a:endParaRPr lang="it-IT" sz="1600" dirty="0" smtClean="0">
              <a:cs typeface="Arial" pitchFamily="34" charset="0"/>
            </a:endParaRPr>
          </a:p>
          <a:p>
            <a:pPr marL="365760" indent="-256032" eaLnBrk="1" fontAlgn="auto" hangingPunct="1">
              <a:spcAft>
                <a:spcPts val="0"/>
              </a:spcAft>
              <a:buFont typeface="Arial" charset="0"/>
              <a:buNone/>
              <a:defRPr/>
            </a:pPr>
            <a:endParaRPr lang="en-US" sz="1600" dirty="0" smtClean="0">
              <a:cs typeface="Arial" pitchFamily="34" charset="0"/>
            </a:endParaRPr>
          </a:p>
          <a:p>
            <a:pPr marL="365760" indent="-256032" eaLnBrk="1" fontAlgn="auto" hangingPunct="1">
              <a:spcAft>
                <a:spcPts val="0"/>
              </a:spcAft>
              <a:buFont typeface="Arial" charset="0"/>
              <a:buNone/>
              <a:defRPr/>
            </a:pPr>
            <a:r>
              <a:rPr lang="en-US" sz="1600" dirty="0" smtClean="0">
                <a:cs typeface="Arial" pitchFamily="34" charset="0"/>
              </a:rPr>
              <a:t>Each task is presented by means of a sequence of six screens</a:t>
            </a:r>
            <a:endParaRPr lang="it-IT" sz="1600" dirty="0" smtClean="0">
              <a:cs typeface="Arial" pitchFamily="34" charset="0"/>
            </a:endParaRPr>
          </a:p>
          <a:p>
            <a:pPr marL="365760" indent="-256032" eaLnBrk="1" fontAlgn="auto" hangingPunct="1">
              <a:spcAft>
                <a:spcPts val="0"/>
              </a:spcAft>
              <a:buFont typeface="Arial" charset="0"/>
              <a:buNone/>
              <a:defRPr/>
            </a:pPr>
            <a:r>
              <a:rPr lang="en-US" sz="1600" dirty="0" smtClean="0">
                <a:cs typeface="Arial" pitchFamily="34" charset="0"/>
              </a:rPr>
              <a:t> </a:t>
            </a:r>
            <a:endParaRPr lang="it-IT" sz="1600" dirty="0" smtClean="0">
              <a:cs typeface="Arial" pitchFamily="34" charset="0"/>
            </a:endParaRPr>
          </a:p>
          <a:p>
            <a:pPr marL="365760" indent="-256032" eaLnBrk="1" fontAlgn="auto" hangingPunct="1">
              <a:spcAft>
                <a:spcPts val="0"/>
              </a:spcAft>
              <a:buFont typeface="Arial" charset="0"/>
              <a:buNone/>
              <a:defRPr/>
            </a:pPr>
            <a:r>
              <a:rPr lang="en-US" sz="1600" dirty="0" smtClean="0">
                <a:cs typeface="Arial" pitchFamily="34" charset="0"/>
              </a:rPr>
              <a:t>The screen presents first the cover story, then the statement and finally four cards to choose</a:t>
            </a:r>
            <a:endParaRPr lang="it-IT" sz="1600" dirty="0" smtClean="0">
              <a:cs typeface="Arial" pitchFamily="34" charset="0"/>
            </a:endParaRPr>
          </a:p>
          <a:p>
            <a:pPr marL="365760" indent="-256032" eaLnBrk="1" fontAlgn="auto" hangingPunct="1">
              <a:spcAft>
                <a:spcPts val="0"/>
              </a:spcAft>
              <a:buFont typeface="Arial" charset="0"/>
              <a:buNone/>
              <a:defRPr/>
            </a:pPr>
            <a:r>
              <a:rPr lang="en-US" sz="1600" dirty="0" smtClean="0">
                <a:cs typeface="Arial" pitchFamily="34" charset="0"/>
              </a:rPr>
              <a:t> </a:t>
            </a:r>
            <a:endParaRPr lang="it-IT" sz="1600" dirty="0" smtClean="0">
              <a:cs typeface="Arial" pitchFamily="34" charset="0"/>
            </a:endParaRPr>
          </a:p>
          <a:p>
            <a:pPr marL="365760" indent="-256032" eaLnBrk="1" fontAlgn="auto" hangingPunct="1">
              <a:spcAft>
                <a:spcPts val="0"/>
              </a:spcAft>
              <a:buFont typeface="Arial" charset="0"/>
              <a:buNone/>
              <a:defRPr/>
            </a:pPr>
            <a:r>
              <a:rPr lang="en-US" sz="1600" dirty="0" smtClean="0">
                <a:cs typeface="Arial" pitchFamily="34" charset="0"/>
              </a:rPr>
              <a:t>Each object has two characteristics, each of which can take one of two values that correspond with p, </a:t>
            </a:r>
            <a:r>
              <a:rPr lang="en-US" sz="1600" dirty="0" smtClean="0">
                <a:cs typeface="Arial" pitchFamily="34" charset="0"/>
                <a:sym typeface="Symbol"/>
              </a:rPr>
              <a:t></a:t>
            </a:r>
            <a:r>
              <a:rPr lang="en-US" sz="1600" dirty="0" smtClean="0">
                <a:cs typeface="Arial" pitchFamily="34" charset="0"/>
              </a:rPr>
              <a:t>p, q, and </a:t>
            </a:r>
            <a:r>
              <a:rPr lang="en-US" sz="1600" dirty="0" smtClean="0">
                <a:cs typeface="Arial" pitchFamily="34" charset="0"/>
                <a:sym typeface="Symbol"/>
              </a:rPr>
              <a:t></a:t>
            </a:r>
            <a:r>
              <a:rPr lang="en-US" sz="1600" dirty="0" smtClean="0">
                <a:cs typeface="Arial" pitchFamily="34" charset="0"/>
              </a:rPr>
              <a:t>q (as before vowel and consonant, even and odd)</a:t>
            </a:r>
            <a:endParaRPr lang="it-IT" sz="1600" dirty="0" smtClean="0">
              <a:cs typeface="Arial" pitchFamily="34" charset="0"/>
            </a:endParaRPr>
          </a:p>
          <a:p>
            <a:pPr marL="365760" indent="-256032" eaLnBrk="1" fontAlgn="auto" hangingPunct="1">
              <a:spcAft>
                <a:spcPts val="0"/>
              </a:spcAft>
              <a:buFont typeface="Arial" charset="0"/>
              <a:buNone/>
              <a:defRPr/>
            </a:pPr>
            <a:r>
              <a:rPr lang="en-US" sz="1600" dirty="0" smtClean="0">
                <a:cs typeface="Arial" pitchFamily="34" charset="0"/>
              </a:rPr>
              <a:t> </a:t>
            </a:r>
            <a:endParaRPr lang="it-IT" sz="1600" dirty="0" smtClean="0">
              <a:cs typeface="Arial" pitchFamily="34" charset="0"/>
            </a:endParaRPr>
          </a:p>
          <a:p>
            <a:pPr marL="365760" indent="-256032" eaLnBrk="1" fontAlgn="auto" hangingPunct="1">
              <a:spcAft>
                <a:spcPts val="0"/>
              </a:spcAft>
              <a:buFont typeface="Arial" charset="0"/>
              <a:buNone/>
              <a:defRPr/>
            </a:pPr>
            <a:r>
              <a:rPr lang="en-US" sz="1600" dirty="0" smtClean="0">
                <a:cs typeface="Arial" pitchFamily="34" charset="0"/>
              </a:rPr>
              <a:t>Each subject perform seven different tasks</a:t>
            </a:r>
            <a:endParaRPr lang="it-IT" sz="1600" dirty="0" smtClean="0">
              <a:cs typeface="Arial" pitchFamily="34" charset="0"/>
            </a:endParaRPr>
          </a:p>
          <a:p>
            <a:pPr marL="365760" indent="-256032" eaLnBrk="1" fontAlgn="auto" hangingPunct="1">
              <a:spcAft>
                <a:spcPts val="0"/>
              </a:spcAft>
              <a:buFont typeface="Arial" charset="0"/>
              <a:buNone/>
              <a:defRPr/>
            </a:pPr>
            <a:r>
              <a:rPr lang="en-US" sz="1600" dirty="0" smtClean="0">
                <a:cs typeface="Arial" pitchFamily="34" charset="0"/>
              </a:rPr>
              <a:t> </a:t>
            </a:r>
            <a:endParaRPr lang="it-IT" sz="1600" dirty="0" smtClean="0">
              <a:cs typeface="Arial" pitchFamily="34" charset="0"/>
            </a:endParaRPr>
          </a:p>
          <a:p>
            <a:pPr marL="365760" indent="-256032" eaLnBrk="1" fontAlgn="auto" hangingPunct="1">
              <a:spcAft>
                <a:spcPts val="0"/>
              </a:spcAft>
              <a:buFont typeface="Arial" charset="0"/>
              <a:buNone/>
              <a:defRPr/>
            </a:pPr>
            <a:r>
              <a:rPr lang="en-US" sz="1600" i="1" dirty="0" smtClean="0">
                <a:cs typeface="Arial" pitchFamily="34" charset="0"/>
              </a:rPr>
              <a:t>&lt;</a:t>
            </a:r>
            <a:r>
              <a:rPr lang="en-US" sz="1600" dirty="0" smtClean="0">
                <a:cs typeface="Arial" pitchFamily="34" charset="0"/>
              </a:rPr>
              <a:t>p, </a:t>
            </a:r>
            <a:r>
              <a:rPr lang="en-US" sz="1600" dirty="0" smtClean="0">
                <a:cs typeface="Arial" pitchFamily="34" charset="0"/>
                <a:sym typeface="Symbol"/>
              </a:rPr>
              <a:t></a:t>
            </a:r>
            <a:r>
              <a:rPr lang="en-US" sz="1600" dirty="0" smtClean="0">
                <a:cs typeface="Arial" pitchFamily="34" charset="0"/>
              </a:rPr>
              <a:t>q</a:t>
            </a:r>
            <a:r>
              <a:rPr lang="en-US" sz="1600" i="1" dirty="0" smtClean="0">
                <a:cs typeface="Arial" pitchFamily="34" charset="0"/>
              </a:rPr>
              <a:t>&gt; </a:t>
            </a:r>
            <a:r>
              <a:rPr lang="en-US" sz="1600" dirty="0" smtClean="0">
                <a:cs typeface="Arial" pitchFamily="34" charset="0"/>
              </a:rPr>
              <a:t>or </a:t>
            </a:r>
            <a:r>
              <a:rPr lang="en-US" sz="1600" i="1" dirty="0" smtClean="0">
                <a:cs typeface="Arial" pitchFamily="34" charset="0"/>
              </a:rPr>
              <a:t>&lt; </a:t>
            </a:r>
            <a:r>
              <a:rPr lang="en-US" sz="1600" dirty="0" smtClean="0">
                <a:cs typeface="Arial" pitchFamily="34" charset="0"/>
                <a:sym typeface="Symbol"/>
              </a:rPr>
              <a:t></a:t>
            </a:r>
            <a:r>
              <a:rPr lang="en-US" sz="1600" dirty="0" smtClean="0">
                <a:cs typeface="Arial" pitchFamily="34" charset="0"/>
              </a:rPr>
              <a:t>q, p</a:t>
            </a:r>
            <a:r>
              <a:rPr lang="en-US" sz="1600" i="1" dirty="0" smtClean="0">
                <a:cs typeface="Arial" pitchFamily="34" charset="0"/>
              </a:rPr>
              <a:t>&gt;</a:t>
            </a:r>
            <a:r>
              <a:rPr lang="en-US" sz="1600" dirty="0" smtClean="0">
                <a:cs typeface="Arial" pitchFamily="34" charset="0"/>
              </a:rPr>
              <a:t>, if turned over, is a </a:t>
            </a:r>
            <a:r>
              <a:rPr lang="en-US" sz="1600" i="1" dirty="0" smtClean="0">
                <a:cs typeface="Arial" pitchFamily="34" charset="0"/>
              </a:rPr>
              <a:t>disconfirmation </a:t>
            </a:r>
            <a:r>
              <a:rPr lang="en-US" sz="1600" dirty="0" smtClean="0">
                <a:cs typeface="Arial" pitchFamily="34" charset="0"/>
              </a:rPr>
              <a:t>of the experimental HP</a:t>
            </a:r>
            <a:endParaRPr lang="it-IT" sz="1600" dirty="0" smtClean="0">
              <a:cs typeface="Arial" pitchFamily="34" charset="0"/>
            </a:endParaRPr>
          </a:p>
          <a:p>
            <a:pPr marL="365760" indent="-256032" eaLnBrk="1" fontAlgn="auto" hangingPunct="1">
              <a:spcAft>
                <a:spcPts val="0"/>
              </a:spcAft>
              <a:buFont typeface="Arial" charset="0"/>
              <a:buNone/>
              <a:defRPr/>
            </a:pPr>
            <a:r>
              <a:rPr lang="en-US" sz="1600" i="1" dirty="0" smtClean="0">
                <a:cs typeface="Arial" pitchFamily="34" charset="0"/>
              </a:rPr>
              <a:t> &lt;</a:t>
            </a:r>
            <a:r>
              <a:rPr lang="en-US" sz="1600" dirty="0" smtClean="0">
                <a:cs typeface="Arial" pitchFamily="34" charset="0"/>
              </a:rPr>
              <a:t>p&gt;</a:t>
            </a:r>
            <a:r>
              <a:rPr lang="en-US" sz="1600" i="1" dirty="0" smtClean="0">
                <a:cs typeface="Arial" pitchFamily="34" charset="0"/>
              </a:rPr>
              <a:t> &lt;</a:t>
            </a:r>
            <a:r>
              <a:rPr lang="en-US" sz="1600" dirty="0" smtClean="0">
                <a:cs typeface="Arial" pitchFamily="34" charset="0"/>
              </a:rPr>
              <a:t>p, q</a:t>
            </a:r>
            <a:r>
              <a:rPr lang="en-US" sz="1600" i="1" dirty="0" smtClean="0">
                <a:cs typeface="Arial" pitchFamily="34" charset="0"/>
              </a:rPr>
              <a:t>&gt; </a:t>
            </a:r>
            <a:r>
              <a:rPr lang="en-US" sz="1600" dirty="0" smtClean="0">
                <a:cs typeface="Arial" pitchFamily="34" charset="0"/>
              </a:rPr>
              <a:t>and </a:t>
            </a:r>
            <a:r>
              <a:rPr lang="en-US" sz="1600" i="1" dirty="0" smtClean="0">
                <a:cs typeface="Arial" pitchFamily="34" charset="0"/>
              </a:rPr>
              <a:t>&lt;</a:t>
            </a:r>
            <a:r>
              <a:rPr lang="en-US" sz="1600" dirty="0" smtClean="0">
                <a:cs typeface="Arial" pitchFamily="34" charset="0"/>
              </a:rPr>
              <a:t>q, p</a:t>
            </a:r>
            <a:r>
              <a:rPr lang="en-US" sz="1600" i="1" dirty="0" smtClean="0">
                <a:cs typeface="Arial" pitchFamily="34" charset="0"/>
              </a:rPr>
              <a:t>&gt; </a:t>
            </a:r>
            <a:r>
              <a:rPr lang="en-US" sz="1600" dirty="0" smtClean="0">
                <a:cs typeface="Arial" pitchFamily="34" charset="0"/>
              </a:rPr>
              <a:t>are </a:t>
            </a:r>
            <a:r>
              <a:rPr lang="en-US" sz="1600" i="1" dirty="0" smtClean="0">
                <a:cs typeface="Arial" pitchFamily="34" charset="0"/>
              </a:rPr>
              <a:t>confirmations</a:t>
            </a:r>
            <a:r>
              <a:rPr lang="en-US" sz="1600" dirty="0" smtClean="0">
                <a:cs typeface="Arial" pitchFamily="34" charset="0"/>
              </a:rPr>
              <a:t> </a:t>
            </a:r>
            <a:r>
              <a:rPr lang="en-US" sz="1600" dirty="0" smtClean="0"/>
              <a:t> </a:t>
            </a:r>
            <a:endParaRPr lang="it-IT" sz="1600" dirty="0" smtClean="0"/>
          </a:p>
          <a:p>
            <a:pPr marL="365760" indent="-256032" eaLnBrk="1" fontAlgn="auto" hangingPunct="1">
              <a:spcAft>
                <a:spcPts val="0"/>
              </a:spcAft>
              <a:buFont typeface="Arial" charset="0"/>
              <a:buNone/>
              <a:defRPr/>
            </a:pPr>
            <a:endParaRPr lang="it-IT" sz="1600" dirty="0" smtClean="0"/>
          </a:p>
          <a:p>
            <a:pPr marL="0" indent="0" eaLnBrk="1" fontAlgn="auto" hangingPunct="1">
              <a:spcAft>
                <a:spcPts val="0"/>
              </a:spcAft>
              <a:buFont typeface="Arial" charset="0"/>
              <a:buNone/>
              <a:defRPr/>
            </a:pP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r>
            <a:br>
              <a:rPr lang="en-US" sz="1600" dirty="0" smtClean="0"/>
            </a:b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a:latin typeface="Arial" pitchFamily="34" charset="0"/>
              <a:cs typeface="Arial" pitchFamily="34" charset="0"/>
            </a:endParaRPr>
          </a:p>
        </p:txBody>
      </p:sp>
      <p:sp>
        <p:nvSpPr>
          <p:cNvPr id="37891"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08CC721-C913-4B09-AF55-A1CC656BF91E}" type="slidenum">
              <a:rPr lang="it-IT" smtClean="0"/>
              <a:pPr/>
              <a:t>7</a:t>
            </a:fld>
            <a:endParaRPr lang="it-IT"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260648"/>
            <a:ext cx="8686800" cy="5865515"/>
          </a:xfrm>
        </p:spPr>
        <p:txBody>
          <a:bodyPr rtlCol="0">
            <a:noAutofit/>
          </a:bodyPr>
          <a:lstStyle/>
          <a:p>
            <a:pPr algn="r">
              <a:buNone/>
              <a:defRPr/>
            </a:pPr>
            <a:r>
              <a:rPr lang="it-IT" sz="1400" dirty="0" err="1" smtClean="0">
                <a:latin typeface="Verdana" pitchFamily="34" charset="0"/>
                <a:ea typeface="Verdana" pitchFamily="34" charset="0"/>
                <a:cs typeface="Verdana" pitchFamily="34" charset="0"/>
              </a:rPr>
              <a:t>Lecture</a:t>
            </a:r>
            <a:r>
              <a:rPr lang="it-IT" sz="1400" dirty="0" smtClean="0">
                <a:latin typeface="Verdana" pitchFamily="34" charset="0"/>
                <a:ea typeface="Verdana" pitchFamily="34" charset="0"/>
                <a:cs typeface="Verdana" pitchFamily="34" charset="0"/>
              </a:rPr>
              <a:t> 3 </a:t>
            </a:r>
            <a:r>
              <a:rPr lang="it-IT" sz="1400" dirty="0" err="1" smtClean="0">
                <a:latin typeface="Verdana" pitchFamily="34" charset="0"/>
                <a:ea typeface="Verdana" pitchFamily="34" charset="0"/>
                <a:cs typeface="Verdana" pitchFamily="34" charset="0"/>
              </a:rPr>
              <a:t>Experimental</a:t>
            </a:r>
            <a:r>
              <a:rPr lang="it-IT" sz="1400" dirty="0" smtClean="0">
                <a:latin typeface="Verdana" pitchFamily="34" charset="0"/>
                <a:ea typeface="Verdana" pitchFamily="34" charset="0"/>
                <a:cs typeface="Verdana" pitchFamily="34" charset="0"/>
              </a:rPr>
              <a:t> Design </a:t>
            </a:r>
          </a:p>
          <a:p>
            <a:pPr algn="ctr">
              <a:buNone/>
              <a:defRPr/>
            </a:pPr>
            <a:r>
              <a:rPr lang="en-US" sz="1400" dirty="0" smtClean="0">
                <a:latin typeface="+mj-lt"/>
                <a:cs typeface="Arial" pitchFamily="34" charset="0"/>
              </a:rPr>
              <a:t>Exemplificative Tasks</a:t>
            </a:r>
            <a:endParaRPr lang="it-IT" sz="1400" dirty="0" smtClean="0">
              <a:latin typeface="+mj-lt"/>
              <a:cs typeface="Arial" pitchFamily="34" charset="0"/>
            </a:endParaRPr>
          </a:p>
          <a:p>
            <a:pPr marL="365760" indent="-256032" eaLnBrk="1" fontAlgn="auto" hangingPunct="1">
              <a:spcAft>
                <a:spcPts val="0"/>
              </a:spcAft>
              <a:buFont typeface="Arial" charset="0"/>
              <a:buNone/>
              <a:defRPr/>
            </a:pPr>
            <a:r>
              <a:rPr lang="en-US" sz="1400" i="1" dirty="0" smtClean="0">
                <a:latin typeface="+mj-lt"/>
                <a:cs typeface="Arial" pitchFamily="34" charset="0"/>
              </a:rPr>
              <a:t> 1. Relatives . </a:t>
            </a:r>
            <a:r>
              <a:rPr lang="en-US" sz="1400" dirty="0" smtClean="0">
                <a:latin typeface="+mj-lt"/>
                <a:cs typeface="Arial" pitchFamily="34" charset="0"/>
              </a:rPr>
              <a:t>A survey is taken of 100 people in Los Angeles, Seattle, London and Norwich who have relatives living in other cities. Each person in the survey living in Britain has relatives in Los Angeles or Seattle and each person living in America has relatives in Norwich or London. No one has relatives in more than one city. The details of the survey are written down on report cards by putting the city each person lives in on one side of the card and the city their relatives live in on the other side. A sample of four report cards is selected. Look at whichever cards you wish to test the statement: </a:t>
            </a:r>
            <a:endParaRPr lang="it-IT" sz="1400" dirty="0" smtClean="0">
              <a:latin typeface="+mj-lt"/>
              <a:cs typeface="Arial" pitchFamily="34" charset="0"/>
            </a:endParaRPr>
          </a:p>
          <a:p>
            <a:pPr marL="365760" indent="-256032" eaLnBrk="1" fontAlgn="auto" hangingPunct="1">
              <a:spcAft>
                <a:spcPts val="0"/>
              </a:spcAft>
              <a:buFont typeface="Arial" charset="0"/>
              <a:buNone/>
              <a:defRPr/>
            </a:pPr>
            <a:r>
              <a:rPr lang="en-US" sz="1400" dirty="0" smtClean="0">
                <a:latin typeface="+mj-lt"/>
                <a:cs typeface="Arial" pitchFamily="34" charset="0"/>
              </a:rPr>
              <a:t>[Standard statement] Every person in the sample who lives in London also has a relative who lives in Los Angeles. </a:t>
            </a:r>
            <a:endParaRPr lang="it-IT" sz="1400" dirty="0" smtClean="0">
              <a:latin typeface="+mj-lt"/>
              <a:cs typeface="Arial" pitchFamily="34" charset="0"/>
            </a:endParaRPr>
          </a:p>
          <a:p>
            <a:pPr marL="365760" indent="-256032" eaLnBrk="1" fontAlgn="auto" hangingPunct="1">
              <a:spcAft>
                <a:spcPts val="0"/>
              </a:spcAft>
              <a:buFont typeface="Arial" charset="0"/>
              <a:buNone/>
              <a:defRPr/>
            </a:pPr>
            <a:r>
              <a:rPr lang="en-US" sz="1400" dirty="0" smtClean="0">
                <a:latin typeface="+mj-lt"/>
                <a:cs typeface="Arial" pitchFamily="34" charset="0"/>
              </a:rPr>
              <a:t>[</a:t>
            </a:r>
            <a:r>
              <a:rPr lang="en-US" sz="1400" dirty="0" err="1" smtClean="0">
                <a:latin typeface="+mj-lt"/>
                <a:cs typeface="Arial" pitchFamily="34" charset="0"/>
              </a:rPr>
              <a:t>Contraposed</a:t>
            </a:r>
            <a:r>
              <a:rPr lang="en-US" sz="1400" dirty="0" smtClean="0">
                <a:latin typeface="+mj-lt"/>
                <a:cs typeface="Arial" pitchFamily="34" charset="0"/>
              </a:rPr>
              <a:t> statement] Every person in the sample who lives in Seattle also has a relative who lives in Norwich.</a:t>
            </a:r>
            <a:endParaRPr lang="it-IT" sz="1400" dirty="0" smtClean="0">
              <a:latin typeface="+mj-lt"/>
              <a:cs typeface="Arial" pitchFamily="34" charset="0"/>
            </a:endParaRPr>
          </a:p>
          <a:p>
            <a:pPr marL="365760" indent="-256032" eaLnBrk="1" fontAlgn="auto" hangingPunct="1">
              <a:spcAft>
                <a:spcPts val="0"/>
              </a:spcAft>
              <a:buFont typeface="Arial" charset="0"/>
              <a:buNone/>
              <a:defRPr/>
            </a:pPr>
            <a:r>
              <a:rPr lang="en-US" sz="1400" dirty="0" smtClean="0">
                <a:latin typeface="+mj-lt"/>
                <a:cs typeface="Arial" pitchFamily="34" charset="0"/>
              </a:rPr>
              <a:t> </a:t>
            </a:r>
            <a:endParaRPr lang="it-IT" sz="1400" dirty="0" smtClean="0">
              <a:latin typeface="+mj-lt"/>
              <a:cs typeface="Arial" pitchFamily="34" charset="0"/>
            </a:endParaRPr>
          </a:p>
          <a:p>
            <a:pPr marL="365760" indent="-256032" eaLnBrk="1" fontAlgn="auto" hangingPunct="1">
              <a:spcAft>
                <a:spcPts val="0"/>
              </a:spcAft>
              <a:buFont typeface="Arial" charset="0"/>
              <a:buNone/>
              <a:defRPr/>
            </a:pPr>
            <a:r>
              <a:rPr lang="en-US" sz="1400" i="1" dirty="0" smtClean="0">
                <a:latin typeface="+mj-lt"/>
                <a:cs typeface="Arial" pitchFamily="34" charset="0"/>
              </a:rPr>
              <a:t>2. Drinkers . </a:t>
            </a:r>
            <a:r>
              <a:rPr lang="en-US" sz="1400" dirty="0" smtClean="0">
                <a:latin typeface="+mj-lt"/>
                <a:cs typeface="Arial" pitchFamily="34" charset="0"/>
              </a:rPr>
              <a:t>Only people over the age of eighteen are allowed to drink alcohol in a pub in Britain. A survey is carried out of 100 people in a large public house which identifies their age and whether they are drinking alcohol or a soft drink. Each person’s details are put down on a report card with the person’s age on one side and their drinking </a:t>
            </a:r>
            <a:r>
              <a:rPr lang="en-US" sz="1400" dirty="0" err="1" smtClean="0">
                <a:latin typeface="+mj-lt"/>
                <a:cs typeface="Arial" pitchFamily="34" charset="0"/>
              </a:rPr>
              <a:t>behaviour</a:t>
            </a:r>
            <a:r>
              <a:rPr lang="en-US" sz="1400" dirty="0" smtClean="0">
                <a:latin typeface="+mj-lt"/>
                <a:cs typeface="Arial" pitchFamily="34" charset="0"/>
              </a:rPr>
              <a:t> on the other. A sample of four report cards is selected. To find out if the four people in the sample are obeying the law, look at whichever cards you wish to test the statement: </a:t>
            </a:r>
            <a:endParaRPr lang="it-IT" sz="1400" dirty="0" smtClean="0">
              <a:latin typeface="+mj-lt"/>
              <a:cs typeface="Arial" pitchFamily="34" charset="0"/>
            </a:endParaRPr>
          </a:p>
          <a:p>
            <a:pPr marL="365760" indent="-256032" eaLnBrk="1" fontAlgn="auto" hangingPunct="1">
              <a:spcAft>
                <a:spcPts val="0"/>
              </a:spcAft>
              <a:buFont typeface="Arial" charset="0"/>
              <a:buNone/>
              <a:defRPr/>
            </a:pPr>
            <a:r>
              <a:rPr lang="en-US" sz="1400" dirty="0" smtClean="0">
                <a:latin typeface="+mj-lt"/>
                <a:cs typeface="Arial" pitchFamily="34" charset="0"/>
              </a:rPr>
              <a:t>[Standard statement] Every person in the sample who is drinking alcohol is also over eighteen. </a:t>
            </a:r>
            <a:endParaRPr lang="it-IT" sz="1400" dirty="0" smtClean="0">
              <a:latin typeface="+mj-lt"/>
              <a:cs typeface="Arial" pitchFamily="34" charset="0"/>
            </a:endParaRPr>
          </a:p>
          <a:p>
            <a:pPr marL="365760" indent="-256032" eaLnBrk="1" fontAlgn="auto" hangingPunct="1">
              <a:spcAft>
                <a:spcPts val="0"/>
              </a:spcAft>
              <a:buFont typeface="Arial" charset="0"/>
              <a:buNone/>
              <a:defRPr/>
            </a:pPr>
            <a:r>
              <a:rPr lang="en-US" sz="1400" dirty="0" smtClean="0">
                <a:latin typeface="+mj-lt"/>
                <a:cs typeface="Arial" pitchFamily="34" charset="0"/>
              </a:rPr>
              <a:t>[</a:t>
            </a:r>
            <a:r>
              <a:rPr lang="en-US" sz="1400" dirty="0" err="1" smtClean="0">
                <a:latin typeface="+mj-lt"/>
                <a:cs typeface="Arial" pitchFamily="34" charset="0"/>
              </a:rPr>
              <a:t>Contraposed</a:t>
            </a:r>
            <a:r>
              <a:rPr lang="en-US" sz="1400" dirty="0" smtClean="0">
                <a:latin typeface="+mj-lt"/>
                <a:cs typeface="Arial" pitchFamily="34" charset="0"/>
              </a:rPr>
              <a:t> statement] Every person in the sample who is under eighteen is also drinking a soft drink. </a:t>
            </a:r>
            <a:endParaRPr lang="it-IT" sz="1400" dirty="0" smtClean="0">
              <a:latin typeface="+mj-lt"/>
              <a:cs typeface="Arial" pitchFamily="34" charset="0"/>
            </a:endParaRPr>
          </a:p>
          <a:p>
            <a:pPr marL="365760" indent="-256032" eaLnBrk="1" fontAlgn="auto" hangingPunct="1">
              <a:spcAft>
                <a:spcPts val="0"/>
              </a:spcAft>
              <a:buFont typeface="Arial" charset="0"/>
              <a:buNone/>
              <a:defRPr/>
            </a:pPr>
            <a:endParaRPr lang="it-IT" sz="1600" dirty="0" smtClean="0"/>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endParaRPr lang="it-IT" sz="1600" dirty="0" smtClean="0"/>
          </a:p>
          <a:p>
            <a:pPr marL="0" indent="0" eaLnBrk="1" fontAlgn="auto" hangingPunct="1">
              <a:spcAft>
                <a:spcPts val="0"/>
              </a:spcAft>
              <a:buFont typeface="Arial" charset="0"/>
              <a:buNone/>
              <a:defRPr/>
            </a:pP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r>
            <a:br>
              <a:rPr lang="en-US" sz="1600" dirty="0" smtClean="0"/>
            </a:b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a:latin typeface="Arial" pitchFamily="34" charset="0"/>
              <a:cs typeface="Arial" pitchFamily="34" charset="0"/>
            </a:endParaRPr>
          </a:p>
        </p:txBody>
      </p:sp>
      <p:sp>
        <p:nvSpPr>
          <p:cNvPr id="38915"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4348560-8668-4756-8495-4693FE6407B5}" type="slidenum">
              <a:rPr lang="it-IT" smtClean="0"/>
              <a:pPr/>
              <a:t>8</a:t>
            </a:fld>
            <a:endParaRPr lang="it-IT"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357188"/>
            <a:ext cx="8229600" cy="5929312"/>
          </a:xfrm>
        </p:spPr>
        <p:txBody>
          <a:bodyPr rtlCol="0">
            <a:noAutofit/>
          </a:bodyPr>
          <a:lstStyle/>
          <a:p>
            <a:pPr marL="365760" indent="-256032" algn="ctr" eaLnBrk="1" fontAlgn="auto" hangingPunct="1">
              <a:spcAft>
                <a:spcPts val="0"/>
              </a:spcAft>
              <a:buFont typeface="Arial" charset="0"/>
              <a:buNone/>
              <a:defRPr/>
            </a:pPr>
            <a:r>
              <a:rPr lang="en-US" sz="1600" dirty="0" smtClean="0">
                <a:latin typeface="Arial" pitchFamily="34" charset="0"/>
                <a:cs typeface="Arial" pitchFamily="34" charset="0"/>
              </a:rPr>
              <a:t>Results</a:t>
            </a:r>
          </a:p>
          <a:p>
            <a:pPr marL="365760" indent="-256032" algn="ctr" eaLnBrk="1" fontAlgn="auto" hangingPunct="1">
              <a:spcAft>
                <a:spcPts val="0"/>
              </a:spcAft>
              <a:buFont typeface="Arial" charset="0"/>
              <a:buNone/>
              <a:defRPr/>
            </a:pP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latin typeface="Arial" pitchFamily="34" charset="0"/>
                <a:cs typeface="Arial" pitchFamily="34" charset="0"/>
              </a:rPr>
              <a:t> In </a:t>
            </a:r>
            <a:r>
              <a:rPr lang="en-US" sz="1600" dirty="0" err="1" smtClean="0">
                <a:latin typeface="Arial" pitchFamily="34" charset="0"/>
                <a:cs typeface="Arial" pitchFamily="34" charset="0"/>
              </a:rPr>
              <a:t>favour</a:t>
            </a:r>
            <a:r>
              <a:rPr lang="en-US" sz="1600" dirty="0" smtClean="0">
                <a:latin typeface="Arial" pitchFamily="34" charset="0"/>
                <a:cs typeface="Arial" pitchFamily="34" charset="0"/>
              </a:rPr>
              <a:t> of the confirming bias hypothesis: 62% of the choices (445/720)</a:t>
            </a: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latin typeface="Arial" pitchFamily="34" charset="0"/>
                <a:cs typeface="Arial" pitchFamily="34" charset="0"/>
              </a:rPr>
              <a:t>&lt;No cards&gt; 18%</a:t>
            </a: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latin typeface="Arial" pitchFamily="34" charset="0"/>
                <a:cs typeface="Arial" pitchFamily="34" charset="0"/>
              </a:rPr>
              <a:t>&lt;p&gt; 14%</a:t>
            </a: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latin typeface="Arial" pitchFamily="34" charset="0"/>
                <a:cs typeface="Arial" pitchFamily="34" charset="0"/>
              </a:rPr>
              <a:t>&lt;p, q&gt; 18% </a:t>
            </a:r>
            <a:endParaRPr lang="it-IT" sz="1600" dirty="0" smtClean="0">
              <a:latin typeface="Arial" pitchFamily="34" charset="0"/>
              <a:cs typeface="Arial" pitchFamily="34" charset="0"/>
            </a:endParaRPr>
          </a:p>
          <a:p>
            <a:pPr marL="365760" indent="-256032" algn="ctr" eaLnBrk="1" fontAlgn="auto" hangingPunct="1">
              <a:spcAft>
                <a:spcPts val="0"/>
              </a:spcAft>
              <a:buFont typeface="Arial" charset="0"/>
              <a:buNone/>
              <a:defRPr/>
            </a:pPr>
            <a:r>
              <a:rPr lang="en-US" sz="1600" dirty="0" smtClean="0">
                <a:latin typeface="Arial" pitchFamily="34" charset="0"/>
                <a:cs typeface="Arial" pitchFamily="34" charset="0"/>
              </a:rPr>
              <a:t>Conclusions</a:t>
            </a: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latin typeface="Arial" pitchFamily="34" charset="0"/>
                <a:cs typeface="Arial" pitchFamily="34" charset="0"/>
              </a:rPr>
              <a:t> </a:t>
            </a:r>
            <a:endParaRPr lang="it-IT" sz="1600" dirty="0" smtClean="0">
              <a:latin typeface="Arial" pitchFamily="34" charset="0"/>
              <a:cs typeface="Arial" pitchFamily="34" charset="0"/>
            </a:endParaRPr>
          </a:p>
          <a:p>
            <a:pPr marL="365760" indent="-256032" eaLnBrk="1" fontAlgn="auto" hangingPunct="1">
              <a:spcAft>
                <a:spcPts val="0"/>
              </a:spcAft>
              <a:buFont typeface="Wingdings 3"/>
              <a:buChar char=""/>
              <a:defRPr/>
            </a:pPr>
            <a:r>
              <a:rPr lang="en-US" sz="1600" dirty="0" smtClean="0">
                <a:latin typeface="Arial" pitchFamily="34" charset="0"/>
                <a:cs typeface="Arial" pitchFamily="34" charset="0"/>
              </a:rPr>
              <a:t>Overwhelming evidence that subjects’ information-gathering decisions are systematically biased in favor of information which is potentially confirming</a:t>
            </a:r>
            <a:endParaRPr lang="it-IT" sz="1600" dirty="0" smtClean="0">
              <a:latin typeface="Arial" pitchFamily="34" charset="0"/>
              <a:cs typeface="Arial" pitchFamily="34" charset="0"/>
            </a:endParaRPr>
          </a:p>
          <a:p>
            <a:pPr marL="365760" indent="-256032" eaLnBrk="1" fontAlgn="auto" hangingPunct="1">
              <a:spcAft>
                <a:spcPts val="0"/>
              </a:spcAft>
              <a:buFont typeface="Wingdings 3"/>
              <a:buChar char=""/>
              <a:defRPr/>
            </a:pPr>
            <a:endParaRPr lang="it-IT" sz="1600" dirty="0" smtClean="0">
              <a:latin typeface="Arial" pitchFamily="34" charset="0"/>
              <a:cs typeface="Arial" pitchFamily="34" charset="0"/>
            </a:endParaRPr>
          </a:p>
          <a:p>
            <a:pPr marL="365760" indent="-256032" eaLnBrk="1" fontAlgn="auto" hangingPunct="1">
              <a:spcAft>
                <a:spcPts val="0"/>
              </a:spcAft>
              <a:buFont typeface="Wingdings 3"/>
              <a:buChar char=""/>
              <a:defRPr/>
            </a:pPr>
            <a:r>
              <a:rPr lang="en-US" sz="1600" dirty="0" smtClean="0">
                <a:latin typeface="Arial" pitchFamily="34" charset="0"/>
                <a:cs typeface="Arial" pitchFamily="34" charset="0"/>
              </a:rPr>
              <a:t>But behavior seems to have been closer to Bayesian rationality than in many other selection task experiments </a:t>
            </a:r>
            <a:endParaRPr lang="it-IT" sz="1600" dirty="0" smtClean="0">
              <a:latin typeface="Arial" pitchFamily="34" charset="0"/>
              <a:cs typeface="Arial" pitchFamily="34" charset="0"/>
            </a:endParaRPr>
          </a:p>
          <a:p>
            <a:pPr marL="365760" indent="-256032" eaLnBrk="1" fontAlgn="auto" hangingPunct="1">
              <a:spcAft>
                <a:spcPts val="0"/>
              </a:spcAft>
              <a:buFont typeface="Wingdings 3"/>
              <a:buChar char=""/>
              <a:defRPr/>
            </a:pPr>
            <a:endParaRPr lang="it-IT" sz="1600" dirty="0" smtClean="0">
              <a:latin typeface="Arial" pitchFamily="34" charset="0"/>
              <a:cs typeface="Arial" pitchFamily="34" charset="0"/>
            </a:endParaRPr>
          </a:p>
          <a:p>
            <a:pPr marL="365760" indent="-256032" eaLnBrk="1" fontAlgn="auto" hangingPunct="1">
              <a:spcAft>
                <a:spcPts val="0"/>
              </a:spcAft>
              <a:buFont typeface="Wingdings 3"/>
              <a:buChar char=""/>
              <a:defRPr/>
            </a:pPr>
            <a:r>
              <a:rPr lang="en-US" sz="1600" dirty="0" smtClean="0">
                <a:latin typeface="Arial" pitchFamily="34" charset="0"/>
                <a:cs typeface="Arial" pitchFamily="34" charset="0"/>
              </a:rPr>
              <a:t>Especially the drinkers story facilitates Bayesian rationality (why?)</a:t>
            </a:r>
            <a:endParaRPr lang="it-IT" sz="1600" dirty="0" smtClean="0">
              <a:latin typeface="Arial" pitchFamily="34" charset="0"/>
              <a:cs typeface="Arial" pitchFamily="34" charset="0"/>
            </a:endParaRPr>
          </a:p>
          <a:p>
            <a:pPr marL="365760" indent="-256032" eaLnBrk="1" fontAlgn="auto" hangingPunct="1">
              <a:spcAft>
                <a:spcPts val="0"/>
              </a:spcAft>
              <a:buFont typeface="Wingdings 3"/>
              <a:buChar char=""/>
              <a:defRPr/>
            </a:pPr>
            <a:endParaRPr lang="it-IT" sz="1600" dirty="0" smtClean="0">
              <a:latin typeface="Arial" pitchFamily="34" charset="0"/>
              <a:cs typeface="Arial" pitchFamily="34" charset="0"/>
            </a:endParaRPr>
          </a:p>
          <a:p>
            <a:pPr marL="365760" indent="-256032" eaLnBrk="1" fontAlgn="auto" hangingPunct="1">
              <a:spcAft>
                <a:spcPts val="0"/>
              </a:spcAft>
              <a:buFont typeface="Wingdings 3"/>
              <a:buChar char=""/>
              <a:defRPr/>
            </a:pPr>
            <a:r>
              <a:rPr lang="en-US" sz="1600" dirty="0" smtClean="0">
                <a:latin typeface="Arial" pitchFamily="34" charset="0"/>
                <a:cs typeface="Arial" pitchFamily="34" charset="0"/>
              </a:rPr>
              <a:t>What is the effect of financial incentives?</a:t>
            </a:r>
          </a:p>
          <a:p>
            <a:pPr marL="365760" indent="-256032" eaLnBrk="1" fontAlgn="auto" hangingPunct="1">
              <a:spcAft>
                <a:spcPts val="0"/>
              </a:spcAft>
              <a:buFont typeface="Wingdings 3"/>
              <a:buNone/>
              <a:defRPr/>
            </a:pPr>
            <a:endParaRPr lang="en-US" sz="1600" dirty="0" smtClean="0">
              <a:latin typeface="Arial" pitchFamily="34" charset="0"/>
              <a:cs typeface="Arial" pitchFamily="34" charset="0"/>
            </a:endParaRPr>
          </a:p>
          <a:p>
            <a:pPr marL="365760" indent="-256032" eaLnBrk="1" fontAlgn="auto" hangingPunct="1">
              <a:spcAft>
                <a:spcPts val="0"/>
              </a:spcAft>
              <a:buFont typeface="Wingdings 3"/>
              <a:buChar char=""/>
              <a:defRPr/>
            </a:pPr>
            <a:r>
              <a:rPr lang="en-US" sz="1600" dirty="0" smtClean="0">
                <a:latin typeface="Arial" pitchFamily="34" charset="0"/>
                <a:cs typeface="Arial" pitchFamily="34" charset="0"/>
              </a:rPr>
              <a:t>Application to economic learning: an agent who repeatedly faces the same set of options might retain the false belief that a particular option was optimal, even after long exposure to evidence which, rationally interpreted, would indicate the contrary</a:t>
            </a:r>
            <a:endParaRPr lang="it-IT" sz="1600" dirty="0" smtClean="0">
              <a:latin typeface="Arial" pitchFamily="34" charset="0"/>
              <a:cs typeface="Arial" pitchFamily="34" charset="0"/>
            </a:endParaRPr>
          </a:p>
          <a:p>
            <a:pPr marL="365760" indent="-256032" eaLnBrk="1" fontAlgn="auto" hangingPunct="1">
              <a:spcAft>
                <a:spcPts val="0"/>
              </a:spcAft>
              <a:buFont typeface="Wingdings 3"/>
              <a:buChar char=""/>
              <a:defRPr/>
            </a:pP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smtClean="0"/>
          </a:p>
          <a:p>
            <a:pPr marL="0" indent="0" eaLnBrk="1" fontAlgn="auto" hangingPunct="1">
              <a:spcAft>
                <a:spcPts val="0"/>
              </a:spcAft>
              <a:buFont typeface="Arial" charset="0"/>
              <a:buNone/>
              <a:defRPr/>
            </a:pP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t>
            </a:r>
            <a:endParaRPr lang="it-IT" sz="1600" dirty="0" smtClean="0"/>
          </a:p>
          <a:p>
            <a:pPr marL="365760" indent="-256032" eaLnBrk="1" fontAlgn="auto" hangingPunct="1">
              <a:spcAft>
                <a:spcPts val="0"/>
              </a:spcAft>
              <a:buFont typeface="Arial" charset="0"/>
              <a:buNone/>
              <a:defRPr/>
            </a:pPr>
            <a:r>
              <a:rPr lang="en-US" sz="1600" dirty="0" smtClean="0"/>
              <a:t/>
            </a:r>
            <a:br>
              <a:rPr lang="en-US" sz="1600" dirty="0" smtClean="0"/>
            </a:br>
            <a:endParaRPr lang="it-IT" sz="1600" dirty="0" smtClean="0">
              <a:latin typeface="Arial" pitchFamily="34" charset="0"/>
              <a:cs typeface="Arial" pitchFamily="34" charset="0"/>
            </a:endParaRPr>
          </a:p>
          <a:p>
            <a:pPr marL="365760" indent="-256032" eaLnBrk="1" fontAlgn="auto" hangingPunct="1">
              <a:spcAft>
                <a:spcPts val="0"/>
              </a:spcAft>
              <a:buFont typeface="Arial" charset="0"/>
              <a:buNone/>
              <a:defRPr/>
            </a:pPr>
            <a:endParaRPr lang="it-IT" sz="1600" dirty="0">
              <a:latin typeface="Arial" pitchFamily="34" charset="0"/>
              <a:cs typeface="Arial" pitchFamily="34" charset="0"/>
            </a:endParaRPr>
          </a:p>
        </p:txBody>
      </p:sp>
      <p:sp>
        <p:nvSpPr>
          <p:cNvPr id="39939"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BD6C04E-C675-4AE8-B1E7-BCEA496B7E3C}" type="slidenum">
              <a:rPr lang="it-IT" smtClean="0"/>
              <a:pPr/>
              <a:t>9</a:t>
            </a:fld>
            <a:endParaRPr lang="it-IT"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788</TotalTime>
  <Words>2594</Words>
  <Application>Microsoft Office PowerPoint</Application>
  <PresentationFormat>On-screen Show (4:3)</PresentationFormat>
  <Paragraphs>666</Paragraphs>
  <Slides>56</Slides>
  <Notes>45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59" baseType="lpstr">
      <vt:lpstr>Concourse</vt:lpstr>
      <vt:lpstr>Document</vt:lpstr>
      <vt:lpstr>Documento</vt:lpstr>
      <vt:lpstr>Slide 1</vt:lpstr>
      <vt:lpstr>Slide 2</vt:lpstr>
      <vt:lpstr>Slide 3</vt:lpstr>
      <vt:lpstr>Slide 4</vt:lpstr>
      <vt:lpstr>Slide 5</vt:lpstr>
      <vt:lpstr>Slide 6</vt:lpstr>
      <vt:lpstr>Slide 7</vt:lpstr>
      <vt:lpstr>Slide 8</vt:lpstr>
      <vt:lpstr>Slide 9</vt:lpstr>
      <vt:lpstr>EXP. 2 Eyetracking and overconfidence</vt:lpstr>
      <vt:lpstr>Eye-tracker</vt:lpstr>
      <vt:lpstr>A bit of introduction</vt:lpstr>
      <vt:lpstr>Findings on eye-movements</vt:lpstr>
      <vt:lpstr>Attention allocation as foveation</vt:lpstr>
      <vt:lpstr>Attention and preferences</vt:lpstr>
      <vt:lpstr>Gaze cascade effect </vt:lpstr>
      <vt:lpstr>Starting hypotheses</vt:lpstr>
      <vt:lpstr>Starting hypotheses</vt:lpstr>
      <vt:lpstr>Our inquiry</vt:lpstr>
      <vt:lpstr>Dual process theories</vt:lpstr>
      <vt:lpstr>Controlled vs. Automatic</vt:lpstr>
      <vt:lpstr>System 1</vt:lpstr>
      <vt:lpstr>System 2</vt:lpstr>
      <vt:lpstr>Eye-movements and Systems 1/2</vt:lpstr>
      <vt:lpstr>Informational cascades</vt:lpstr>
      <vt:lpstr>Informational Cascade</vt:lpstr>
      <vt:lpstr>The restaurant example</vt:lpstr>
      <vt:lpstr>The restaurant example</vt:lpstr>
      <vt:lpstr>The restaurant example</vt:lpstr>
      <vt:lpstr>What is wrong?</vt:lpstr>
      <vt:lpstr>Model’s key features</vt:lpstr>
      <vt:lpstr>Heuristics and biases in cascades</vt:lpstr>
      <vt:lpstr>Experimental setting</vt:lpstr>
      <vt:lpstr>Experimental Design</vt:lpstr>
      <vt:lpstr>Private draw</vt:lpstr>
      <vt:lpstr>Bayesian learning</vt:lpstr>
      <vt:lpstr>Bayesian learning</vt:lpstr>
      <vt:lpstr>Bayesian learning</vt:lpstr>
      <vt:lpstr>Bayesian learning</vt:lpstr>
      <vt:lpstr>Experiment 1</vt:lpstr>
      <vt:lpstr>Slide 41</vt:lpstr>
      <vt:lpstr>Slide 42</vt:lpstr>
      <vt:lpstr>Slide 43</vt:lpstr>
      <vt:lpstr>Slide 44</vt:lpstr>
      <vt:lpstr>Experimental variables</vt:lpstr>
      <vt:lpstr>Subjects’ types</vt:lpstr>
      <vt:lpstr>Subjects’ types</vt:lpstr>
      <vt:lpstr>Total allocation of attention</vt:lpstr>
      <vt:lpstr>First fixations</vt:lpstr>
      <vt:lpstr>First fixations by side</vt:lpstr>
      <vt:lpstr>Likelihood to look at the chosen item</vt:lpstr>
      <vt:lpstr>Likelihood by types</vt:lpstr>
      <vt:lpstr>Findings</vt:lpstr>
      <vt:lpstr>Interpretation</vt:lpstr>
      <vt:lpstr>Conclusions (1)</vt:lpstr>
      <vt:lpstr>Conclusions (2)</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Pc4</cp:lastModifiedBy>
  <cp:revision>132</cp:revision>
  <dcterms:created xsi:type="dcterms:W3CDTF">2008-11-13T17:18:53Z</dcterms:created>
  <dcterms:modified xsi:type="dcterms:W3CDTF">2013-08-30T10:26:19Z</dcterms:modified>
</cp:coreProperties>
</file>