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56" r:id="rId2"/>
    <p:sldId id="419" r:id="rId3"/>
    <p:sldId id="422" r:id="rId4"/>
    <p:sldId id="420" r:id="rId5"/>
    <p:sldId id="421" r:id="rId6"/>
    <p:sldId id="406" r:id="rId7"/>
    <p:sldId id="407" r:id="rId8"/>
    <p:sldId id="409" r:id="rId9"/>
    <p:sldId id="413" r:id="rId10"/>
    <p:sldId id="428" r:id="rId11"/>
    <p:sldId id="429" r:id="rId12"/>
    <p:sldId id="414" r:id="rId13"/>
    <p:sldId id="415" r:id="rId14"/>
    <p:sldId id="430" r:id="rId15"/>
    <p:sldId id="412" r:id="rId16"/>
    <p:sldId id="416" r:id="rId17"/>
    <p:sldId id="423" r:id="rId18"/>
    <p:sldId id="426" r:id="rId19"/>
    <p:sldId id="427" r:id="rId2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713" autoAdjust="0"/>
  </p:normalViewPr>
  <p:slideViewPr>
    <p:cSldViewPr>
      <p:cViewPr varScale="1">
        <p:scale>
          <a:sx n="110" d="100"/>
          <a:sy n="110" d="100"/>
        </p:scale>
        <p:origin x="-16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835852-C098-4FC8-9ED1-712FB9DD6322}" type="datetimeFigureOut">
              <a:rPr lang="it-IT"/>
              <a:pPr>
                <a:defRPr/>
              </a:pPr>
              <a:t>30/08/2013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5A3145B-9401-47E9-8815-6769CF55A68C}"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10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310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5B69C2-29C3-4275-8664-27F2C6564AF0}" type="slidenum">
              <a:rPr lang="it-IT" smtClean="0"/>
              <a:pPr/>
              <a:t>4</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20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321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B2C5A0-6F93-467D-88A5-FAEBF29D7DD1}" type="slidenum">
              <a:rPr lang="it-IT" smtClean="0"/>
              <a:pPr/>
              <a:t>5</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ABD20B46-BEDD-4916-BCFC-5655BBFA96E0}" type="datetime1">
              <a:rPr lang="it-IT" smtClean="0"/>
              <a:pPr>
                <a:defRPr/>
              </a:pPr>
              <a:t>30/08/2013</a:t>
            </a:fld>
            <a:endParaRPr lang="it-IT"/>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it-IT"/>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6" name="Footer Placeholder 5"/>
          <p:cNvSpPr>
            <a:spLocks noGrp="1"/>
          </p:cNvSpPr>
          <p:nvPr>
            <p:ph type="ftr" sz="quarter" idx="11"/>
          </p:nvPr>
        </p:nvSpPr>
        <p:spPr/>
        <p:txBody>
          <a:bodyPr/>
          <a:lstStyle>
            <a:extLst/>
          </a:lstStyle>
          <a:p>
            <a:pPr>
              <a:defRPr/>
            </a:pPr>
            <a:endParaRPr lang="it-IT"/>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8" name="Footer Placeholder 7"/>
          <p:cNvSpPr>
            <a:spLocks noGrp="1"/>
          </p:cNvSpPr>
          <p:nvPr>
            <p:ph type="ftr" sz="quarter" idx="11"/>
          </p:nvPr>
        </p:nvSpPr>
        <p:spPr/>
        <p:txBody>
          <a:bodyPr/>
          <a:lstStyle>
            <a:extLst/>
          </a:lstStyle>
          <a:p>
            <a:pPr>
              <a:defRPr/>
            </a:pPr>
            <a:endParaRPr lang="it-IT"/>
          </a:p>
        </p:txBody>
      </p:sp>
      <p:sp>
        <p:nvSpPr>
          <p:cNvPr id="9" name="Slide Number Placeholder 8"/>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4" name="Footer Placeholder 3"/>
          <p:cNvSpPr>
            <a:spLocks noGrp="1"/>
          </p:cNvSpPr>
          <p:nvPr>
            <p:ph type="ftr" sz="quarter" idx="11"/>
          </p:nvPr>
        </p:nvSpPr>
        <p:spPr/>
        <p:txBody>
          <a:bodyPr/>
          <a:lstStyle>
            <a:extLst/>
          </a:lstStyle>
          <a:p>
            <a:pPr>
              <a:defRPr/>
            </a:pPr>
            <a:endParaRPr lang="it-IT"/>
          </a:p>
        </p:txBody>
      </p:sp>
      <p:sp>
        <p:nvSpPr>
          <p:cNvPr id="5" name="Slide Number Placeholder 4"/>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3" name="Footer Placeholder 2"/>
          <p:cNvSpPr>
            <a:spLocks noGrp="1"/>
          </p:cNvSpPr>
          <p:nvPr>
            <p:ph type="ftr" sz="quarter" idx="11"/>
          </p:nvPr>
        </p:nvSpPr>
        <p:spPr/>
        <p:txBody>
          <a:bodyPr/>
          <a:lstStyle>
            <a:extLst/>
          </a:lstStyle>
          <a:p>
            <a:pPr>
              <a:defRPr/>
            </a:pPr>
            <a:endParaRPr lang="it-IT"/>
          </a:p>
        </p:txBody>
      </p:sp>
      <p:sp>
        <p:nvSpPr>
          <p:cNvPr id="4" name="Slide Number Placeholder 3"/>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ABD20B46-BEDD-4916-BCFC-5655BBFA96E0}" type="datetime1">
              <a:rPr lang="it-IT" smtClean="0"/>
              <a:pPr>
                <a:defRPr/>
              </a:pPr>
              <a:t>30/08/2013</a:t>
            </a:fld>
            <a:endParaRPr lang="it-IT"/>
          </a:p>
        </p:txBody>
      </p:sp>
      <p:sp>
        <p:nvSpPr>
          <p:cNvPr id="6" name="Footer Placeholder 5"/>
          <p:cNvSpPr>
            <a:spLocks noGrp="1"/>
          </p:cNvSpPr>
          <p:nvPr>
            <p:ph type="ftr" sz="quarter" idx="11"/>
          </p:nvPr>
        </p:nvSpPr>
        <p:spPr/>
        <p:txBody>
          <a:bodyPr/>
          <a:lstStyle>
            <a:extLst/>
          </a:lstStyle>
          <a:p>
            <a:pPr>
              <a:defRPr/>
            </a:pPr>
            <a:endParaRPr lang="it-IT"/>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ABD20B46-BEDD-4916-BCFC-5655BBFA96E0}" type="datetime1">
              <a:rPr lang="it-IT" smtClean="0"/>
              <a:pPr>
                <a:defRPr/>
              </a:pPr>
              <a:t>30/08/2013</a:t>
            </a:fld>
            <a:endParaRPr lang="it-IT"/>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it-IT"/>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95242F2-F333-40EB-841F-4C0C699DBAC5}" type="slidenum">
              <a:rPr lang="it-IT" smtClean="0"/>
              <a:pPr>
                <a:defRPr/>
              </a:pPr>
              <a:t>‹#›</a:t>
            </a:fld>
            <a:endParaRPr lang="it-IT"/>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BD20B46-BEDD-4916-BCFC-5655BBFA96E0}" type="datetime1">
              <a:rPr lang="it-IT" smtClean="0"/>
              <a:pPr>
                <a:defRPr/>
              </a:pPr>
              <a:t>30/08/2013</a:t>
            </a:fld>
            <a:endParaRPr lang="it-IT"/>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it-IT"/>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95242F2-F333-40EB-841F-4C0C699DBAC5}" type="slidenum">
              <a:rPr lang="it-IT" smtClean="0"/>
              <a:pPr>
                <a:defRPr/>
              </a:pPr>
              <a:t>‹#›</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vreb.unisi.it/" TargetMode="External"/><Relationship Id="rId2" Type="http://schemas.openxmlformats.org/officeDocument/2006/relationships/hyperlink" Target="http://www.labsi.org/innocenti/"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www.labsi.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OculusUnityDemo/Win_OculusUnityDemoScene.ex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Pc4\Videos\videoALBO\avatar\CANTIERE.wm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wnQgDsdy7z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plosone.org/article/info:doi/10.1371/journal.pone.0055003"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www.plosone.org/article/info:doi/10.1371/journal.pone.0055003"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952132"/>
          </a:xfrm>
        </p:spPr>
        <p:txBody>
          <a:bodyPr rtlCol="0">
            <a:normAutofit lnSpcReduction="10000"/>
          </a:bodyPr>
          <a:lstStyle/>
          <a:p>
            <a:pPr marL="0" indent="0">
              <a:lnSpc>
                <a:spcPct val="120000"/>
              </a:lnSpc>
              <a:spcBef>
                <a:spcPts val="0"/>
              </a:spcBef>
              <a:buNone/>
              <a:defRPr/>
            </a:pPr>
            <a:r>
              <a:rPr lang="it-IT" sz="1300" dirty="0" err="1" smtClean="0">
                <a:latin typeface="Verdana" pitchFamily="34" charset="0"/>
                <a:ea typeface="Verdana" pitchFamily="34" charset="0"/>
                <a:cs typeface="Verdana" pitchFamily="34" charset="0"/>
              </a:rPr>
              <a:t>Course</a:t>
            </a:r>
            <a:r>
              <a:rPr lang="it-IT" sz="1300" dirty="0" smtClean="0">
                <a:latin typeface="Verdana" pitchFamily="34" charset="0"/>
                <a:ea typeface="Verdana" pitchFamily="34" charset="0"/>
                <a:cs typeface="Verdana" pitchFamily="34" charset="0"/>
              </a:rPr>
              <a:t> </a:t>
            </a:r>
            <a:r>
              <a:rPr lang="it-IT" sz="1300" dirty="0" err="1" smtClean="0">
                <a:latin typeface="Verdana" pitchFamily="34" charset="0"/>
                <a:ea typeface="Verdana" pitchFamily="34" charset="0"/>
                <a:cs typeface="Verdana" pitchFamily="34" charset="0"/>
              </a:rPr>
              <a:t>Behavioral</a:t>
            </a:r>
            <a:r>
              <a:rPr lang="it-IT" sz="1300" dirty="0" smtClean="0">
                <a:latin typeface="Verdana" pitchFamily="34" charset="0"/>
                <a:ea typeface="Verdana" pitchFamily="34" charset="0"/>
                <a:cs typeface="Verdana" pitchFamily="34" charset="0"/>
              </a:rPr>
              <a:t> </a:t>
            </a:r>
            <a:r>
              <a:rPr lang="it-IT" sz="1300" dirty="0" err="1" smtClean="0">
                <a:latin typeface="Verdana" pitchFamily="34" charset="0"/>
                <a:ea typeface="Verdana" pitchFamily="34" charset="0"/>
                <a:cs typeface="Verdana" pitchFamily="34" charset="0"/>
              </a:rPr>
              <a:t>Economics</a:t>
            </a:r>
            <a:r>
              <a:rPr lang="it-IT" sz="1300" dirty="0" smtClean="0">
                <a:latin typeface="Verdana" pitchFamily="34" charset="0"/>
                <a:ea typeface="Verdana" pitchFamily="34" charset="0"/>
                <a:cs typeface="Verdana" pitchFamily="34" charset="0"/>
              </a:rPr>
              <a:t>              </a:t>
            </a:r>
            <a:r>
              <a:rPr lang="it-IT" sz="1300" b="1" dirty="0" smtClean="0">
                <a:latin typeface="Verdana" pitchFamily="34" charset="0"/>
                <a:ea typeface="Verdana" pitchFamily="34" charset="0"/>
                <a:cs typeface="Verdana" pitchFamily="34" charset="0"/>
                <a:hlinkClick r:id="rId2"/>
              </a:rPr>
              <a:t>Alessandro </a:t>
            </a:r>
            <a:r>
              <a:rPr lang="it-IT" sz="1300" b="1" dirty="0" smtClean="0">
                <a:latin typeface="Verdana" pitchFamily="34" charset="0"/>
                <a:ea typeface="Verdana" pitchFamily="34" charset="0"/>
                <a:cs typeface="Verdana" pitchFamily="34" charset="0"/>
                <a:hlinkClick r:id="rId2"/>
              </a:rPr>
              <a:t>Innocenti </a:t>
            </a:r>
            <a:endParaRPr lang="it-IT" sz="1300" b="1" dirty="0" smtClean="0">
              <a:latin typeface="Verdana" pitchFamily="34" charset="0"/>
              <a:ea typeface="Verdana" pitchFamily="34" charset="0"/>
              <a:cs typeface="Verdana" pitchFamily="34" charset="0"/>
            </a:endParaRPr>
          </a:p>
          <a:p>
            <a:pPr marL="0" indent="0" eaLnBrk="1" fontAlgn="auto" hangingPunct="1">
              <a:lnSpc>
                <a:spcPct val="120000"/>
              </a:lnSpc>
              <a:spcBef>
                <a:spcPts val="0"/>
              </a:spcBef>
              <a:spcAft>
                <a:spcPts val="0"/>
              </a:spcAft>
              <a:buNone/>
              <a:defRPr/>
            </a:pPr>
            <a:r>
              <a:rPr lang="it-IT" sz="1300" dirty="0" err="1" smtClean="0">
                <a:latin typeface="Verdana" pitchFamily="34" charset="0"/>
                <a:ea typeface="Verdana" pitchFamily="34" charset="0"/>
                <a:cs typeface="Verdana" pitchFamily="34" charset="0"/>
              </a:rPr>
              <a:t>Academic</a:t>
            </a:r>
            <a:r>
              <a:rPr lang="it-IT" sz="1300" dirty="0" smtClean="0">
                <a:latin typeface="Verdana" pitchFamily="34" charset="0"/>
                <a:ea typeface="Verdana" pitchFamily="34" charset="0"/>
                <a:cs typeface="Verdana" pitchFamily="34" charset="0"/>
              </a:rPr>
              <a:t> </a:t>
            </a:r>
            <a:r>
              <a:rPr lang="it-IT" sz="1300" dirty="0" err="1" smtClean="0">
                <a:latin typeface="Verdana" pitchFamily="34" charset="0"/>
                <a:ea typeface="Verdana" pitchFamily="34" charset="0"/>
                <a:cs typeface="Verdana" pitchFamily="34" charset="0"/>
              </a:rPr>
              <a:t>year</a:t>
            </a:r>
            <a:r>
              <a:rPr lang="it-IT" sz="1300" dirty="0" smtClean="0">
                <a:latin typeface="Verdana" pitchFamily="34" charset="0"/>
                <a:ea typeface="Verdana" pitchFamily="34" charset="0"/>
                <a:cs typeface="Verdana" pitchFamily="34" charset="0"/>
              </a:rPr>
              <a:t> </a:t>
            </a:r>
            <a:r>
              <a:rPr lang="it-IT" sz="1300" dirty="0" smtClean="0">
                <a:latin typeface="Verdana" pitchFamily="34" charset="0"/>
                <a:ea typeface="Verdana" pitchFamily="34" charset="0"/>
                <a:cs typeface="Verdana" pitchFamily="34" charset="0"/>
              </a:rPr>
              <a:t>2013-2014</a:t>
            </a:r>
            <a:endParaRPr lang="it-IT" sz="1300" b="1" dirty="0" smtClean="0">
              <a:latin typeface="Verdana" pitchFamily="34" charset="0"/>
              <a:ea typeface="Verdana" pitchFamily="34" charset="0"/>
              <a:cs typeface="Verdana" pitchFamily="34" charset="0"/>
            </a:endParaRPr>
          </a:p>
          <a:p>
            <a:pPr marL="0" indent="0" eaLnBrk="1" fontAlgn="auto" hangingPunct="1">
              <a:lnSpc>
                <a:spcPct val="120000"/>
              </a:lnSpc>
              <a:spcBef>
                <a:spcPts val="0"/>
              </a:spcBef>
              <a:spcAft>
                <a:spcPts val="0"/>
              </a:spcAft>
              <a:buNone/>
              <a:defRPr/>
            </a:pPr>
            <a:r>
              <a:rPr lang="it-IT" sz="1300" dirty="0" err="1" smtClean="0">
                <a:latin typeface="Verdana" pitchFamily="34" charset="0"/>
                <a:ea typeface="Verdana" pitchFamily="34" charset="0"/>
                <a:cs typeface="Verdana" pitchFamily="34" charset="0"/>
              </a:rPr>
              <a:t>Lecture</a:t>
            </a:r>
            <a:r>
              <a:rPr lang="it-IT" sz="1300" dirty="0" smtClean="0">
                <a:latin typeface="Verdana" pitchFamily="34" charset="0"/>
                <a:ea typeface="Verdana" pitchFamily="34" charset="0"/>
                <a:cs typeface="Verdana" pitchFamily="34" charset="0"/>
              </a:rPr>
              <a:t> 2 </a:t>
            </a:r>
            <a:r>
              <a:rPr lang="it-IT" sz="1300" dirty="0" err="1" smtClean="0">
                <a:latin typeface="Verdana" pitchFamily="34" charset="0"/>
                <a:ea typeface="Verdana" pitchFamily="34" charset="0"/>
                <a:cs typeface="Verdana" pitchFamily="34" charset="0"/>
              </a:rPr>
              <a:t>Experiments</a:t>
            </a:r>
            <a:r>
              <a:rPr lang="it-IT" sz="1300" dirty="0" smtClean="0">
                <a:latin typeface="Verdana" pitchFamily="34" charset="0"/>
                <a:ea typeface="Verdana" pitchFamily="34" charset="0"/>
                <a:cs typeface="Verdana" pitchFamily="34" charset="0"/>
              </a:rPr>
              <a:t> and </a:t>
            </a:r>
            <a:r>
              <a:rPr lang="it-IT" sz="1300" dirty="0" err="1" smtClean="0">
                <a:latin typeface="Verdana" pitchFamily="34" charset="0"/>
                <a:ea typeface="Verdana" pitchFamily="34" charset="0"/>
                <a:cs typeface="Verdana" pitchFamily="34" charset="0"/>
              </a:rPr>
              <a:t>Virtual</a:t>
            </a:r>
            <a:r>
              <a:rPr lang="it-IT" sz="1300" dirty="0" smtClean="0">
                <a:latin typeface="Verdana" pitchFamily="34" charset="0"/>
                <a:ea typeface="Verdana" pitchFamily="34" charset="0"/>
                <a:cs typeface="Verdana" pitchFamily="34" charset="0"/>
              </a:rPr>
              <a:t> Reality</a:t>
            </a:r>
          </a:p>
          <a:p>
            <a:pPr marL="365760" indent="-256032" algn="r" eaLnBrk="1" fontAlgn="auto" hangingPunct="1">
              <a:spcBef>
                <a:spcPts val="0"/>
              </a:spcBef>
              <a:spcAft>
                <a:spcPts val="0"/>
              </a:spcAft>
              <a:buFont typeface="Arial" pitchFamily="34" charset="0"/>
              <a:buNone/>
              <a:defRPr/>
            </a:pPr>
            <a:endParaRPr lang="it-IT" b="1" dirty="0" smtClean="0">
              <a:latin typeface="Arial" pitchFamily="34" charset="0"/>
              <a:ea typeface="Tahoma" pitchFamily="34" charset="0"/>
              <a:cs typeface="Arial" pitchFamily="34" charset="0"/>
            </a:endParaRPr>
          </a:p>
          <a:p>
            <a:pPr algn="ctr">
              <a:buNone/>
            </a:pPr>
            <a:r>
              <a:rPr lang="en-US" sz="2000" dirty="0" smtClean="0">
                <a:latin typeface="+mj-lt"/>
                <a:ea typeface="Verdana" pitchFamily="34" charset="0"/>
                <a:cs typeface="Verdana" pitchFamily="34" charset="0"/>
              </a:rPr>
              <a:t> </a:t>
            </a:r>
            <a:r>
              <a:rPr lang="en-US" sz="2000" b="1" cap="all" dirty="0" smtClean="0">
                <a:latin typeface="+mj-lt"/>
              </a:rPr>
              <a:t>Lecture 2 experiments and Virtual reality</a:t>
            </a:r>
          </a:p>
          <a:p>
            <a:pPr algn="ctr">
              <a:buNone/>
            </a:pPr>
            <a:endParaRPr lang="it-IT" sz="1600" dirty="0" smtClean="0"/>
          </a:p>
          <a:p>
            <a:pPr>
              <a:buNone/>
            </a:pPr>
            <a:r>
              <a:rPr lang="en-US" sz="1600" b="1" dirty="0" smtClean="0"/>
              <a:t>Aim</a:t>
            </a:r>
            <a:r>
              <a:rPr lang="en-US" sz="1600" dirty="0" smtClean="0"/>
              <a:t>: To provide a basic introduction to experimentation in virtual reality and virtual worlds.</a:t>
            </a:r>
            <a:endParaRPr lang="it-IT" sz="1600" dirty="0" smtClean="0"/>
          </a:p>
          <a:p>
            <a:pPr>
              <a:buNone/>
            </a:pPr>
            <a:r>
              <a:rPr lang="en-US" sz="1600" b="1" dirty="0" smtClean="0"/>
              <a:t>Outline</a:t>
            </a:r>
            <a:r>
              <a:rPr lang="en-US" sz="1600" dirty="0" smtClean="0"/>
              <a:t>: Discussion of the results of the experiment run in Lecture 1. Internal and external validity. Virtual reality and experiments. </a:t>
            </a:r>
            <a:endParaRPr lang="it-IT" sz="1600" dirty="0" smtClean="0"/>
          </a:p>
          <a:p>
            <a:pPr>
              <a:buNone/>
            </a:pPr>
            <a:r>
              <a:rPr lang="en-US" sz="1600" b="1" dirty="0" smtClean="0"/>
              <a:t>Readings</a:t>
            </a:r>
            <a:r>
              <a:rPr lang="en-US" sz="1600" dirty="0" smtClean="0"/>
              <a:t>:</a:t>
            </a:r>
            <a:endParaRPr lang="it-IT" sz="1600" dirty="0" smtClean="0"/>
          </a:p>
          <a:p>
            <a:pPr>
              <a:buNone/>
            </a:pPr>
            <a:r>
              <a:rPr lang="en-US" sz="1600" dirty="0" smtClean="0"/>
              <a:t>Bainbridge, W. S. (2007). “The scientific research potential of virtual worlds.” </a:t>
            </a:r>
            <a:r>
              <a:rPr lang="en-US" sz="1600" i="1" dirty="0" smtClean="0"/>
              <a:t>Science</a:t>
            </a:r>
            <a:r>
              <a:rPr lang="en-US" sz="1600" dirty="0" smtClean="0"/>
              <a:t> 317, 472–476.</a:t>
            </a:r>
            <a:endParaRPr lang="it-IT" sz="1600" dirty="0" smtClean="0"/>
          </a:p>
          <a:p>
            <a:pPr>
              <a:buNone/>
            </a:pPr>
            <a:r>
              <a:rPr lang="en-US" sz="1600" dirty="0" smtClean="0"/>
              <a:t>Harrison, G. W., E. </a:t>
            </a:r>
            <a:r>
              <a:rPr lang="en-US" sz="1600" dirty="0" err="1" smtClean="0"/>
              <a:t>Haruvy</a:t>
            </a:r>
            <a:r>
              <a:rPr lang="en-US" sz="1600" dirty="0" smtClean="0"/>
              <a:t>, and E. E. </a:t>
            </a:r>
            <a:r>
              <a:rPr lang="en-US" sz="1600" dirty="0" err="1" smtClean="0"/>
              <a:t>Rutström</a:t>
            </a:r>
            <a:r>
              <a:rPr lang="en-US" sz="1600" dirty="0" smtClean="0"/>
              <a:t>. (2011) “Remarks on Virtual World and Virtual Reality Experiments.” </a:t>
            </a:r>
            <a:r>
              <a:rPr lang="en-US" sz="1600" i="1" dirty="0" smtClean="0"/>
              <a:t>Southern Economic Journal</a:t>
            </a:r>
            <a:r>
              <a:rPr lang="en-US" sz="1600" dirty="0" smtClean="0"/>
              <a:t> 78, 87–94.</a:t>
            </a:r>
            <a:endParaRPr lang="it-IT" sz="1600" dirty="0" smtClean="0"/>
          </a:p>
          <a:p>
            <a:pPr>
              <a:buNone/>
            </a:pPr>
            <a:r>
              <a:rPr lang="en-US" sz="1600" dirty="0" smtClean="0"/>
              <a:t>Rosenberg R.S., S. L. Baughman S.L., and J. N. </a:t>
            </a:r>
            <a:r>
              <a:rPr lang="en-US" sz="1600" dirty="0" err="1" smtClean="0"/>
              <a:t>Bailenson</a:t>
            </a:r>
            <a:r>
              <a:rPr lang="en-US" sz="1600" dirty="0" smtClean="0"/>
              <a:t> (2013) “Virtual Superheroes: Using Superpowers in Virtual Reality to Encourage </a:t>
            </a:r>
            <a:r>
              <a:rPr lang="en-US" sz="1600" dirty="0" err="1" smtClean="0"/>
              <a:t>Prosocial</a:t>
            </a:r>
            <a:r>
              <a:rPr lang="en-US" sz="1600" dirty="0" smtClean="0"/>
              <a:t> Behavior.” </a:t>
            </a:r>
            <a:r>
              <a:rPr lang="en-US" sz="1600" i="1" dirty="0" err="1" smtClean="0"/>
              <a:t>PLoS</a:t>
            </a:r>
            <a:r>
              <a:rPr lang="en-US" sz="1600" i="1" dirty="0" smtClean="0"/>
              <a:t> ONE</a:t>
            </a:r>
            <a:r>
              <a:rPr lang="en-US" sz="1600" dirty="0" smtClean="0"/>
              <a:t> 8(1).</a:t>
            </a:r>
            <a:endParaRPr lang="it-IT" sz="1600" dirty="0" smtClean="0"/>
          </a:p>
          <a:p>
            <a:pPr>
              <a:buNone/>
            </a:pPr>
            <a:r>
              <a:rPr lang="en-US" sz="1600" b="1" dirty="0" smtClean="0"/>
              <a:t>Blogs</a:t>
            </a:r>
            <a:r>
              <a:rPr lang="en-US" sz="1600" b="1" dirty="0" smtClean="0"/>
              <a:t>, Videos and Websites:</a:t>
            </a:r>
            <a:endParaRPr lang="it-IT" sz="1600" dirty="0" smtClean="0"/>
          </a:p>
          <a:p>
            <a:pPr>
              <a:buNone/>
            </a:pPr>
            <a:r>
              <a:rPr lang="en-US" sz="1600" dirty="0" smtClean="0"/>
              <a:t>Laboratory of Virtual Reality and Economic Behavior</a:t>
            </a:r>
            <a:endParaRPr lang="it-IT" sz="1600" dirty="0" smtClean="0"/>
          </a:p>
          <a:p>
            <a:pPr>
              <a:buNone/>
            </a:pPr>
            <a:r>
              <a:rPr lang="en-US" sz="1600" u="sng" dirty="0" smtClean="0">
                <a:hlinkClick r:id="rId3"/>
              </a:rPr>
              <a:t>http://www.lavreb.unisi.it/</a:t>
            </a:r>
            <a:endParaRPr lang="it-IT" sz="1600" dirty="0" smtClean="0"/>
          </a:p>
          <a:p>
            <a:pPr marL="365760" indent="-256032" eaLnBrk="1" fontAlgn="auto" hangingPunct="1">
              <a:spcAft>
                <a:spcPts val="0"/>
              </a:spcAft>
              <a:buFont typeface="Arial" pitchFamily="34" charset="0"/>
              <a:buNone/>
              <a:defRPr/>
            </a:pPr>
            <a:endParaRPr lang="it-IT" dirty="0" smtClean="0">
              <a:latin typeface="Arial" pitchFamily="34" charset="0"/>
              <a:ea typeface="Tahoma" pitchFamily="34" charset="0"/>
              <a:cs typeface="Arial" pitchFamily="34" charset="0"/>
            </a:endParaRPr>
          </a:p>
        </p:txBody>
      </p:sp>
      <p:sp>
        <p:nvSpPr>
          <p:cNvPr id="1741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3409A4C-F88F-4ACF-B133-41EFFEB5A549}" type="slidenum">
              <a:rPr lang="it-IT" smtClean="0"/>
              <a:pPr/>
              <a:t>1</a:t>
            </a:fld>
            <a:endParaRPr lang="it-IT" smtClean="0"/>
          </a:p>
        </p:txBody>
      </p:sp>
      <p:pic>
        <p:nvPicPr>
          <p:cNvPr id="4" name="Picture 3" descr="labsilogo.png">
            <a:hlinkClick r:id="rId4"/>
          </p:cNvPr>
          <p:cNvPicPr>
            <a:picLocks noChangeAspect="1"/>
          </p:cNvPicPr>
          <p:nvPr/>
        </p:nvPicPr>
        <p:blipFill>
          <a:blip r:embed="rId5" cstate="print"/>
          <a:stretch>
            <a:fillRect/>
          </a:stretch>
        </p:blipFill>
        <p:spPr>
          <a:xfrm>
            <a:off x="6944788" y="332656"/>
            <a:ext cx="1700037" cy="792088"/>
          </a:xfrm>
          <a:prstGeom prst="rect">
            <a:avLst/>
          </a:prstGeom>
        </p:spPr>
      </p:pic>
      <p:pic>
        <p:nvPicPr>
          <p:cNvPr id="5" name="Picture 4" descr="schizzogrande.jpg"/>
          <p:cNvPicPr/>
          <p:nvPr/>
        </p:nvPicPr>
        <p:blipFill>
          <a:blip r:embed="rId6" cstate="print"/>
          <a:stretch>
            <a:fillRect/>
          </a:stretch>
        </p:blipFill>
        <p:spPr>
          <a:xfrm>
            <a:off x="3563888" y="6065912"/>
            <a:ext cx="5256584" cy="7920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3"/>
          <p:cNvSpPr>
            <a:spLocks noGrp="1"/>
          </p:cNvSpPr>
          <p:nvPr>
            <p:ph type="title"/>
          </p:nvPr>
        </p:nvSpPr>
        <p:spPr>
          <a:xfrm>
            <a:off x="285720" y="274638"/>
            <a:ext cx="8715436" cy="1143000"/>
          </a:xfrm>
        </p:spPr>
        <p:txBody>
          <a:bodyPr>
            <a:normAutofit/>
          </a:bodyPr>
          <a:lstStyle/>
          <a:p>
            <a:pPr algn="ctr" eaLnBrk="1" fontAlgn="auto" hangingPunct="1">
              <a:spcAft>
                <a:spcPts val="0"/>
              </a:spcAft>
              <a:defRPr/>
            </a:pPr>
            <a:r>
              <a:rPr lang="en-US" sz="4000" dirty="0" smtClean="0"/>
              <a:t>Oculus Rift</a:t>
            </a:r>
          </a:p>
        </p:txBody>
      </p:sp>
      <p:pic>
        <p:nvPicPr>
          <p:cNvPr id="5" name="Picture 4" descr="oculus16.jpg"/>
          <p:cNvPicPr>
            <a:picLocks noChangeAspect="1"/>
          </p:cNvPicPr>
          <p:nvPr/>
        </p:nvPicPr>
        <p:blipFill>
          <a:blip r:embed="rId2" cstate="print"/>
          <a:stretch>
            <a:fillRect/>
          </a:stretch>
        </p:blipFill>
        <p:spPr>
          <a:xfrm>
            <a:off x="899592" y="1484784"/>
            <a:ext cx="7366000" cy="3898900"/>
          </a:xfrm>
          <a:prstGeom prst="rect">
            <a:avLst/>
          </a:prstGeom>
        </p:spPr>
      </p:pic>
      <p:sp>
        <p:nvSpPr>
          <p:cNvPr id="7" name="Content Placeholder 6"/>
          <p:cNvSpPr>
            <a:spLocks noGrp="1"/>
          </p:cNvSpPr>
          <p:nvPr>
            <p:ph idx="1"/>
          </p:nvPr>
        </p:nvSpPr>
        <p:spPr/>
        <p:txBody>
          <a:bodyPr/>
          <a:lstStyle/>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uscanydemooculus.jpg">
            <a:hlinkClick r:id="rId2" action="ppaction://hlinkfile"/>
          </p:cNvPr>
          <p:cNvPicPr>
            <a:picLocks noGrp="1" noChangeAspect="1"/>
          </p:cNvPicPr>
          <p:nvPr>
            <p:ph idx="1"/>
          </p:nvPr>
        </p:nvPicPr>
        <p:blipFill>
          <a:blip r:embed="rId3" cstate="print"/>
          <a:stretch>
            <a:fillRect/>
          </a:stretch>
        </p:blipFill>
        <p:spPr>
          <a:xfrm>
            <a:off x="1238250" y="1662906"/>
            <a:ext cx="6667500" cy="4162425"/>
          </a:xfrm>
        </p:spPr>
      </p:pic>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11</a:t>
            </a:fld>
            <a:endParaRPr lang="it-IT"/>
          </a:p>
        </p:txBody>
      </p:sp>
      <p:sp>
        <p:nvSpPr>
          <p:cNvPr id="4" name="Title 3"/>
          <p:cNvSpPr>
            <a:spLocks noGrp="1"/>
          </p:cNvSpPr>
          <p:nvPr>
            <p:ph type="title"/>
          </p:nvPr>
        </p:nvSpPr>
        <p:spPr/>
        <p:txBody>
          <a:bodyPr/>
          <a:lstStyle/>
          <a:p>
            <a:pPr algn="ctr"/>
            <a:r>
              <a:rPr lang="it-IT" dirty="0" err="1" smtClean="0"/>
              <a:t>Tuscany</a:t>
            </a:r>
            <a:r>
              <a:rPr lang="it-IT" dirty="0" smtClean="0"/>
              <a:t> Demo </a:t>
            </a:r>
            <a:r>
              <a:rPr lang="it-IT" dirty="0" err="1" smtClean="0"/>
              <a:t>Oculus</a:t>
            </a:r>
            <a:r>
              <a:rPr lang="it-IT" dirty="0" smtClean="0"/>
              <a:t> </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3"/>
          <p:cNvSpPr>
            <a:spLocks noGrp="1"/>
          </p:cNvSpPr>
          <p:nvPr>
            <p:ph type="title"/>
          </p:nvPr>
        </p:nvSpPr>
        <p:spPr>
          <a:xfrm>
            <a:off x="285720" y="274638"/>
            <a:ext cx="8715436" cy="1143000"/>
          </a:xfrm>
        </p:spPr>
        <p:txBody>
          <a:bodyPr/>
          <a:lstStyle/>
          <a:p>
            <a:pPr algn="ctr" eaLnBrk="1" fontAlgn="auto" hangingPunct="1">
              <a:spcAft>
                <a:spcPts val="0"/>
              </a:spcAft>
              <a:defRPr/>
            </a:pPr>
            <a:r>
              <a:rPr lang="en-US" sz="4000" dirty="0" smtClean="0"/>
              <a:t>Cave</a:t>
            </a:r>
          </a:p>
        </p:txBody>
      </p:sp>
      <p:pic>
        <p:nvPicPr>
          <p:cNvPr id="4" name="Picture 3" descr="aec_cave1.jpg"/>
          <p:cNvPicPr>
            <a:picLocks noChangeAspect="1"/>
          </p:cNvPicPr>
          <p:nvPr/>
        </p:nvPicPr>
        <p:blipFill>
          <a:blip r:embed="rId2" cstate="print"/>
          <a:stretch>
            <a:fillRect/>
          </a:stretch>
        </p:blipFill>
        <p:spPr>
          <a:xfrm>
            <a:off x="1187624" y="1340768"/>
            <a:ext cx="6516216" cy="4920817"/>
          </a:xfrm>
          <a:prstGeom prst="rect">
            <a:avLst/>
          </a:prstGeom>
        </p:spPr>
      </p:pic>
      <p:sp>
        <p:nvSpPr>
          <p:cNvPr id="5" name="Content Placeholder 4"/>
          <p:cNvSpPr>
            <a:spLocks noGrp="1"/>
          </p:cNvSpPr>
          <p:nvPr>
            <p:ph idx="1"/>
          </p:nvPr>
        </p:nvSpPr>
        <p:spPr/>
        <p:txBody>
          <a:bodyPr/>
          <a:lstStyle/>
          <a:p>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egnaposto contenuto 4"/>
          <p:cNvSpPr>
            <a:spLocks noGrp="1"/>
          </p:cNvSpPr>
          <p:nvPr>
            <p:ph idx="1"/>
          </p:nvPr>
        </p:nvSpPr>
        <p:spPr>
          <a:xfrm>
            <a:off x="457200" y="1285875"/>
            <a:ext cx="8401050" cy="5143500"/>
          </a:xfrm>
        </p:spPr>
        <p:txBody>
          <a:bodyPr/>
          <a:lstStyle/>
          <a:p>
            <a:pPr eaLnBrk="1" hangingPunct="1">
              <a:buFont typeface="Wingdings 3" pitchFamily="18" charset="2"/>
              <a:buNone/>
            </a:pPr>
            <a:r>
              <a:rPr lang="it-IT" sz="2600" smtClean="0"/>
              <a:t>	</a:t>
            </a:r>
            <a:endParaRPr lang="en-US" sz="2400" smtClean="0"/>
          </a:p>
          <a:p>
            <a:pPr eaLnBrk="1" hangingPunct="1"/>
            <a:endParaRPr lang="it-IT" sz="2600" smtClean="0"/>
          </a:p>
          <a:p>
            <a:pPr eaLnBrk="1" hangingPunct="1"/>
            <a:endParaRPr lang="it-IT" sz="2400" smtClean="0"/>
          </a:p>
          <a:p>
            <a:pPr eaLnBrk="1" hangingPunct="1">
              <a:buFont typeface="Arial" charset="0"/>
              <a:buChar char="•"/>
            </a:pPr>
            <a:endParaRPr lang="en-US" sz="2200" smtClean="0"/>
          </a:p>
        </p:txBody>
      </p:sp>
      <p:sp>
        <p:nvSpPr>
          <p:cNvPr id="6" name="Titolo 3"/>
          <p:cNvSpPr>
            <a:spLocks noGrp="1"/>
          </p:cNvSpPr>
          <p:nvPr>
            <p:ph type="title"/>
          </p:nvPr>
        </p:nvSpPr>
        <p:spPr>
          <a:xfrm>
            <a:off x="285720" y="274638"/>
            <a:ext cx="8715436" cy="1143000"/>
          </a:xfrm>
        </p:spPr>
        <p:txBody>
          <a:bodyPr>
            <a:normAutofit/>
          </a:bodyPr>
          <a:lstStyle/>
          <a:p>
            <a:pPr algn="ctr" eaLnBrk="1" fontAlgn="auto" hangingPunct="1">
              <a:spcAft>
                <a:spcPts val="0"/>
              </a:spcAft>
              <a:defRPr/>
            </a:pPr>
            <a:r>
              <a:rPr lang="en-US" sz="4000" dirty="0" smtClean="0"/>
              <a:t>Virtual Simulations</a:t>
            </a:r>
          </a:p>
        </p:txBody>
      </p:sp>
      <p:pic>
        <p:nvPicPr>
          <p:cNvPr id="118788" name="Picture 5" descr="nb48 1"/>
          <p:cNvPicPr>
            <a:picLocks noChangeAspect="1" noChangeArrowheads="1"/>
          </p:cNvPicPr>
          <p:nvPr/>
        </p:nvPicPr>
        <p:blipFill>
          <a:blip r:embed="rId2" cstate="print"/>
          <a:srcRect/>
          <a:stretch>
            <a:fillRect/>
          </a:stretch>
        </p:blipFill>
        <p:spPr bwMode="auto">
          <a:xfrm>
            <a:off x="1691680" y="1628800"/>
            <a:ext cx="608965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14</a:t>
            </a:fld>
            <a:endParaRPr lang="it-IT"/>
          </a:p>
        </p:txBody>
      </p:sp>
      <p:sp>
        <p:nvSpPr>
          <p:cNvPr id="4" name="Title 3"/>
          <p:cNvSpPr>
            <a:spLocks noGrp="1"/>
          </p:cNvSpPr>
          <p:nvPr>
            <p:ph type="title"/>
          </p:nvPr>
        </p:nvSpPr>
        <p:spPr/>
        <p:txBody>
          <a:bodyPr>
            <a:normAutofit fontScale="90000"/>
          </a:bodyPr>
          <a:lstStyle/>
          <a:p>
            <a:pPr algn="ctr"/>
            <a:r>
              <a:rPr lang="it-IT" dirty="0" err="1" smtClean="0"/>
              <a:t>Applications</a:t>
            </a:r>
            <a:r>
              <a:rPr lang="it-IT" dirty="0" smtClean="0"/>
              <a:t>  - ALBO Project</a:t>
            </a:r>
            <a:endParaRPr lang="it-IT" dirty="0"/>
          </a:p>
        </p:txBody>
      </p:sp>
      <p:pic>
        <p:nvPicPr>
          <p:cNvPr id="5" name="CANTIERE.wmv">
            <a:hlinkClick r:id="" action="ppaction://media"/>
          </p:cNvPr>
          <p:cNvPicPr>
            <a:picLocks noGrp="1" noRot="1" noChangeAspect="1"/>
          </p:cNvPicPr>
          <p:nvPr>
            <p:ph idx="1"/>
            <a:videoFile r:link="rId1"/>
          </p:nvPr>
        </p:nvPicPr>
        <p:blipFill>
          <a:blip r:embed="rId3" cstate="print"/>
          <a:stretch>
            <a:fillRect/>
          </a:stretch>
        </p:blipFill>
        <p:spPr>
          <a:xfrm>
            <a:off x="1143000" y="1819275"/>
            <a:ext cx="6858000" cy="38481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contenuto 4"/>
          <p:cNvSpPr>
            <a:spLocks noGrp="1"/>
          </p:cNvSpPr>
          <p:nvPr>
            <p:ph idx="1"/>
          </p:nvPr>
        </p:nvSpPr>
        <p:spPr>
          <a:xfrm>
            <a:off x="357188" y="116632"/>
            <a:ext cx="8786812" cy="6312743"/>
          </a:xfrm>
        </p:spPr>
        <p:txBody>
          <a:bodyPr>
            <a:normAutofit fontScale="92500" lnSpcReduction="20000"/>
          </a:bodyPr>
          <a:lstStyle/>
          <a:p>
            <a:pPr algn="r">
              <a:buNone/>
              <a:defRPr/>
            </a:pPr>
            <a:r>
              <a:rPr lang="it-IT" sz="2600" dirty="0" smtClean="0"/>
              <a:t>	</a:t>
            </a:r>
            <a:r>
              <a:rPr lang="en-US" sz="1600" dirty="0" smtClean="0"/>
              <a:t>  	</a:t>
            </a:r>
            <a:r>
              <a:rPr lang="it-IT" sz="1600" dirty="0" err="1" smtClean="0">
                <a:latin typeface="Verdana" pitchFamily="34" charset="0"/>
                <a:ea typeface="Verdana" pitchFamily="34" charset="0"/>
                <a:cs typeface="Verdana" pitchFamily="34" charset="0"/>
              </a:rPr>
              <a:t>Lecture</a:t>
            </a:r>
            <a:r>
              <a:rPr lang="it-IT" sz="1600" dirty="0" smtClean="0">
                <a:latin typeface="Verdana" pitchFamily="34" charset="0"/>
                <a:ea typeface="Verdana" pitchFamily="34" charset="0"/>
                <a:cs typeface="Verdana" pitchFamily="34" charset="0"/>
              </a:rPr>
              <a:t> 2 </a:t>
            </a:r>
            <a:r>
              <a:rPr lang="it-IT" sz="1600" dirty="0" err="1" smtClean="0">
                <a:latin typeface="Verdana" pitchFamily="34" charset="0"/>
                <a:ea typeface="Verdana" pitchFamily="34" charset="0"/>
                <a:cs typeface="Verdana" pitchFamily="34" charset="0"/>
              </a:rPr>
              <a:t>Experiments</a:t>
            </a:r>
            <a:r>
              <a:rPr lang="it-IT" sz="1600" dirty="0" smtClean="0">
                <a:latin typeface="Verdana" pitchFamily="34" charset="0"/>
                <a:ea typeface="Verdana" pitchFamily="34" charset="0"/>
                <a:cs typeface="Verdana" pitchFamily="34" charset="0"/>
              </a:rPr>
              <a:t> and </a:t>
            </a:r>
            <a:r>
              <a:rPr lang="it-IT" sz="1600" dirty="0" err="1" smtClean="0">
                <a:latin typeface="Verdana" pitchFamily="34" charset="0"/>
                <a:ea typeface="Verdana" pitchFamily="34" charset="0"/>
                <a:cs typeface="Verdana" pitchFamily="34" charset="0"/>
              </a:rPr>
              <a:t>Virtual</a:t>
            </a:r>
            <a:r>
              <a:rPr lang="it-IT" sz="1600" dirty="0" smtClean="0">
                <a:latin typeface="Verdana" pitchFamily="34" charset="0"/>
                <a:ea typeface="Verdana" pitchFamily="34" charset="0"/>
                <a:cs typeface="Verdana" pitchFamily="34" charset="0"/>
              </a:rPr>
              <a:t> Reality</a:t>
            </a:r>
          </a:p>
          <a:p>
            <a:pPr algn="r">
              <a:buNone/>
              <a:defRPr/>
            </a:pPr>
            <a:endParaRPr lang="it-IT" sz="24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algn="ctr" eaLnBrk="1" hangingPunct="1">
              <a:buFont typeface="Wingdings 3" pitchFamily="18" charset="2"/>
              <a:buNone/>
            </a:pPr>
            <a:r>
              <a:rPr lang="it-IT" sz="2400" dirty="0" smtClean="0"/>
              <a:t>Fiore </a:t>
            </a:r>
            <a:r>
              <a:rPr lang="it-IT" sz="2400" dirty="0" err="1" smtClean="0"/>
              <a:t>et</a:t>
            </a:r>
            <a:r>
              <a:rPr lang="it-IT" sz="2400" dirty="0" smtClean="0"/>
              <a:t> al. 2009</a:t>
            </a:r>
          </a:p>
          <a:p>
            <a:pPr algn="ctr" eaLnBrk="1" hangingPunct="1">
              <a:buFont typeface="Wingdings 3" pitchFamily="18" charset="2"/>
              <a:buNone/>
            </a:pPr>
            <a:endParaRPr lang="it-IT" sz="2400" dirty="0" smtClean="0"/>
          </a:p>
          <a:p>
            <a:pPr eaLnBrk="1" hangingPunct="1"/>
            <a:r>
              <a:rPr lang="it-IT" sz="2400" dirty="0" err="1" smtClean="0"/>
              <a:t>Virtual</a:t>
            </a:r>
            <a:r>
              <a:rPr lang="it-IT" sz="2400" dirty="0" smtClean="0"/>
              <a:t> </a:t>
            </a:r>
            <a:r>
              <a:rPr lang="it-IT" sz="2400" dirty="0" err="1" smtClean="0"/>
              <a:t>Experiment</a:t>
            </a:r>
            <a:r>
              <a:rPr lang="it-IT" sz="2400" dirty="0" smtClean="0"/>
              <a:t> </a:t>
            </a:r>
            <a:r>
              <a:rPr lang="it-IT" sz="2400" dirty="0" err="1" smtClean="0"/>
              <a:t>to</a:t>
            </a:r>
            <a:r>
              <a:rPr lang="it-IT" sz="2400" dirty="0" smtClean="0"/>
              <a:t> </a:t>
            </a:r>
            <a:r>
              <a:rPr lang="it-IT" sz="2400" dirty="0" err="1" smtClean="0"/>
              <a:t>elicit</a:t>
            </a:r>
            <a:r>
              <a:rPr lang="it-IT" sz="2400" dirty="0" smtClean="0"/>
              <a:t> </a:t>
            </a:r>
            <a:r>
              <a:rPr lang="it-IT" sz="2400" dirty="0" err="1" smtClean="0"/>
              <a:t>subjective</a:t>
            </a:r>
            <a:r>
              <a:rPr lang="it-IT" sz="2400" dirty="0" smtClean="0"/>
              <a:t> </a:t>
            </a:r>
            <a:r>
              <a:rPr lang="it-IT" sz="2400" dirty="0" err="1" smtClean="0"/>
              <a:t>risk</a:t>
            </a:r>
            <a:r>
              <a:rPr lang="it-IT" sz="2400" dirty="0" smtClean="0"/>
              <a:t> </a:t>
            </a:r>
            <a:r>
              <a:rPr lang="it-IT" sz="2400" dirty="0" err="1" smtClean="0"/>
              <a:t>perception</a:t>
            </a:r>
            <a:r>
              <a:rPr lang="it-IT" sz="2400" dirty="0" smtClean="0"/>
              <a:t> </a:t>
            </a:r>
            <a:r>
              <a:rPr lang="en-US" sz="2400" dirty="0" smtClean="0"/>
              <a:t>from wild fires and the opportunity cost of public funds allocated to prescribed burns</a:t>
            </a:r>
          </a:p>
          <a:p>
            <a:pPr eaLnBrk="1" hangingPunct="1"/>
            <a:endParaRPr lang="en-US" sz="2400" dirty="0" smtClean="0"/>
          </a:p>
          <a:p>
            <a:pPr eaLnBrk="1" hangingPunct="1"/>
            <a:r>
              <a:rPr lang="it-IT" sz="2400" dirty="0" err="1" smtClean="0"/>
              <a:t>Subjects</a:t>
            </a:r>
            <a:r>
              <a:rPr lang="it-IT" sz="2400" dirty="0" smtClean="0"/>
              <a:t> </a:t>
            </a:r>
            <a:r>
              <a:rPr lang="en-US" sz="2400" dirty="0" smtClean="0"/>
              <a:t>experience four dynamic visual simulations of specific wild fires, with varying weather and fuel conditions. Simulations are selected to represent high and low risk of fire damage</a:t>
            </a:r>
          </a:p>
          <a:p>
            <a:pPr eaLnBrk="1" hangingPunct="1"/>
            <a:endParaRPr lang="en-US" sz="2400" dirty="0" smtClean="0"/>
          </a:p>
          <a:p>
            <a:pPr eaLnBrk="1" hangingPunct="1"/>
            <a:r>
              <a:rPr lang="en-US" sz="2400" dirty="0" smtClean="0"/>
              <a:t>Participants experience a sense of presence, a psychological state of “being there  and take decisions closer to real behavior (with cognitive constraints )</a:t>
            </a:r>
          </a:p>
          <a:p>
            <a:pPr eaLnBrk="1" hangingPunct="1">
              <a:buFont typeface="Wingdings 3" pitchFamily="18" charset="2"/>
              <a:buNone/>
            </a:pPr>
            <a:endParaRPr lang="en-US" sz="2400" dirty="0" smtClean="0"/>
          </a:p>
          <a:p>
            <a:pPr eaLnBrk="1" hangingPunct="1"/>
            <a:endParaRPr lang="it-IT" sz="2600" dirty="0" smtClean="0"/>
          </a:p>
          <a:p>
            <a:pPr eaLnBrk="1" hangingPunct="1"/>
            <a:endParaRPr lang="it-IT" sz="2400" dirty="0" smtClean="0"/>
          </a:p>
          <a:p>
            <a:pPr eaLnBrk="1" hangingPunct="1">
              <a:buFont typeface="Arial" charset="0"/>
              <a:buChar char="•"/>
            </a:pPr>
            <a:endParaRPr lang="en-US" sz="2200" dirty="0" smtClean="0"/>
          </a:p>
        </p:txBody>
      </p:sp>
      <p:sp>
        <p:nvSpPr>
          <p:cNvPr id="6" name="Titolo 3"/>
          <p:cNvSpPr>
            <a:spLocks noGrp="1"/>
          </p:cNvSpPr>
          <p:nvPr>
            <p:ph type="title"/>
          </p:nvPr>
        </p:nvSpPr>
        <p:spPr>
          <a:xfrm>
            <a:off x="285720" y="274638"/>
            <a:ext cx="8715436" cy="1143000"/>
          </a:xfrm>
        </p:spPr>
        <p:txBody>
          <a:bodyPr>
            <a:normAutofit fontScale="90000"/>
          </a:bodyPr>
          <a:lstStyle/>
          <a:p>
            <a:pPr algn="ctr" eaLnBrk="1" fontAlgn="auto" hangingPunct="1">
              <a:spcAft>
                <a:spcPts val="0"/>
              </a:spcAft>
              <a:defRPr/>
            </a:pPr>
            <a:r>
              <a:rPr lang="en-US" sz="4000" dirty="0" smtClean="0"/>
              <a:t>Applications – Risk Perception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5"/>
          <p:cNvPicPr>
            <a:picLocks noGrp="1" noChangeAspect="1" noChangeArrowheads="1"/>
          </p:cNvPicPr>
          <p:nvPr>
            <p:ph idx="1"/>
          </p:nvPr>
        </p:nvPicPr>
        <p:blipFill>
          <a:blip r:embed="rId2" cstate="print"/>
          <a:stretch>
            <a:fillRect/>
          </a:stretch>
        </p:blipFill>
        <p:spPr>
          <a:xfrm>
            <a:off x="2411760" y="1412776"/>
            <a:ext cx="4212475" cy="4525962"/>
          </a:xfrm>
          <a:noFill/>
        </p:spPr>
      </p:pic>
      <p:sp>
        <p:nvSpPr>
          <p:cNvPr id="6" name="Titolo 3"/>
          <p:cNvSpPr>
            <a:spLocks noGrp="1"/>
          </p:cNvSpPr>
          <p:nvPr>
            <p:ph type="title"/>
          </p:nvPr>
        </p:nvSpPr>
        <p:spPr>
          <a:xfrm>
            <a:off x="285720" y="274638"/>
            <a:ext cx="8715436" cy="1143000"/>
          </a:xfrm>
        </p:spPr>
        <p:txBody>
          <a:bodyPr>
            <a:normAutofit fontScale="90000"/>
          </a:bodyPr>
          <a:lstStyle/>
          <a:p>
            <a:pPr algn="ctr" eaLnBrk="1" fontAlgn="auto" hangingPunct="1">
              <a:spcAft>
                <a:spcPts val="0"/>
              </a:spcAft>
              <a:defRPr/>
            </a:pPr>
            <a:r>
              <a:rPr lang="en-US" sz="4000" dirty="0" smtClean="0"/>
              <a:t>Applications – Risk Perception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95242F2-F333-40EB-841F-4C0C699DBAC5}" type="slidenum">
              <a:rPr lang="it-IT" smtClean="0"/>
              <a:pPr>
                <a:defRPr/>
              </a:pPr>
              <a:t>17</a:t>
            </a:fld>
            <a:endParaRPr lang="it-IT"/>
          </a:p>
        </p:txBody>
      </p:sp>
      <p:sp>
        <p:nvSpPr>
          <p:cNvPr id="4" name="Rectangle 3"/>
          <p:cNvSpPr/>
          <p:nvPr/>
        </p:nvSpPr>
        <p:spPr>
          <a:xfrm>
            <a:off x="683568" y="1484784"/>
            <a:ext cx="7632848" cy="369332"/>
          </a:xfrm>
          <a:prstGeom prst="rect">
            <a:avLst/>
          </a:prstGeom>
        </p:spPr>
        <p:txBody>
          <a:bodyPr wrap="square">
            <a:spAutoFit/>
          </a:bodyPr>
          <a:lstStyle/>
          <a:p>
            <a:pPr algn="ctr"/>
            <a:r>
              <a:rPr lang="it-IT" dirty="0" smtClean="0">
                <a:hlinkClick r:id="rId2"/>
              </a:rPr>
              <a:t>http://www.youtube.com/</a:t>
            </a:r>
            <a:r>
              <a:rPr lang="it-IT" dirty="0" err="1" smtClean="0">
                <a:hlinkClick r:id="rId2"/>
              </a:rPr>
              <a:t>watch</a:t>
            </a:r>
            <a:r>
              <a:rPr lang="it-IT" dirty="0" smtClean="0">
                <a:hlinkClick r:id="rId2"/>
              </a:rPr>
              <a:t>?v=wnQgDsdy7zg</a:t>
            </a:r>
            <a:endParaRPr lang="it-IT" dirty="0"/>
          </a:p>
        </p:txBody>
      </p:sp>
      <p:sp>
        <p:nvSpPr>
          <p:cNvPr id="5" name="Rectangle 4"/>
          <p:cNvSpPr/>
          <p:nvPr/>
        </p:nvSpPr>
        <p:spPr>
          <a:xfrm>
            <a:off x="179512" y="404664"/>
            <a:ext cx="8352928" cy="830997"/>
          </a:xfrm>
          <a:prstGeom prst="rect">
            <a:avLst/>
          </a:prstGeom>
        </p:spPr>
        <p:txBody>
          <a:bodyPr wrap="square">
            <a:spAutoFit/>
          </a:bodyPr>
          <a:lstStyle/>
          <a:p>
            <a:pPr algn="ctr"/>
            <a:r>
              <a:rPr lang="it-IT" sz="2400" b="1" dirty="0" err="1" smtClean="0">
                <a:solidFill>
                  <a:schemeClr val="accent6">
                    <a:lumMod val="75000"/>
                  </a:schemeClr>
                </a:solidFill>
                <a:latin typeface="+mj-lt"/>
              </a:rPr>
              <a:t>Applications-</a:t>
            </a:r>
            <a:r>
              <a:rPr lang="it-IT" sz="2400" b="1" dirty="0" smtClean="0">
                <a:solidFill>
                  <a:schemeClr val="accent6">
                    <a:lumMod val="75000"/>
                  </a:schemeClr>
                </a:solidFill>
                <a:latin typeface="+mj-lt"/>
              </a:rPr>
              <a:t> </a:t>
            </a:r>
            <a:r>
              <a:rPr lang="it-IT" sz="2400" b="1" dirty="0" err="1" smtClean="0">
                <a:solidFill>
                  <a:schemeClr val="accent6">
                    <a:lumMod val="75000"/>
                  </a:schemeClr>
                </a:solidFill>
                <a:latin typeface="+mj-lt"/>
              </a:rPr>
              <a:t>Virtual</a:t>
            </a:r>
            <a:r>
              <a:rPr lang="it-IT" sz="2400" b="1" dirty="0" smtClean="0">
                <a:solidFill>
                  <a:schemeClr val="accent6">
                    <a:lumMod val="75000"/>
                  </a:schemeClr>
                </a:solidFill>
                <a:latin typeface="+mj-lt"/>
              </a:rPr>
              <a:t> </a:t>
            </a:r>
            <a:r>
              <a:rPr lang="it-IT" sz="2400" b="1" dirty="0" err="1" smtClean="0">
                <a:solidFill>
                  <a:schemeClr val="accent6">
                    <a:lumMod val="75000"/>
                  </a:schemeClr>
                </a:solidFill>
                <a:latin typeface="+mj-lt"/>
              </a:rPr>
              <a:t>Superheroes</a:t>
            </a:r>
            <a:r>
              <a:rPr lang="it-IT" sz="2400" b="1" dirty="0" smtClean="0">
                <a:solidFill>
                  <a:schemeClr val="accent6">
                    <a:lumMod val="75000"/>
                  </a:schemeClr>
                </a:solidFill>
                <a:latin typeface="+mj-lt"/>
              </a:rPr>
              <a:t> </a:t>
            </a:r>
          </a:p>
          <a:p>
            <a:pPr algn="ctr"/>
            <a:r>
              <a:rPr lang="it-IT" sz="2400" b="1" dirty="0" err="1" smtClean="0">
                <a:solidFill>
                  <a:schemeClr val="accent6">
                    <a:lumMod val="75000"/>
                  </a:schemeClr>
                </a:solidFill>
                <a:latin typeface="+mj-lt"/>
              </a:rPr>
              <a:t>to</a:t>
            </a:r>
            <a:r>
              <a:rPr lang="it-IT" sz="2400" b="1" dirty="0" smtClean="0">
                <a:solidFill>
                  <a:schemeClr val="accent6">
                    <a:lumMod val="75000"/>
                  </a:schemeClr>
                </a:solidFill>
                <a:latin typeface="+mj-lt"/>
              </a:rPr>
              <a:t> </a:t>
            </a:r>
            <a:r>
              <a:rPr lang="it-IT" sz="2400" b="1" dirty="0" err="1" smtClean="0">
                <a:solidFill>
                  <a:schemeClr val="accent6">
                    <a:lumMod val="75000"/>
                  </a:schemeClr>
                </a:solidFill>
                <a:latin typeface="+mj-lt"/>
              </a:rPr>
              <a:t>Encourage</a:t>
            </a:r>
            <a:r>
              <a:rPr lang="it-IT" sz="2400" b="1" dirty="0" smtClean="0">
                <a:solidFill>
                  <a:schemeClr val="accent6">
                    <a:lumMod val="75000"/>
                  </a:schemeClr>
                </a:solidFill>
                <a:latin typeface="+mj-lt"/>
              </a:rPr>
              <a:t> </a:t>
            </a:r>
            <a:r>
              <a:rPr lang="it-IT" sz="2400" b="1" dirty="0" err="1" smtClean="0">
                <a:solidFill>
                  <a:schemeClr val="accent6">
                    <a:lumMod val="75000"/>
                  </a:schemeClr>
                </a:solidFill>
                <a:latin typeface="+mj-lt"/>
              </a:rPr>
              <a:t>Prosocial</a:t>
            </a:r>
            <a:r>
              <a:rPr lang="it-IT" sz="2400" b="1" dirty="0" smtClean="0">
                <a:solidFill>
                  <a:schemeClr val="accent6">
                    <a:lumMod val="75000"/>
                  </a:schemeClr>
                </a:solidFill>
                <a:latin typeface="+mj-lt"/>
              </a:rPr>
              <a:t> </a:t>
            </a:r>
            <a:r>
              <a:rPr lang="it-IT" sz="2400" b="1" dirty="0" err="1" smtClean="0">
                <a:solidFill>
                  <a:schemeClr val="accent6">
                    <a:lumMod val="75000"/>
                  </a:schemeClr>
                </a:solidFill>
                <a:latin typeface="+mj-lt"/>
              </a:rPr>
              <a:t>Behavior</a:t>
            </a:r>
            <a:endParaRPr lang="it-IT" sz="2400" b="1" dirty="0">
              <a:solidFill>
                <a:schemeClr val="accent6">
                  <a:lumMod val="75000"/>
                </a:schemeClr>
              </a:solidFill>
              <a:latin typeface="+mj-lt"/>
            </a:endParaRPr>
          </a:p>
        </p:txBody>
      </p:sp>
      <p:sp>
        <p:nvSpPr>
          <p:cNvPr id="6" name="Rectangle 5"/>
          <p:cNvSpPr/>
          <p:nvPr/>
        </p:nvSpPr>
        <p:spPr>
          <a:xfrm>
            <a:off x="467544" y="1916832"/>
            <a:ext cx="7992888" cy="4171270"/>
          </a:xfrm>
          <a:prstGeom prst="rect">
            <a:avLst/>
          </a:prstGeom>
        </p:spPr>
        <p:txBody>
          <a:bodyPr wrap="square">
            <a:spAutoFit/>
          </a:bodyPr>
          <a:lstStyle/>
          <a:p>
            <a:pPr>
              <a:lnSpc>
                <a:spcPct val="114000"/>
              </a:lnSpc>
            </a:pPr>
            <a:r>
              <a:rPr lang="en-US" b="1" dirty="0" smtClean="0">
                <a:latin typeface="+mn-lt"/>
              </a:rPr>
              <a:t>Background</a:t>
            </a:r>
            <a:r>
              <a:rPr lang="en-US" dirty="0" smtClean="0">
                <a:latin typeface="+mn-lt"/>
              </a:rPr>
              <a:t> </a:t>
            </a:r>
          </a:p>
          <a:p>
            <a:pPr>
              <a:lnSpc>
                <a:spcPct val="114000"/>
              </a:lnSpc>
            </a:pPr>
            <a:r>
              <a:rPr lang="en-US" dirty="0" smtClean="0">
                <a:latin typeface="+mn-lt"/>
              </a:rPr>
              <a:t>Playing </a:t>
            </a:r>
            <a:r>
              <a:rPr lang="en-US" dirty="0" err="1" smtClean="0">
                <a:latin typeface="+mn-lt"/>
              </a:rPr>
              <a:t>prosocial</a:t>
            </a:r>
            <a:r>
              <a:rPr lang="en-US" dirty="0" smtClean="0">
                <a:latin typeface="+mn-lt"/>
              </a:rPr>
              <a:t> video games leads to greater subsequent </a:t>
            </a:r>
            <a:r>
              <a:rPr lang="en-US" dirty="0" err="1" smtClean="0">
                <a:latin typeface="+mn-lt"/>
              </a:rPr>
              <a:t>prosocial</a:t>
            </a:r>
            <a:r>
              <a:rPr lang="en-US" dirty="0" smtClean="0">
                <a:latin typeface="+mn-lt"/>
              </a:rPr>
              <a:t> behavior in the real world. </a:t>
            </a:r>
          </a:p>
          <a:p>
            <a:pPr>
              <a:lnSpc>
                <a:spcPct val="114000"/>
              </a:lnSpc>
            </a:pPr>
            <a:r>
              <a:rPr lang="en-US" b="1" dirty="0" smtClean="0">
                <a:latin typeface="+mn-lt"/>
              </a:rPr>
              <a:t>Thesis</a:t>
            </a:r>
          </a:p>
          <a:p>
            <a:pPr>
              <a:lnSpc>
                <a:spcPct val="114000"/>
              </a:lnSpc>
            </a:pPr>
            <a:r>
              <a:rPr lang="en-US" dirty="0" smtClean="0">
                <a:latin typeface="+mn-lt"/>
              </a:rPr>
              <a:t>In immersive virtual reality occupying an avatar with the superhero ability to fly increases helping behavior.</a:t>
            </a:r>
          </a:p>
          <a:p>
            <a:pPr>
              <a:lnSpc>
                <a:spcPct val="114000"/>
              </a:lnSpc>
            </a:pPr>
            <a:r>
              <a:rPr lang="en-US" b="1" dirty="0" smtClean="0">
                <a:latin typeface="+mn-lt"/>
              </a:rPr>
              <a:t>Methods</a:t>
            </a:r>
          </a:p>
          <a:p>
            <a:pPr>
              <a:lnSpc>
                <a:spcPct val="114000"/>
              </a:lnSpc>
            </a:pPr>
            <a:r>
              <a:rPr lang="en-US" dirty="0" smtClean="0">
                <a:latin typeface="+mn-lt"/>
              </a:rPr>
              <a:t>(two-by-two design) participants were either given the power of flight and were assigned one of two tasks, either to help find a missing diabetic child in need of insulin or to tour a virtual city.</a:t>
            </a:r>
          </a:p>
          <a:p>
            <a:pPr>
              <a:lnSpc>
                <a:spcPct val="114000"/>
              </a:lnSpc>
            </a:pPr>
            <a:r>
              <a:rPr lang="en-US" b="1" dirty="0" smtClean="0">
                <a:latin typeface="+mn-lt"/>
              </a:rPr>
              <a:t>Findings</a:t>
            </a:r>
          </a:p>
          <a:p>
            <a:pPr>
              <a:lnSpc>
                <a:spcPct val="114000"/>
              </a:lnSpc>
            </a:pPr>
            <a:r>
              <a:rPr lang="en-US" dirty="0" smtClean="0">
                <a:latin typeface="+mn-lt"/>
              </a:rPr>
              <a:t>The results indicate that having the “superpower” of flight leads to greater helping behavior in the real world</a:t>
            </a:r>
          </a:p>
        </p:txBody>
      </p:sp>
      <p:sp>
        <p:nvSpPr>
          <p:cNvPr id="7" name="Rectangle 6"/>
          <p:cNvSpPr/>
          <p:nvPr/>
        </p:nvSpPr>
        <p:spPr>
          <a:xfrm>
            <a:off x="4427984" y="1"/>
            <a:ext cx="4572000" cy="307777"/>
          </a:xfrm>
          <a:prstGeom prst="rect">
            <a:avLst/>
          </a:prstGeom>
        </p:spPr>
        <p:txBody>
          <a:bodyPr wrap="square">
            <a:spAutoFit/>
          </a:bodyPr>
          <a:lstStyle/>
          <a:p>
            <a:pPr algn="r"/>
            <a:r>
              <a:rPr lang="it-IT" sz="1400" dirty="0" err="1" smtClean="0">
                <a:latin typeface="Verdana" pitchFamily="34" charset="0"/>
                <a:ea typeface="Verdana" pitchFamily="34" charset="0"/>
                <a:cs typeface="Verdana" pitchFamily="34" charset="0"/>
              </a:rPr>
              <a:t>Lecture</a:t>
            </a:r>
            <a:r>
              <a:rPr lang="it-IT" sz="1400" dirty="0" smtClean="0">
                <a:latin typeface="Verdana" pitchFamily="34" charset="0"/>
                <a:ea typeface="Verdana" pitchFamily="34" charset="0"/>
                <a:cs typeface="Verdana" pitchFamily="34" charset="0"/>
              </a:rPr>
              <a:t> 2 </a:t>
            </a:r>
            <a:r>
              <a:rPr lang="it-IT" sz="1400" dirty="0" err="1" smtClean="0">
                <a:latin typeface="Verdana" pitchFamily="34" charset="0"/>
                <a:ea typeface="Verdana" pitchFamily="34" charset="0"/>
                <a:cs typeface="Verdana" pitchFamily="34" charset="0"/>
              </a:rPr>
              <a:t>Experiments</a:t>
            </a:r>
            <a:r>
              <a:rPr lang="it-IT" sz="1400" dirty="0" smtClean="0">
                <a:latin typeface="Verdana" pitchFamily="34" charset="0"/>
                <a:ea typeface="Verdana" pitchFamily="34" charset="0"/>
                <a:cs typeface="Verdana" pitchFamily="34" charset="0"/>
              </a:rPr>
              <a:t> and </a:t>
            </a:r>
            <a:r>
              <a:rPr lang="it-IT" sz="1400" dirty="0" err="1" smtClean="0">
                <a:latin typeface="Verdana" pitchFamily="34" charset="0"/>
                <a:ea typeface="Verdana" pitchFamily="34" charset="0"/>
                <a:cs typeface="Verdana" pitchFamily="34" charset="0"/>
              </a:rPr>
              <a:t>Virtual</a:t>
            </a:r>
            <a:r>
              <a:rPr lang="it-IT" sz="1400" dirty="0" smtClean="0">
                <a:latin typeface="Verdana" pitchFamily="34" charset="0"/>
                <a:ea typeface="Verdana" pitchFamily="34" charset="0"/>
                <a:cs typeface="Verdana" pitchFamily="34" charset="0"/>
              </a:rPr>
              <a:t> Reality</a:t>
            </a:r>
            <a:endParaRPr lang="it-IT"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466273" y="762000"/>
            <a:ext cx="6211455" cy="4840941"/>
          </a:xfrm>
          <a:prstGeom prst="rect">
            <a:avLst/>
          </a:prstGeom>
          <a:noFill/>
        </p:spPr>
      </p:pic>
      <p:sp>
        <p:nvSpPr>
          <p:cNvPr id="4099" name="Rectangle 3"/>
          <p:cNvSpPr>
            <a:spLocks noGrp="1" noChangeArrowheads="1"/>
          </p:cNvSpPr>
          <p:nvPr>
            <p:ph type="body" idx="4294967295"/>
          </p:nvPr>
        </p:nvSpPr>
        <p:spPr>
          <a:xfrm>
            <a:off x="323273" y="246529"/>
            <a:ext cx="8509000" cy="298303"/>
          </a:xfrm>
          <a:noFill/>
          <a:ln/>
        </p:spPr>
        <p:txBody>
          <a:bodyPr lIns="82058" tIns="41029" rIns="82058" bIns="41029">
            <a:spAutoFit/>
          </a:bodyPr>
          <a:lstStyle/>
          <a:p>
            <a:pPr marL="0" indent="0" algn="ctr">
              <a:spcBef>
                <a:spcPct val="0"/>
              </a:spcBef>
              <a:buNone/>
            </a:pPr>
            <a:r>
              <a:rPr lang="en-US" sz="1400" b="1" dirty="0">
                <a:solidFill>
                  <a:schemeClr val="tx2"/>
                </a:solidFill>
              </a:rPr>
              <a:t>Figure 2. Foggy virtual city.</a:t>
            </a:r>
          </a:p>
        </p:txBody>
      </p:sp>
      <p:sp>
        <p:nvSpPr>
          <p:cNvPr id="4100" name="Text Box 4"/>
          <p:cNvSpPr txBox="1">
            <a:spLocks noChangeArrowheads="1"/>
          </p:cNvSpPr>
          <p:nvPr/>
        </p:nvSpPr>
        <p:spPr bwMode="auto">
          <a:xfrm>
            <a:off x="1403648" y="5748618"/>
            <a:ext cx="7347806" cy="606080"/>
          </a:xfrm>
          <a:prstGeom prst="rect">
            <a:avLst/>
          </a:prstGeom>
          <a:noFill/>
          <a:ln w="9525">
            <a:noFill/>
            <a:miter lim="800000"/>
            <a:headEnd/>
            <a:tailEnd/>
          </a:ln>
          <a:effectLst/>
        </p:spPr>
        <p:txBody>
          <a:bodyPr wrap="square" lIns="82058" tIns="41029" rIns="82058" bIns="41029">
            <a:spAutoFit/>
          </a:bodyPr>
          <a:lstStyle/>
          <a:p>
            <a:pPr eaLnBrk="1" hangingPunct="1"/>
            <a:r>
              <a:rPr lang="en-US" sz="1100" dirty="0"/>
              <a:t>Rosenberg RS, Baughman SL, </a:t>
            </a:r>
            <a:r>
              <a:rPr lang="en-US" sz="1100" dirty="0" err="1"/>
              <a:t>Bailenson</a:t>
            </a:r>
            <a:r>
              <a:rPr lang="en-US" sz="1100" dirty="0"/>
              <a:t> JN (2013) Virtual Superheroes: Using Superpowers in Virtual Reality to Encourage </a:t>
            </a:r>
            <a:r>
              <a:rPr lang="en-US" sz="1100" dirty="0" err="1"/>
              <a:t>Prosocial</a:t>
            </a:r>
            <a:r>
              <a:rPr lang="en-US" sz="1100" dirty="0"/>
              <a:t> Behavior. </a:t>
            </a:r>
            <a:r>
              <a:rPr lang="en-US" sz="1100" dirty="0" err="1"/>
              <a:t>PLoS</a:t>
            </a:r>
            <a:r>
              <a:rPr lang="en-US" sz="1100" dirty="0"/>
              <a:t> ONE 8(1): e55003. doi:10.1371/journal.pone.0055003</a:t>
            </a:r>
          </a:p>
          <a:p>
            <a:pPr eaLnBrk="1" hangingPunct="1"/>
            <a:r>
              <a:rPr lang="en-US" sz="1100" dirty="0" smtClean="0">
                <a:hlinkClick r:id="rId3"/>
              </a:rPr>
              <a:t>                                                        http://</a:t>
            </a:r>
            <a:r>
              <a:rPr lang="en-US" sz="1100" dirty="0">
                <a:hlinkClick r:id="rId3"/>
              </a:rPr>
              <a:t>www.plosone.org/article/info:doi/10.1371/journal.pone.0055003</a:t>
            </a:r>
            <a:endParaRPr lang="en-US" sz="1100" dirty="0"/>
          </a:p>
        </p:txBody>
      </p:sp>
      <p:pic>
        <p:nvPicPr>
          <p:cNvPr id="4101" name="Picture 5"/>
          <p:cNvPicPr>
            <a:picLocks noChangeAspect="1" noChangeArrowheads="1"/>
          </p:cNvPicPr>
          <p:nvPr/>
        </p:nvPicPr>
        <p:blipFill>
          <a:blip r:embed="rId4" cstate="print"/>
          <a:srcRect/>
          <a:stretch>
            <a:fillRect/>
          </a:stretch>
        </p:blipFill>
        <p:spPr bwMode="auto">
          <a:xfrm>
            <a:off x="6881091" y="6342530"/>
            <a:ext cx="2205182" cy="45944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466273" y="762000"/>
            <a:ext cx="6211455" cy="4840941"/>
          </a:xfrm>
          <a:prstGeom prst="rect">
            <a:avLst/>
          </a:prstGeom>
          <a:noFill/>
        </p:spPr>
      </p:pic>
      <p:sp>
        <p:nvSpPr>
          <p:cNvPr id="4099" name="Rectangle 3"/>
          <p:cNvSpPr>
            <a:spLocks noGrp="1" noChangeArrowheads="1"/>
          </p:cNvSpPr>
          <p:nvPr>
            <p:ph type="body" idx="4294967295"/>
          </p:nvPr>
        </p:nvSpPr>
        <p:spPr>
          <a:xfrm>
            <a:off x="323273" y="246529"/>
            <a:ext cx="8509000" cy="298303"/>
          </a:xfrm>
          <a:noFill/>
          <a:ln/>
        </p:spPr>
        <p:txBody>
          <a:bodyPr lIns="82058" tIns="41029" rIns="82058" bIns="41029">
            <a:spAutoFit/>
          </a:bodyPr>
          <a:lstStyle/>
          <a:p>
            <a:pPr marL="0" indent="0" algn="ctr">
              <a:spcBef>
                <a:spcPct val="0"/>
              </a:spcBef>
              <a:buNone/>
            </a:pPr>
            <a:r>
              <a:rPr lang="en-US" sz="1400" b="1" dirty="0">
                <a:solidFill>
                  <a:schemeClr val="tx2"/>
                </a:solidFill>
              </a:rPr>
              <a:t>Figure 3. Virtual Child After Being Found and Saved.</a:t>
            </a:r>
          </a:p>
        </p:txBody>
      </p:sp>
      <p:sp>
        <p:nvSpPr>
          <p:cNvPr id="4100" name="Text Box 4"/>
          <p:cNvSpPr txBox="1">
            <a:spLocks noChangeArrowheads="1"/>
          </p:cNvSpPr>
          <p:nvPr/>
        </p:nvSpPr>
        <p:spPr bwMode="auto">
          <a:xfrm>
            <a:off x="1907703" y="5748618"/>
            <a:ext cx="6843751" cy="606080"/>
          </a:xfrm>
          <a:prstGeom prst="rect">
            <a:avLst/>
          </a:prstGeom>
          <a:noFill/>
          <a:ln w="9525">
            <a:noFill/>
            <a:miter lim="800000"/>
            <a:headEnd/>
            <a:tailEnd/>
          </a:ln>
          <a:effectLst/>
        </p:spPr>
        <p:txBody>
          <a:bodyPr wrap="square" lIns="82058" tIns="41029" rIns="82058" bIns="41029">
            <a:spAutoFit/>
          </a:bodyPr>
          <a:lstStyle/>
          <a:p>
            <a:pPr eaLnBrk="1" hangingPunct="1"/>
            <a:r>
              <a:rPr lang="en-US" sz="1100" dirty="0"/>
              <a:t>Rosenberg RS, Baughman SL, </a:t>
            </a:r>
            <a:r>
              <a:rPr lang="en-US" sz="1100" dirty="0" err="1"/>
              <a:t>Bailenson</a:t>
            </a:r>
            <a:r>
              <a:rPr lang="en-US" sz="1100" dirty="0"/>
              <a:t> JN (2013) Virtual Superheroes: Using Superpowers in Virtual Reality to Encourage </a:t>
            </a:r>
            <a:r>
              <a:rPr lang="en-US" sz="1100" dirty="0" err="1"/>
              <a:t>Prosocial</a:t>
            </a:r>
            <a:r>
              <a:rPr lang="en-US" sz="1100" dirty="0"/>
              <a:t> Behavior. </a:t>
            </a:r>
            <a:r>
              <a:rPr lang="en-US" sz="1100" dirty="0" err="1"/>
              <a:t>PLoS</a:t>
            </a:r>
            <a:r>
              <a:rPr lang="en-US" sz="1100" dirty="0"/>
              <a:t> ONE 8(1): e55003. doi:10.1371/journal.pone.0055003</a:t>
            </a:r>
          </a:p>
          <a:p>
            <a:pPr eaLnBrk="1" hangingPunct="1"/>
            <a:r>
              <a:rPr lang="en-US" sz="1100" dirty="0" smtClean="0">
                <a:hlinkClick r:id="rId3"/>
              </a:rPr>
              <a:t>                                            http://</a:t>
            </a:r>
            <a:r>
              <a:rPr lang="en-US" sz="1100" dirty="0">
                <a:hlinkClick r:id="rId3"/>
              </a:rPr>
              <a:t>www.plosone.org/article/info:doi/10.1371/journal.pone.0055003</a:t>
            </a:r>
            <a:endParaRPr lang="en-US" sz="1100" dirty="0"/>
          </a:p>
        </p:txBody>
      </p:sp>
      <p:pic>
        <p:nvPicPr>
          <p:cNvPr id="4101" name="Picture 5"/>
          <p:cNvPicPr>
            <a:picLocks noChangeAspect="1" noChangeArrowheads="1"/>
          </p:cNvPicPr>
          <p:nvPr/>
        </p:nvPicPr>
        <p:blipFill>
          <a:blip r:embed="rId4" cstate="print"/>
          <a:srcRect/>
          <a:stretch>
            <a:fillRect/>
          </a:stretch>
        </p:blipFill>
        <p:spPr bwMode="auto">
          <a:xfrm>
            <a:off x="6881091" y="6342530"/>
            <a:ext cx="2205182" cy="45944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88640"/>
            <a:ext cx="8229600" cy="5818461"/>
          </a:xfrm>
        </p:spPr>
        <p:txBody>
          <a:bodyPr>
            <a:normAutofit fontScale="32500" lnSpcReduction="20000"/>
          </a:bodyPr>
          <a:lstStyle/>
          <a:p>
            <a:pPr marL="365760" indent="-256032" eaLnBrk="1" fontAlgn="auto" hangingPunct="1">
              <a:spcAft>
                <a:spcPts val="0"/>
              </a:spcAft>
              <a:buFont typeface="Arial" charset="0"/>
              <a:buChar char="•"/>
              <a:defRPr/>
            </a:pPr>
            <a:endParaRPr lang="en-US" sz="2200" dirty="0" smtClean="0"/>
          </a:p>
          <a:p>
            <a:pPr algn="r">
              <a:buNone/>
              <a:defRPr/>
            </a:pPr>
            <a:r>
              <a:rPr lang="en-US" sz="8000" dirty="0" smtClean="0"/>
              <a:t>  	</a:t>
            </a:r>
            <a:r>
              <a:rPr lang="it-IT" sz="4300" dirty="0" err="1" smtClean="0">
                <a:latin typeface="Verdana" pitchFamily="34" charset="0"/>
                <a:ea typeface="Verdana" pitchFamily="34" charset="0"/>
                <a:cs typeface="Verdana" pitchFamily="34" charset="0"/>
              </a:rPr>
              <a:t>Lecture</a:t>
            </a:r>
            <a:r>
              <a:rPr lang="it-IT" sz="4300" dirty="0" smtClean="0">
                <a:latin typeface="Verdana" pitchFamily="34" charset="0"/>
                <a:ea typeface="Verdana" pitchFamily="34" charset="0"/>
                <a:cs typeface="Verdana" pitchFamily="34" charset="0"/>
              </a:rPr>
              <a:t> 2 </a:t>
            </a:r>
            <a:r>
              <a:rPr lang="it-IT" sz="4300" dirty="0" err="1" smtClean="0">
                <a:latin typeface="Verdana" pitchFamily="34" charset="0"/>
                <a:ea typeface="Verdana" pitchFamily="34" charset="0"/>
                <a:cs typeface="Verdana" pitchFamily="34" charset="0"/>
              </a:rPr>
              <a:t>Experiments</a:t>
            </a:r>
            <a:r>
              <a:rPr lang="it-IT" sz="4300" dirty="0" smtClean="0">
                <a:latin typeface="Verdana" pitchFamily="34" charset="0"/>
                <a:ea typeface="Verdana" pitchFamily="34" charset="0"/>
                <a:cs typeface="Verdana" pitchFamily="34" charset="0"/>
              </a:rPr>
              <a:t> and </a:t>
            </a:r>
            <a:r>
              <a:rPr lang="it-IT" sz="4300" dirty="0" err="1" smtClean="0">
                <a:latin typeface="Verdana" pitchFamily="34" charset="0"/>
                <a:ea typeface="Verdana" pitchFamily="34" charset="0"/>
                <a:cs typeface="Verdana" pitchFamily="34" charset="0"/>
              </a:rPr>
              <a:t>Virtual</a:t>
            </a:r>
            <a:r>
              <a:rPr lang="it-IT" sz="4300" dirty="0" smtClean="0">
                <a:latin typeface="Verdana" pitchFamily="34" charset="0"/>
                <a:ea typeface="Verdana" pitchFamily="34" charset="0"/>
                <a:cs typeface="Verdana" pitchFamily="34" charset="0"/>
              </a:rPr>
              <a:t> Reality</a:t>
            </a:r>
          </a:p>
          <a:p>
            <a:pPr algn="r">
              <a:buNone/>
              <a:defRPr/>
            </a:pPr>
            <a:endParaRPr lang="it-IT" sz="4300" dirty="0" smtClean="0">
              <a:latin typeface="Verdana" pitchFamily="34" charset="0"/>
              <a:ea typeface="Verdana" pitchFamily="34" charset="0"/>
              <a:cs typeface="Verdana" pitchFamily="34" charset="0"/>
            </a:endParaRPr>
          </a:p>
          <a:p>
            <a:pPr algn="r">
              <a:buNone/>
              <a:defRPr/>
            </a:pPr>
            <a:endParaRPr lang="it-IT" sz="4300" dirty="0" smtClean="0">
              <a:latin typeface="Verdana" pitchFamily="34" charset="0"/>
              <a:ea typeface="Verdana" pitchFamily="34" charset="0"/>
              <a:cs typeface="Verdana" pitchFamily="34" charset="0"/>
            </a:endParaRPr>
          </a:p>
          <a:p>
            <a:pPr algn="r">
              <a:buNone/>
              <a:defRPr/>
            </a:pPr>
            <a:endParaRPr lang="it-IT" sz="4300" dirty="0" smtClean="0">
              <a:latin typeface="Verdana" pitchFamily="34" charset="0"/>
              <a:ea typeface="Verdana" pitchFamily="34" charset="0"/>
              <a:cs typeface="Verdana" pitchFamily="34" charset="0"/>
            </a:endParaRPr>
          </a:p>
          <a:p>
            <a:pPr algn="r">
              <a:buNone/>
              <a:defRPr/>
            </a:pPr>
            <a:endParaRPr lang="it-IT" sz="4300" dirty="0" smtClean="0">
              <a:latin typeface="Verdana" pitchFamily="34" charset="0"/>
              <a:ea typeface="Verdana" pitchFamily="34" charset="0"/>
              <a:cs typeface="Verdana" pitchFamily="34" charset="0"/>
            </a:endParaRPr>
          </a:p>
          <a:p>
            <a:pPr algn="r">
              <a:buNone/>
              <a:defRPr/>
            </a:pPr>
            <a:endParaRPr lang="it-IT" sz="4300" dirty="0" smtClean="0">
              <a:latin typeface="Verdana" pitchFamily="34" charset="0"/>
              <a:ea typeface="Verdana" pitchFamily="34" charset="0"/>
              <a:cs typeface="Verdana" pitchFamily="34" charset="0"/>
            </a:endParaRPr>
          </a:p>
          <a:p>
            <a:pPr algn="r">
              <a:buNone/>
              <a:defRPr/>
            </a:pPr>
            <a:r>
              <a:rPr lang="it-IT" sz="4300" dirty="0" smtClean="0">
                <a:latin typeface="Verdana" pitchFamily="34" charset="0"/>
                <a:ea typeface="Verdana" pitchFamily="34" charset="0"/>
                <a:cs typeface="Verdana" pitchFamily="34" charset="0"/>
              </a:rPr>
              <a:t/>
            </a:r>
            <a:br>
              <a:rPr lang="it-IT" sz="4300" dirty="0" smtClean="0">
                <a:latin typeface="Verdana" pitchFamily="34" charset="0"/>
                <a:ea typeface="Verdana" pitchFamily="34" charset="0"/>
                <a:cs typeface="Verdana" pitchFamily="34" charset="0"/>
              </a:rPr>
            </a:br>
            <a:endParaRPr lang="en-US" sz="4300" dirty="0" smtClean="0"/>
          </a:p>
          <a:p>
            <a:pPr marL="365760" indent="-256032" eaLnBrk="1" fontAlgn="auto" hangingPunct="1">
              <a:spcAft>
                <a:spcPts val="0"/>
              </a:spcAft>
              <a:buFont typeface="Wingdings 3" pitchFamily="18" charset="2"/>
              <a:buNone/>
              <a:defRPr/>
            </a:pPr>
            <a:r>
              <a:rPr lang="en-US" sz="8000" dirty="0" smtClean="0"/>
              <a:t>	</a:t>
            </a:r>
            <a:r>
              <a:rPr lang="en-US" sz="7400" dirty="0" smtClean="0"/>
              <a:t>Many experimental economists seem to view their enterprise as akin to silicon chip production. Subjects are removed from all familiar contextual cues. Like the characters 'thing one' and 'thing two' in Dr. </a:t>
            </a:r>
            <a:r>
              <a:rPr lang="en-US" sz="7400" dirty="0" err="1" smtClean="0"/>
              <a:t>Suess</a:t>
            </a:r>
            <a:r>
              <a:rPr lang="en-US" sz="7400" dirty="0" smtClean="0"/>
              <a:t>' Cat in the Hat, buyers and sellers become 'persons A and B', and all other information that might make the situation familiar and provide a clue about how to behave is removed.</a:t>
            </a:r>
          </a:p>
          <a:p>
            <a:pPr lvl="3" algn="r" eaLnBrk="1" fontAlgn="auto" hangingPunct="1">
              <a:spcAft>
                <a:spcPts val="0"/>
              </a:spcAft>
              <a:buFont typeface="Wingdings 2" pitchFamily="18" charset="2"/>
              <a:buNone/>
              <a:defRPr/>
            </a:pPr>
            <a:endParaRPr lang="en-US" sz="7200" dirty="0" smtClean="0"/>
          </a:p>
          <a:p>
            <a:pPr lvl="3" algn="r" eaLnBrk="1" fontAlgn="auto" hangingPunct="1">
              <a:spcAft>
                <a:spcPts val="0"/>
              </a:spcAft>
              <a:buFont typeface="Wingdings 2" pitchFamily="18" charset="2"/>
              <a:buNone/>
              <a:defRPr/>
            </a:pPr>
            <a:r>
              <a:rPr lang="en-US" sz="7200" dirty="0" smtClean="0"/>
              <a:t>George </a:t>
            </a:r>
            <a:r>
              <a:rPr lang="en-US" sz="7200" dirty="0" err="1" smtClean="0"/>
              <a:t>Loewenstein</a:t>
            </a:r>
            <a:r>
              <a:rPr lang="en-US" sz="7200" dirty="0" smtClean="0"/>
              <a:t> (1999)</a:t>
            </a:r>
          </a:p>
        </p:txBody>
      </p:sp>
      <p:sp>
        <p:nvSpPr>
          <p:cNvPr id="11266" name="Titolo 3"/>
          <p:cNvSpPr>
            <a:spLocks noGrp="1"/>
          </p:cNvSpPr>
          <p:nvPr>
            <p:ph type="title"/>
          </p:nvPr>
        </p:nvSpPr>
        <p:spPr>
          <a:xfrm>
            <a:off x="142844" y="274638"/>
            <a:ext cx="8786874" cy="1143000"/>
          </a:xfrm>
        </p:spPr>
        <p:txBody>
          <a:bodyPr>
            <a:noAutofit/>
          </a:bodyPr>
          <a:lstStyle/>
          <a:p>
            <a:pPr algn="ctr">
              <a:defRPr/>
            </a:pPr>
            <a:r>
              <a:rPr lang="it-IT" sz="1200" dirty="0" smtClean="0">
                <a:latin typeface="Verdana" pitchFamily="34" charset="0"/>
                <a:ea typeface="Verdana" pitchFamily="34" charset="0"/>
                <a:cs typeface="Verdana" pitchFamily="34" charset="0"/>
              </a:rPr>
              <a:t/>
            </a:r>
            <a:br>
              <a:rPr lang="it-IT" sz="1200" dirty="0" smtClean="0">
                <a:latin typeface="Verdana" pitchFamily="34" charset="0"/>
                <a:ea typeface="Verdana" pitchFamily="34" charset="0"/>
                <a:cs typeface="Verdana" pitchFamily="34" charset="0"/>
              </a:rPr>
            </a:br>
            <a:r>
              <a:rPr lang="it-IT" sz="1200" dirty="0" smtClean="0">
                <a:latin typeface="Verdana" pitchFamily="34" charset="0"/>
                <a:ea typeface="Verdana" pitchFamily="34" charset="0"/>
                <a:cs typeface="Verdana" pitchFamily="34" charset="0"/>
              </a:rPr>
              <a:t/>
            </a:r>
            <a:br>
              <a:rPr lang="it-IT" sz="1200" dirty="0" smtClean="0">
                <a:latin typeface="Verdana" pitchFamily="34" charset="0"/>
                <a:ea typeface="Verdana" pitchFamily="34" charset="0"/>
                <a:cs typeface="Verdana" pitchFamily="34" charset="0"/>
              </a:rPr>
            </a:br>
            <a:r>
              <a:rPr lang="it-IT" sz="1200" dirty="0" smtClean="0">
                <a:latin typeface="Verdana" pitchFamily="34" charset="0"/>
                <a:ea typeface="Verdana" pitchFamily="34" charset="0"/>
                <a:cs typeface="Verdana" pitchFamily="34" charset="0"/>
              </a:rPr>
              <a:t/>
            </a:r>
            <a:br>
              <a:rPr lang="it-IT" sz="1200" dirty="0" smtClean="0">
                <a:latin typeface="Verdana" pitchFamily="34" charset="0"/>
                <a:ea typeface="Verdana" pitchFamily="34" charset="0"/>
                <a:cs typeface="Verdana" pitchFamily="34" charset="0"/>
              </a:rPr>
            </a:br>
            <a:r>
              <a:rPr lang="en-US" sz="4000" dirty="0" smtClean="0"/>
              <a:t>VIRTUAL EXPERIMENTS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rust.JPG"/>
          <p:cNvPicPr>
            <a:picLocks noGrp="1" noChangeAspect="1"/>
          </p:cNvPicPr>
          <p:nvPr>
            <p:ph idx="1"/>
          </p:nvPr>
        </p:nvPicPr>
        <p:blipFill>
          <a:blip r:embed="rId2" cstate="print"/>
          <a:stretch>
            <a:fillRect/>
          </a:stretch>
        </p:blipFill>
        <p:spPr>
          <a:xfrm>
            <a:off x="2010393" y="1628800"/>
            <a:ext cx="4793855" cy="4248472"/>
          </a:xfrm>
        </p:spPr>
      </p:pic>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3</a:t>
            </a:fld>
            <a:endParaRPr lang="it-IT"/>
          </a:p>
        </p:txBody>
      </p:sp>
      <p:sp>
        <p:nvSpPr>
          <p:cNvPr id="4" name="Title 3"/>
          <p:cNvSpPr>
            <a:spLocks noGrp="1"/>
          </p:cNvSpPr>
          <p:nvPr>
            <p:ph type="title"/>
          </p:nvPr>
        </p:nvSpPr>
        <p:spPr/>
        <p:txBody>
          <a:bodyPr/>
          <a:lstStyle/>
          <a:p>
            <a:pPr algn="ctr"/>
            <a:r>
              <a:rPr lang="it-IT" dirty="0" smtClean="0"/>
              <a:t>Trust  Game</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16632"/>
            <a:ext cx="8229600" cy="5890659"/>
          </a:xfrm>
        </p:spPr>
        <p:txBody>
          <a:bodyPr>
            <a:normAutofit fontScale="25000" lnSpcReduction="20000"/>
          </a:bodyPr>
          <a:lstStyle/>
          <a:p>
            <a:pPr marL="365760" indent="-256032" eaLnBrk="1" fontAlgn="auto" hangingPunct="1">
              <a:spcAft>
                <a:spcPts val="0"/>
              </a:spcAft>
              <a:buFont typeface="Arial" charset="0"/>
              <a:buChar char="•"/>
              <a:defRPr/>
            </a:pPr>
            <a:endParaRPr lang="en-US" sz="2200" dirty="0" smtClean="0"/>
          </a:p>
          <a:p>
            <a:pPr algn="r">
              <a:buNone/>
              <a:defRPr/>
            </a:pPr>
            <a:r>
              <a:rPr lang="en-US" sz="9600" dirty="0" smtClean="0"/>
              <a:t> 	</a:t>
            </a:r>
            <a:r>
              <a:rPr lang="it-IT" sz="5600" dirty="0" err="1" smtClean="0">
                <a:latin typeface="Verdana" pitchFamily="34" charset="0"/>
                <a:ea typeface="Verdana" pitchFamily="34" charset="0"/>
                <a:cs typeface="Verdana" pitchFamily="34" charset="0"/>
              </a:rPr>
              <a:t>Lecture</a:t>
            </a:r>
            <a:r>
              <a:rPr lang="it-IT" sz="5600" dirty="0" smtClean="0">
                <a:latin typeface="Verdana" pitchFamily="34" charset="0"/>
                <a:ea typeface="Verdana" pitchFamily="34" charset="0"/>
                <a:cs typeface="Verdana" pitchFamily="34" charset="0"/>
              </a:rPr>
              <a:t> 2 </a:t>
            </a:r>
            <a:r>
              <a:rPr lang="it-IT" sz="5600" dirty="0" err="1" smtClean="0">
                <a:latin typeface="Verdana" pitchFamily="34" charset="0"/>
                <a:ea typeface="Verdana" pitchFamily="34" charset="0"/>
                <a:cs typeface="Verdana" pitchFamily="34" charset="0"/>
              </a:rPr>
              <a:t>Experiments</a:t>
            </a:r>
            <a:r>
              <a:rPr lang="it-IT" sz="5600" dirty="0" smtClean="0">
                <a:latin typeface="Verdana" pitchFamily="34" charset="0"/>
                <a:ea typeface="Verdana" pitchFamily="34" charset="0"/>
                <a:cs typeface="Verdana" pitchFamily="34" charset="0"/>
              </a:rPr>
              <a:t> and </a:t>
            </a:r>
            <a:r>
              <a:rPr lang="it-IT" sz="5600" dirty="0" err="1" smtClean="0">
                <a:latin typeface="Verdana" pitchFamily="34" charset="0"/>
                <a:ea typeface="Verdana" pitchFamily="34" charset="0"/>
                <a:cs typeface="Verdana" pitchFamily="34" charset="0"/>
              </a:rPr>
              <a:t>Virtual</a:t>
            </a:r>
            <a:r>
              <a:rPr lang="it-IT" sz="5600" dirty="0" smtClean="0">
                <a:latin typeface="Verdana" pitchFamily="34" charset="0"/>
                <a:ea typeface="Verdana" pitchFamily="34" charset="0"/>
                <a:cs typeface="Verdana" pitchFamily="34" charset="0"/>
              </a:rPr>
              <a:t> Reality</a:t>
            </a:r>
          </a:p>
          <a:p>
            <a:pPr algn="r">
              <a:buNone/>
              <a:defRPr/>
            </a:pPr>
            <a:endParaRPr lang="it-IT" sz="9600" dirty="0" smtClean="0">
              <a:latin typeface="Verdana" pitchFamily="34" charset="0"/>
              <a:ea typeface="Verdana" pitchFamily="34" charset="0"/>
              <a:cs typeface="Verdana" pitchFamily="34" charset="0"/>
            </a:endParaRPr>
          </a:p>
          <a:p>
            <a:pPr algn="r">
              <a:buNone/>
              <a:defRPr/>
            </a:pPr>
            <a:endParaRPr lang="it-IT" sz="9600" dirty="0" smtClean="0">
              <a:latin typeface="Verdana" pitchFamily="34" charset="0"/>
              <a:ea typeface="Verdana" pitchFamily="34" charset="0"/>
              <a:cs typeface="Verdana" pitchFamily="34" charset="0"/>
            </a:endParaRPr>
          </a:p>
          <a:p>
            <a:pPr marL="365760" indent="-256032" eaLnBrk="1" fontAlgn="auto" hangingPunct="1">
              <a:spcAft>
                <a:spcPts val="0"/>
              </a:spcAft>
              <a:buFont typeface="Wingdings 3"/>
              <a:buChar char=""/>
              <a:defRPr/>
            </a:pPr>
            <a:r>
              <a:rPr lang="en-US" sz="9600" dirty="0" smtClean="0"/>
              <a:t>The context-free experiment is an elusive goal and not necessarily a good thing </a:t>
            </a:r>
          </a:p>
          <a:p>
            <a:pPr marL="365760" indent="-256032" eaLnBrk="1" fontAlgn="auto" hangingPunct="1">
              <a:spcAft>
                <a:spcPts val="0"/>
              </a:spcAft>
              <a:buFont typeface="Wingdings 3"/>
              <a:buChar char=""/>
              <a:defRPr/>
            </a:pPr>
            <a:endParaRPr lang="it-IT" sz="9600" dirty="0" smtClean="0"/>
          </a:p>
          <a:p>
            <a:pPr marL="365760" indent="-256032" eaLnBrk="1" fontAlgn="auto" hangingPunct="1">
              <a:spcAft>
                <a:spcPts val="0"/>
              </a:spcAft>
              <a:buFont typeface="Wingdings 3"/>
              <a:buChar char=""/>
              <a:defRPr/>
            </a:pPr>
            <a:r>
              <a:rPr lang="it-IT" sz="9600" dirty="0" smtClean="0"/>
              <a:t>G</a:t>
            </a:r>
            <a:r>
              <a:rPr lang="en-US" sz="9600" dirty="0" err="1" smtClean="0"/>
              <a:t>ames</a:t>
            </a:r>
            <a:r>
              <a:rPr lang="en-US" sz="9600" dirty="0" smtClean="0"/>
              <a:t> in the laboratory are usually played without labels but subjects inevitably apply their own labels</a:t>
            </a:r>
            <a:endParaRPr lang="it-IT" sz="9600" dirty="0" smtClean="0"/>
          </a:p>
          <a:p>
            <a:pPr marL="365760" indent="-256032" eaLnBrk="1" fontAlgn="auto" hangingPunct="1">
              <a:spcAft>
                <a:spcPts val="0"/>
              </a:spcAft>
              <a:buFont typeface="Wingdings 3" pitchFamily="18" charset="2"/>
              <a:buNone/>
              <a:defRPr/>
            </a:pPr>
            <a:endParaRPr lang="en-US" sz="9600" dirty="0" smtClean="0"/>
          </a:p>
          <a:p>
            <a:pPr marL="365760" indent="-256032" eaLnBrk="1" fontAlgn="auto" hangingPunct="1">
              <a:spcAft>
                <a:spcPts val="0"/>
              </a:spcAft>
              <a:buFont typeface="Wingdings 3"/>
              <a:buChar char=""/>
              <a:defRPr/>
            </a:pPr>
            <a:r>
              <a:rPr lang="en-US" sz="9600" dirty="0" smtClean="0"/>
              <a:t>A major discovery of cognitive psychology is how all forms of thinking and problem solving are context-dependent (language comprehension)</a:t>
            </a:r>
          </a:p>
          <a:p>
            <a:pPr marL="365760" indent="-256032" eaLnBrk="1" fontAlgn="auto" hangingPunct="1">
              <a:spcAft>
                <a:spcPts val="0"/>
              </a:spcAft>
              <a:buFont typeface="Arial" charset="0"/>
              <a:buNone/>
              <a:defRPr/>
            </a:pPr>
            <a:endParaRPr lang="it-IT" sz="9600" dirty="0" smtClean="0"/>
          </a:p>
          <a:p>
            <a:pPr marL="365760" indent="-256032" eaLnBrk="1" fontAlgn="auto" hangingPunct="1">
              <a:spcAft>
                <a:spcPts val="0"/>
              </a:spcAft>
              <a:buFont typeface="Wingdings 3"/>
              <a:buChar char=""/>
              <a:defRPr/>
            </a:pPr>
            <a:r>
              <a:rPr lang="en-US" sz="9600" dirty="0" smtClean="0">
                <a:cs typeface="Arial" pitchFamily="34" charset="0"/>
              </a:rPr>
              <a:t>The laboratory is not a socially neutral context, but is itself an institution with its own formal or informal, explicit or tacit, rules</a:t>
            </a:r>
            <a:endParaRPr lang="it-IT" sz="9600" dirty="0" smtClean="0"/>
          </a:p>
        </p:txBody>
      </p:sp>
      <p:sp>
        <p:nvSpPr>
          <p:cNvPr id="11266" name="Titolo 3"/>
          <p:cNvSpPr>
            <a:spLocks noGrp="1"/>
          </p:cNvSpPr>
          <p:nvPr>
            <p:ph type="title"/>
          </p:nvPr>
        </p:nvSpPr>
        <p:spPr/>
        <p:txBody>
          <a:bodyPr>
            <a:normAutofit fontScale="90000"/>
          </a:bodyPr>
          <a:lstStyle/>
          <a:p>
            <a:pPr algn="ctr" eaLnBrk="1" fontAlgn="auto" hangingPunct="1">
              <a:spcAft>
                <a:spcPts val="0"/>
              </a:spcAft>
              <a:defRPr/>
            </a:pPr>
            <a:r>
              <a:rPr lang="en-US" sz="4000" dirty="0" smtClean="0"/>
              <a:t>The context free experiment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16632"/>
            <a:ext cx="8229600" cy="5890659"/>
          </a:xfrm>
        </p:spPr>
        <p:txBody>
          <a:bodyPr>
            <a:normAutofit fontScale="25000" lnSpcReduction="20000"/>
          </a:bodyPr>
          <a:lstStyle/>
          <a:p>
            <a:pPr marL="365760" indent="-256032" eaLnBrk="1" fontAlgn="auto" hangingPunct="1">
              <a:spcAft>
                <a:spcPts val="0"/>
              </a:spcAft>
              <a:buFont typeface="Arial" charset="0"/>
              <a:buChar char="•"/>
              <a:defRPr/>
            </a:pPr>
            <a:endParaRPr lang="en-US" sz="2200" dirty="0" smtClean="0"/>
          </a:p>
          <a:p>
            <a:pPr algn="r">
              <a:buNone/>
              <a:defRPr/>
            </a:pPr>
            <a:r>
              <a:rPr lang="en-US" sz="5600" dirty="0" smtClean="0"/>
              <a:t>  	</a:t>
            </a:r>
            <a:r>
              <a:rPr lang="it-IT" sz="5600" dirty="0" err="1" smtClean="0">
                <a:latin typeface="Verdana" pitchFamily="34" charset="0"/>
                <a:ea typeface="Verdana" pitchFamily="34" charset="0"/>
                <a:cs typeface="Verdana" pitchFamily="34" charset="0"/>
              </a:rPr>
              <a:t>Lecture</a:t>
            </a:r>
            <a:r>
              <a:rPr lang="it-IT" sz="5600" dirty="0" smtClean="0">
                <a:latin typeface="Verdana" pitchFamily="34" charset="0"/>
                <a:ea typeface="Verdana" pitchFamily="34" charset="0"/>
                <a:cs typeface="Verdana" pitchFamily="34" charset="0"/>
              </a:rPr>
              <a:t> 2 </a:t>
            </a:r>
            <a:r>
              <a:rPr lang="it-IT" sz="5600" dirty="0" err="1" smtClean="0">
                <a:latin typeface="Verdana" pitchFamily="34" charset="0"/>
                <a:ea typeface="Verdana" pitchFamily="34" charset="0"/>
                <a:cs typeface="Verdana" pitchFamily="34" charset="0"/>
              </a:rPr>
              <a:t>Experiments</a:t>
            </a:r>
            <a:r>
              <a:rPr lang="it-IT" sz="5600" dirty="0" smtClean="0">
                <a:latin typeface="Verdana" pitchFamily="34" charset="0"/>
                <a:ea typeface="Verdana" pitchFamily="34" charset="0"/>
                <a:cs typeface="Verdana" pitchFamily="34" charset="0"/>
              </a:rPr>
              <a:t> and </a:t>
            </a:r>
            <a:r>
              <a:rPr lang="it-IT" sz="5600" dirty="0" err="1" smtClean="0">
                <a:latin typeface="Verdana" pitchFamily="34" charset="0"/>
                <a:ea typeface="Verdana" pitchFamily="34" charset="0"/>
                <a:cs typeface="Verdana" pitchFamily="34" charset="0"/>
              </a:rPr>
              <a:t>Virtual</a:t>
            </a:r>
            <a:r>
              <a:rPr lang="it-IT" sz="5600" dirty="0" smtClean="0">
                <a:latin typeface="Verdana" pitchFamily="34" charset="0"/>
                <a:ea typeface="Verdana" pitchFamily="34" charset="0"/>
                <a:cs typeface="Verdana" pitchFamily="34" charset="0"/>
              </a:rPr>
              <a:t> Reality</a:t>
            </a:r>
          </a:p>
          <a:p>
            <a:pPr algn="r">
              <a:buNone/>
              <a:defRPr/>
            </a:pPr>
            <a:endParaRPr lang="it-IT" sz="9600" dirty="0" smtClean="0">
              <a:latin typeface="Verdana" pitchFamily="34" charset="0"/>
              <a:ea typeface="Verdana" pitchFamily="34" charset="0"/>
              <a:cs typeface="Verdana" pitchFamily="34" charset="0"/>
            </a:endParaRPr>
          </a:p>
          <a:p>
            <a:pPr algn="r">
              <a:buNone/>
              <a:defRPr/>
            </a:pPr>
            <a:endParaRPr lang="it-IT" sz="9600" dirty="0" smtClean="0">
              <a:latin typeface="Verdana" pitchFamily="34" charset="0"/>
              <a:ea typeface="Verdana" pitchFamily="34" charset="0"/>
              <a:cs typeface="Verdana" pitchFamily="34" charset="0"/>
            </a:endParaRPr>
          </a:p>
          <a:p>
            <a:pPr algn="r">
              <a:buNone/>
              <a:defRPr/>
            </a:pPr>
            <a:endParaRPr lang="it-IT" sz="9600" dirty="0" smtClean="0">
              <a:latin typeface="Verdana" pitchFamily="34" charset="0"/>
              <a:ea typeface="Verdana" pitchFamily="34" charset="0"/>
              <a:cs typeface="Verdana" pitchFamily="34" charset="0"/>
            </a:endParaRPr>
          </a:p>
          <a:p>
            <a:pPr algn="r">
              <a:buNone/>
              <a:defRPr/>
            </a:pPr>
            <a:endParaRPr lang="it-IT" sz="9600" dirty="0" smtClean="0">
              <a:latin typeface="Verdana" pitchFamily="34" charset="0"/>
              <a:ea typeface="Verdana" pitchFamily="34" charset="0"/>
              <a:cs typeface="Verdana" pitchFamily="34" charset="0"/>
            </a:endParaRPr>
          </a:p>
          <a:p>
            <a:pPr marL="365760" indent="-256032" eaLnBrk="1" fontAlgn="auto" hangingPunct="1">
              <a:spcAft>
                <a:spcPts val="0"/>
              </a:spcAft>
              <a:buFont typeface="Wingdings 3"/>
              <a:buChar char=""/>
              <a:defRPr/>
            </a:pPr>
            <a:r>
              <a:rPr lang="en-US" sz="9600" dirty="0" smtClean="0"/>
              <a:t>Internal validity - ability to draw confident causal conclusions from one's research</a:t>
            </a:r>
          </a:p>
          <a:p>
            <a:pPr marL="365760" indent="-256032" eaLnBrk="1" fontAlgn="auto" hangingPunct="1">
              <a:spcAft>
                <a:spcPts val="0"/>
              </a:spcAft>
              <a:buFont typeface="Wingdings 3"/>
              <a:buChar char=""/>
              <a:defRPr/>
            </a:pPr>
            <a:endParaRPr lang="en-US" sz="9600" dirty="0" smtClean="0"/>
          </a:p>
          <a:p>
            <a:pPr marL="365760" indent="-256032" eaLnBrk="1" fontAlgn="auto" hangingPunct="1">
              <a:spcAft>
                <a:spcPts val="0"/>
              </a:spcAft>
              <a:buFont typeface="Wingdings 3"/>
              <a:buChar char=""/>
              <a:defRPr/>
            </a:pPr>
            <a:r>
              <a:rPr lang="en-US" sz="9600" dirty="0" smtClean="0"/>
              <a:t>External validity  - ability to </a:t>
            </a:r>
            <a:r>
              <a:rPr lang="en-US" sz="9600" dirty="0" err="1" smtClean="0"/>
              <a:t>generalise</a:t>
            </a:r>
            <a:r>
              <a:rPr lang="en-US" sz="9600" dirty="0" smtClean="0"/>
              <a:t> from the research context to the settings that the research is intended to approximate</a:t>
            </a:r>
          </a:p>
          <a:p>
            <a:pPr marL="365760" indent="-256032" eaLnBrk="1" fontAlgn="auto" hangingPunct="1">
              <a:spcAft>
                <a:spcPts val="0"/>
              </a:spcAft>
              <a:buFont typeface="Wingdings 3"/>
              <a:buChar char=""/>
              <a:defRPr/>
            </a:pPr>
            <a:endParaRPr lang="en-US" sz="9600" dirty="0" smtClean="0"/>
          </a:p>
          <a:p>
            <a:pPr marL="365760" indent="-256032" eaLnBrk="1" fontAlgn="auto" hangingPunct="1">
              <a:spcAft>
                <a:spcPts val="0"/>
              </a:spcAft>
              <a:buFont typeface="Wingdings 3"/>
              <a:buChar char=""/>
              <a:defRPr/>
            </a:pPr>
            <a:r>
              <a:rPr lang="en-US" sz="9600" dirty="0" smtClean="0"/>
              <a:t>Experiments have the reputation of being high in internal validity but low in external validity</a:t>
            </a:r>
          </a:p>
          <a:p>
            <a:pPr marL="365760" indent="-256032" eaLnBrk="1" fontAlgn="auto" hangingPunct="1">
              <a:spcAft>
                <a:spcPts val="0"/>
              </a:spcAft>
              <a:buFont typeface="Wingdings 3"/>
              <a:buChar char=""/>
              <a:defRPr/>
            </a:pPr>
            <a:endParaRPr lang="en-US" sz="9600" dirty="0" smtClean="0"/>
          </a:p>
          <a:p>
            <a:pPr marL="365760" indent="-256032" eaLnBrk="1" fontAlgn="auto" hangingPunct="1">
              <a:spcAft>
                <a:spcPts val="0"/>
              </a:spcAft>
              <a:buFont typeface="Wingdings 3"/>
              <a:buChar char=""/>
              <a:defRPr/>
            </a:pPr>
            <a:r>
              <a:rPr lang="en-US" sz="9600" dirty="0" smtClean="0"/>
              <a:t>Field studies of being low in internal validity but high in external validity</a:t>
            </a:r>
          </a:p>
          <a:p>
            <a:pPr marL="365760" indent="-256032" eaLnBrk="1" fontAlgn="auto" hangingPunct="1">
              <a:spcAft>
                <a:spcPts val="0"/>
              </a:spcAft>
              <a:buFont typeface="Wingdings 3"/>
              <a:buChar char=""/>
              <a:defRPr/>
            </a:pPr>
            <a:endParaRPr lang="en-US" sz="9600" dirty="0" smtClean="0"/>
          </a:p>
          <a:p>
            <a:pPr marL="365760" indent="-256032" eaLnBrk="1" fontAlgn="auto" hangingPunct="1">
              <a:spcAft>
                <a:spcPts val="0"/>
              </a:spcAft>
              <a:buFont typeface="Wingdings 3" pitchFamily="18" charset="2"/>
              <a:buNone/>
              <a:defRPr/>
            </a:pPr>
            <a:endParaRPr lang="en-US" sz="9600" dirty="0" smtClean="0"/>
          </a:p>
          <a:p>
            <a:pPr marL="365760" indent="-256032" eaLnBrk="1" fontAlgn="auto" hangingPunct="1">
              <a:spcAft>
                <a:spcPts val="0"/>
              </a:spcAft>
              <a:buFont typeface="Arial" charset="0"/>
              <a:buNone/>
              <a:defRPr/>
            </a:pPr>
            <a:endParaRPr lang="it-IT" sz="8000" dirty="0" smtClean="0"/>
          </a:p>
        </p:txBody>
      </p:sp>
      <p:sp>
        <p:nvSpPr>
          <p:cNvPr id="11266" name="Titolo 3"/>
          <p:cNvSpPr>
            <a:spLocks noGrp="1"/>
          </p:cNvSpPr>
          <p:nvPr>
            <p:ph type="title"/>
          </p:nvPr>
        </p:nvSpPr>
        <p:spPr/>
        <p:txBody>
          <a:bodyPr>
            <a:normAutofit fontScale="90000"/>
          </a:bodyPr>
          <a:lstStyle/>
          <a:p>
            <a:pPr algn="ctr" eaLnBrk="1" fontAlgn="auto" hangingPunct="1">
              <a:spcAft>
                <a:spcPts val="0"/>
              </a:spcAft>
              <a:defRPr/>
            </a:pPr>
            <a:r>
              <a:rPr lang="en-US" sz="4000" dirty="0" smtClean="0"/>
              <a:t>Internal vs. External Validity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16632"/>
            <a:ext cx="8229600" cy="5890468"/>
          </a:xfrm>
        </p:spPr>
        <p:txBody>
          <a:bodyPr>
            <a:normAutofit fontScale="32500" lnSpcReduction="20000"/>
          </a:bodyPr>
          <a:lstStyle/>
          <a:p>
            <a:pPr algn="r">
              <a:buNone/>
              <a:defRPr/>
            </a:pPr>
            <a:r>
              <a:rPr lang="en-US" sz="4300" dirty="0" smtClean="0"/>
              <a:t>  	</a:t>
            </a:r>
            <a:r>
              <a:rPr lang="it-IT" sz="4300" dirty="0" err="1" smtClean="0">
                <a:latin typeface="Verdana" pitchFamily="34" charset="0"/>
                <a:ea typeface="Verdana" pitchFamily="34" charset="0"/>
                <a:cs typeface="Verdana" pitchFamily="34" charset="0"/>
              </a:rPr>
              <a:t>Lecture</a:t>
            </a:r>
            <a:r>
              <a:rPr lang="it-IT" sz="4300" dirty="0" smtClean="0">
                <a:latin typeface="Verdana" pitchFamily="34" charset="0"/>
                <a:ea typeface="Verdana" pitchFamily="34" charset="0"/>
                <a:cs typeface="Verdana" pitchFamily="34" charset="0"/>
              </a:rPr>
              <a:t> 2 </a:t>
            </a:r>
            <a:r>
              <a:rPr lang="it-IT" sz="4300" dirty="0" err="1" smtClean="0">
                <a:latin typeface="Verdana" pitchFamily="34" charset="0"/>
                <a:ea typeface="Verdana" pitchFamily="34" charset="0"/>
                <a:cs typeface="Verdana" pitchFamily="34" charset="0"/>
              </a:rPr>
              <a:t>Experiments</a:t>
            </a:r>
            <a:r>
              <a:rPr lang="it-IT" sz="4300" dirty="0" smtClean="0">
                <a:latin typeface="Verdana" pitchFamily="34" charset="0"/>
                <a:ea typeface="Verdana" pitchFamily="34" charset="0"/>
                <a:cs typeface="Verdana" pitchFamily="34" charset="0"/>
              </a:rPr>
              <a:t> and </a:t>
            </a:r>
            <a:r>
              <a:rPr lang="it-IT" sz="4300" dirty="0" err="1" smtClean="0">
                <a:latin typeface="Verdana" pitchFamily="34" charset="0"/>
                <a:ea typeface="Verdana" pitchFamily="34" charset="0"/>
                <a:cs typeface="Verdana" pitchFamily="34" charset="0"/>
              </a:rPr>
              <a:t>Virtual</a:t>
            </a:r>
            <a:r>
              <a:rPr lang="it-IT" sz="4300" dirty="0" smtClean="0">
                <a:latin typeface="Verdana" pitchFamily="34" charset="0"/>
                <a:ea typeface="Verdana" pitchFamily="34" charset="0"/>
                <a:cs typeface="Verdana" pitchFamily="34" charset="0"/>
              </a:rPr>
              <a:t> Reality</a:t>
            </a:r>
          </a:p>
          <a:p>
            <a:pPr algn="r">
              <a:buNone/>
              <a:defRPr/>
            </a:pPr>
            <a:endParaRPr lang="it-IT" sz="6600" dirty="0" smtClean="0">
              <a:latin typeface="Verdana" pitchFamily="34" charset="0"/>
              <a:ea typeface="Verdana" pitchFamily="34" charset="0"/>
              <a:cs typeface="Verdana" pitchFamily="34" charset="0"/>
            </a:endParaRPr>
          </a:p>
          <a:p>
            <a:pPr algn="r">
              <a:buNone/>
              <a:defRPr/>
            </a:pPr>
            <a:endParaRPr lang="it-IT" sz="6600" dirty="0" smtClean="0">
              <a:latin typeface="Verdana" pitchFamily="34" charset="0"/>
              <a:ea typeface="Verdana" pitchFamily="34" charset="0"/>
              <a:cs typeface="Verdana" pitchFamily="34" charset="0"/>
            </a:endParaRPr>
          </a:p>
          <a:p>
            <a:pPr algn="r">
              <a:buNone/>
              <a:defRPr/>
            </a:pPr>
            <a:endParaRPr lang="it-IT" sz="6600" dirty="0" smtClean="0">
              <a:latin typeface="Verdana" pitchFamily="34" charset="0"/>
              <a:ea typeface="Verdana" pitchFamily="34" charset="0"/>
              <a:cs typeface="Verdana" pitchFamily="34" charset="0"/>
            </a:endParaRPr>
          </a:p>
          <a:p>
            <a:pPr algn="r">
              <a:buNone/>
              <a:defRPr/>
            </a:pPr>
            <a:endParaRPr lang="it-IT" sz="6600" dirty="0" smtClean="0">
              <a:latin typeface="Verdana" pitchFamily="34" charset="0"/>
              <a:ea typeface="Verdana" pitchFamily="34" charset="0"/>
              <a:cs typeface="Verdana" pitchFamily="34" charset="0"/>
            </a:endParaRPr>
          </a:p>
          <a:p>
            <a:pPr algn="r">
              <a:buNone/>
              <a:defRPr/>
            </a:pPr>
            <a:endParaRPr lang="it-IT" sz="6600" dirty="0" smtClean="0">
              <a:latin typeface="Verdana" pitchFamily="34" charset="0"/>
              <a:ea typeface="Verdana" pitchFamily="34" charset="0"/>
              <a:cs typeface="Verdana" pitchFamily="34" charset="0"/>
            </a:endParaRPr>
          </a:p>
          <a:p>
            <a:pPr marL="365760" indent="-256032" eaLnBrk="1" fontAlgn="auto" hangingPunct="1">
              <a:spcAft>
                <a:spcPts val="0"/>
              </a:spcAft>
              <a:buFont typeface="Wingdings 3"/>
              <a:buChar char=""/>
              <a:defRPr/>
            </a:pPr>
            <a:r>
              <a:rPr lang="en-US" sz="6400" dirty="0" smtClean="0">
                <a:latin typeface="Arial" pitchFamily="34" charset="0"/>
                <a:cs typeface="Arial" pitchFamily="34" charset="0"/>
              </a:rPr>
              <a:t>One of the basic tenets of laboratory methodology is that the use of non-professional subjects and monetary incentives allows making subjects’ innate characteristics largely irrelevant</a:t>
            </a:r>
          </a:p>
          <a:p>
            <a:pPr marL="365760" indent="-256032" eaLnBrk="1" fontAlgn="auto" hangingPunct="1">
              <a:spcAft>
                <a:spcPts val="0"/>
              </a:spcAft>
              <a:buFont typeface="Wingdings 3"/>
              <a:buChar char=""/>
              <a:defRPr/>
            </a:pPr>
            <a:endParaRPr lang="en-US" sz="64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6400" dirty="0" smtClean="0">
                <a:latin typeface="Arial" pitchFamily="34" charset="0"/>
                <a:cs typeface="Arial" pitchFamily="34" charset="0"/>
              </a:rPr>
              <a:t>In some experiments, it is as if subjects take into the lab the preferences applied to real choices and stick to them with high probability</a:t>
            </a:r>
          </a:p>
          <a:p>
            <a:pPr marL="365760" indent="-256032" eaLnBrk="1" fontAlgn="auto" hangingPunct="1">
              <a:spcAft>
                <a:spcPts val="0"/>
              </a:spcAft>
              <a:buFont typeface="Wingdings 3"/>
              <a:buChar char=""/>
              <a:defRPr/>
            </a:pPr>
            <a:endParaRPr lang="en-US" sz="64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6400" dirty="0" smtClean="0">
                <a:latin typeface="Arial" pitchFamily="34" charset="0"/>
                <a:cs typeface="Arial" pitchFamily="34" charset="0"/>
              </a:rPr>
              <a:t>These biases or inclinations tend to override the incentives effect</a:t>
            </a:r>
          </a:p>
          <a:p>
            <a:pPr marL="365760" indent="-256032" eaLnBrk="1" fontAlgn="auto" hangingPunct="1">
              <a:spcAft>
                <a:spcPts val="0"/>
              </a:spcAft>
              <a:buFont typeface="Wingdings 3"/>
              <a:buChar char=""/>
              <a:defRPr/>
            </a:pPr>
            <a:endParaRPr lang="en-US" sz="64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6400" dirty="0" smtClean="0">
                <a:latin typeface="Arial" pitchFamily="34" charset="0"/>
                <a:cs typeface="Arial" pitchFamily="34" charset="0"/>
              </a:rPr>
              <a:t>Labels may give subjects clues to become less and not more rational</a:t>
            </a:r>
            <a:endParaRPr lang="it-IT" sz="6400" dirty="0" smtClean="0">
              <a:latin typeface="Arial" pitchFamily="34" charset="0"/>
              <a:cs typeface="Arial" pitchFamily="34" charset="0"/>
            </a:endParaRPr>
          </a:p>
          <a:p>
            <a:pPr marL="365760" indent="-256032" eaLnBrk="1" fontAlgn="auto" hangingPunct="1">
              <a:spcAft>
                <a:spcPts val="0"/>
              </a:spcAft>
              <a:buFont typeface="Wingdings 3"/>
              <a:buChar char=""/>
              <a:defRPr/>
            </a:pPr>
            <a:endParaRPr lang="en-US" sz="9600" b="1" dirty="0" smtClean="0"/>
          </a:p>
          <a:p>
            <a:pPr marL="365760" indent="-256032" eaLnBrk="1" fontAlgn="auto" hangingPunct="1">
              <a:spcAft>
                <a:spcPts val="0"/>
              </a:spcAft>
              <a:buFont typeface="Wingdings 3"/>
              <a:buChar char=""/>
              <a:defRPr/>
            </a:pPr>
            <a:endParaRPr lang="en-US" sz="9600" dirty="0" smtClean="0"/>
          </a:p>
        </p:txBody>
      </p:sp>
      <p:sp>
        <p:nvSpPr>
          <p:cNvPr id="11266" name="Titolo 3"/>
          <p:cNvSpPr>
            <a:spLocks noGrp="1"/>
          </p:cNvSpPr>
          <p:nvPr>
            <p:ph type="title"/>
          </p:nvPr>
        </p:nvSpPr>
        <p:spPr>
          <a:xfrm>
            <a:off x="457200" y="285728"/>
            <a:ext cx="8543956" cy="1143000"/>
          </a:xfrm>
        </p:spPr>
        <p:txBody>
          <a:bodyPr/>
          <a:lstStyle/>
          <a:p>
            <a:pPr algn="ctr" eaLnBrk="1" fontAlgn="auto" hangingPunct="1">
              <a:spcAft>
                <a:spcPts val="0"/>
              </a:spcAft>
              <a:defRPr/>
            </a:pPr>
            <a:r>
              <a:rPr lang="en-US" sz="4000" dirty="0" smtClean="0"/>
              <a:t>Methodological Biases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contenuto 4"/>
          <p:cNvSpPr>
            <a:spLocks noGrp="1"/>
          </p:cNvSpPr>
          <p:nvPr>
            <p:ph idx="1"/>
          </p:nvPr>
        </p:nvSpPr>
        <p:spPr>
          <a:xfrm>
            <a:off x="457200" y="188640"/>
            <a:ext cx="8229600" cy="6120680"/>
          </a:xfrm>
        </p:spPr>
        <p:txBody>
          <a:bodyPr>
            <a:normAutofit/>
          </a:bodyPr>
          <a:lstStyle/>
          <a:p>
            <a:pPr algn="r">
              <a:buNone/>
              <a:defRPr/>
            </a:pPr>
            <a:r>
              <a:rPr lang="en-US" sz="1200" dirty="0" smtClean="0"/>
              <a:t> 	</a:t>
            </a:r>
            <a:r>
              <a:rPr lang="it-IT" sz="1400" dirty="0" err="1" smtClean="0">
                <a:latin typeface="Verdana" pitchFamily="34" charset="0"/>
                <a:ea typeface="Verdana" pitchFamily="34" charset="0"/>
                <a:cs typeface="Verdana" pitchFamily="34" charset="0"/>
              </a:rPr>
              <a:t>Lecture</a:t>
            </a:r>
            <a:r>
              <a:rPr lang="it-IT" sz="1400" dirty="0" smtClean="0">
                <a:latin typeface="Verdana" pitchFamily="34" charset="0"/>
                <a:ea typeface="Verdana" pitchFamily="34" charset="0"/>
                <a:cs typeface="Verdana" pitchFamily="34" charset="0"/>
              </a:rPr>
              <a:t> 2 </a:t>
            </a:r>
            <a:r>
              <a:rPr lang="it-IT" sz="1400" dirty="0" err="1" smtClean="0">
                <a:latin typeface="Verdana" pitchFamily="34" charset="0"/>
                <a:ea typeface="Verdana" pitchFamily="34" charset="0"/>
                <a:cs typeface="Verdana" pitchFamily="34" charset="0"/>
              </a:rPr>
              <a:t>Experiments</a:t>
            </a:r>
            <a:r>
              <a:rPr lang="it-IT" sz="1400" dirty="0" smtClean="0">
                <a:latin typeface="Verdana" pitchFamily="34" charset="0"/>
                <a:ea typeface="Verdana" pitchFamily="34" charset="0"/>
                <a:cs typeface="Verdana" pitchFamily="34" charset="0"/>
              </a:rPr>
              <a:t> and </a:t>
            </a:r>
            <a:r>
              <a:rPr lang="it-IT" sz="1400" dirty="0" err="1" smtClean="0">
                <a:latin typeface="Verdana" pitchFamily="34" charset="0"/>
                <a:ea typeface="Verdana" pitchFamily="34" charset="0"/>
                <a:cs typeface="Verdana" pitchFamily="34" charset="0"/>
              </a:rPr>
              <a:t>Virtual</a:t>
            </a:r>
            <a:r>
              <a:rPr lang="it-IT" sz="1400" dirty="0" smtClean="0">
                <a:latin typeface="Verdana" pitchFamily="34" charset="0"/>
                <a:ea typeface="Verdana" pitchFamily="34" charset="0"/>
                <a:cs typeface="Verdana" pitchFamily="34" charset="0"/>
              </a:rPr>
              <a:t> Reality</a:t>
            </a:r>
          </a:p>
          <a:p>
            <a:pPr algn="r">
              <a:buNone/>
              <a:defRPr/>
            </a:pPr>
            <a:endParaRPr lang="it-IT" sz="1600" dirty="0" smtClean="0">
              <a:latin typeface="Verdana" pitchFamily="34" charset="0"/>
              <a:ea typeface="Verdana" pitchFamily="34" charset="0"/>
              <a:cs typeface="Verdana" pitchFamily="34" charset="0"/>
            </a:endParaRPr>
          </a:p>
          <a:p>
            <a:pPr algn="r">
              <a:buNone/>
              <a:defRPr/>
            </a:pPr>
            <a:endParaRPr lang="it-IT" sz="1600" dirty="0" smtClean="0">
              <a:latin typeface="Verdana" pitchFamily="34" charset="0"/>
              <a:ea typeface="Verdana" pitchFamily="34" charset="0"/>
              <a:cs typeface="Verdana" pitchFamily="34" charset="0"/>
            </a:endParaRPr>
          </a:p>
          <a:p>
            <a:pPr algn="r">
              <a:buNone/>
              <a:defRPr/>
            </a:pPr>
            <a:endParaRPr lang="it-IT" sz="1600" dirty="0" smtClean="0">
              <a:latin typeface="Verdana" pitchFamily="34" charset="0"/>
              <a:ea typeface="Verdana" pitchFamily="34" charset="0"/>
              <a:cs typeface="Verdana" pitchFamily="34" charset="0"/>
            </a:endParaRPr>
          </a:p>
          <a:p>
            <a:pPr algn="r">
              <a:buNone/>
              <a:defRPr/>
            </a:pPr>
            <a:endParaRPr lang="it-IT" sz="1600" dirty="0" smtClean="0">
              <a:latin typeface="Verdana" pitchFamily="34" charset="0"/>
              <a:ea typeface="Verdana" pitchFamily="34" charset="0"/>
              <a:cs typeface="Verdana" pitchFamily="34" charset="0"/>
            </a:endParaRPr>
          </a:p>
          <a:p>
            <a:pPr eaLnBrk="1" hangingPunct="1"/>
            <a:r>
              <a:rPr lang="en-US" sz="1600" dirty="0" smtClean="0">
                <a:latin typeface="Arial" pitchFamily="34" charset="0"/>
                <a:cs typeface="Arial" pitchFamily="34" charset="0"/>
              </a:rPr>
              <a:t>Subjects’ behavior depends more on prior learning outside the laboratory than on expected gains in the laboratory</a:t>
            </a:r>
            <a:endParaRPr lang="it-IT" sz="1600" dirty="0" smtClean="0">
              <a:latin typeface="Arial" pitchFamily="34" charset="0"/>
              <a:cs typeface="Arial" pitchFamily="34" charset="0"/>
            </a:endParaRPr>
          </a:p>
          <a:p>
            <a:pPr eaLnBrk="1" hangingPunct="1"/>
            <a:endParaRPr lang="it-IT" sz="1600" dirty="0" smtClean="0">
              <a:latin typeface="Arial" pitchFamily="34" charset="0"/>
              <a:cs typeface="Arial" pitchFamily="34" charset="0"/>
            </a:endParaRPr>
          </a:p>
          <a:p>
            <a:pPr eaLnBrk="1" hangingPunct="1"/>
            <a:r>
              <a:rPr lang="en-US" sz="1600" dirty="0" smtClean="0">
                <a:latin typeface="Arial" pitchFamily="34" charset="0"/>
                <a:cs typeface="Arial" pitchFamily="34" charset="0"/>
              </a:rPr>
              <a:t>Labels have the power to increase external validity with a minimal sacrifice of the internal validity</a:t>
            </a:r>
            <a:endParaRPr lang="it-IT" sz="1600" dirty="0" smtClean="0">
              <a:latin typeface="Arial" pitchFamily="34" charset="0"/>
              <a:cs typeface="Arial" pitchFamily="34" charset="0"/>
            </a:endParaRPr>
          </a:p>
          <a:p>
            <a:pPr eaLnBrk="1" hangingPunct="1"/>
            <a:endParaRPr lang="it-IT" sz="1600" dirty="0" smtClean="0">
              <a:latin typeface="Arial" pitchFamily="34" charset="0"/>
              <a:cs typeface="Arial" pitchFamily="34" charset="0"/>
            </a:endParaRPr>
          </a:p>
          <a:p>
            <a:pPr eaLnBrk="1" hangingPunct="1"/>
            <a:r>
              <a:rPr lang="it-IT" sz="1600" dirty="0" err="1" smtClean="0">
                <a:latin typeface="Arial" pitchFamily="34" charset="0"/>
                <a:cs typeface="Arial" pitchFamily="34" charset="0"/>
              </a:rPr>
              <a:t>To</a:t>
            </a:r>
            <a:r>
              <a:rPr lang="it-IT" sz="1600" dirty="0" smtClean="0">
                <a:latin typeface="Arial" pitchFamily="34" charset="0"/>
                <a:cs typeface="Arial" pitchFamily="34" charset="0"/>
              </a:rPr>
              <a:t> test </a:t>
            </a:r>
            <a:r>
              <a:rPr lang="it-IT" sz="1600" dirty="0" err="1" smtClean="0">
                <a:latin typeface="Arial" pitchFamily="34" charset="0"/>
                <a:cs typeface="Arial" pitchFamily="34" charset="0"/>
              </a:rPr>
              <a:t>learning</a:t>
            </a:r>
            <a:r>
              <a:rPr lang="it-IT" sz="1600" dirty="0" smtClean="0">
                <a:latin typeface="Arial" pitchFamily="34" charset="0"/>
                <a:cs typeface="Arial" pitchFamily="34" charset="0"/>
              </a:rPr>
              <a:t> and cognitive </a:t>
            </a:r>
            <a:r>
              <a:rPr lang="it-IT" sz="1600" dirty="0" err="1" smtClean="0">
                <a:latin typeface="Arial" pitchFamily="34" charset="0"/>
                <a:cs typeface="Arial" pitchFamily="34" charset="0"/>
              </a:rPr>
              <a:t>models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it</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is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necessary</a:t>
            </a:r>
            <a:r>
              <a:rPr lang="it-IT" sz="1600" dirty="0" smtClean="0">
                <a:latin typeface="Arial" pitchFamily="34" charset="0"/>
                <a:cs typeface="Arial" pitchFamily="34" charset="0"/>
              </a:rPr>
              <a:t> </a:t>
            </a:r>
            <a:r>
              <a:rPr lang="it-IT" sz="1600" b="1" dirty="0" err="1" smtClean="0">
                <a:latin typeface="Arial" pitchFamily="34" charset="0"/>
                <a:cs typeface="Arial" pitchFamily="34" charset="0"/>
              </a:rPr>
              <a:t>to</a:t>
            </a:r>
            <a:r>
              <a:rPr lang="it-IT" sz="1600" b="1" dirty="0" smtClean="0">
                <a:latin typeface="Arial" pitchFamily="34" charset="0"/>
                <a:cs typeface="Arial" pitchFamily="34" charset="0"/>
              </a:rPr>
              <a:t> </a:t>
            </a:r>
            <a:r>
              <a:rPr lang="it-IT" sz="1600" b="1" dirty="0" err="1" smtClean="0">
                <a:latin typeface="Arial" pitchFamily="34" charset="0"/>
                <a:cs typeface="Arial" pitchFamily="34" charset="0"/>
              </a:rPr>
              <a:t>remind</a:t>
            </a:r>
            <a:r>
              <a:rPr lang="it-IT" sz="1600" b="1" dirty="0" smtClean="0">
                <a:latin typeface="Arial" pitchFamily="34" charset="0"/>
                <a:cs typeface="Arial" pitchFamily="34" charset="0"/>
              </a:rPr>
              <a:t> </a:t>
            </a:r>
            <a:r>
              <a:rPr lang="it-IT" sz="1600" dirty="0" smtClean="0">
                <a:latin typeface="Arial" pitchFamily="34" charset="0"/>
                <a:cs typeface="Arial" pitchFamily="34" charset="0"/>
              </a:rPr>
              <a:t>and </a:t>
            </a:r>
            <a:r>
              <a:rPr lang="it-IT" sz="1600" b="1" dirty="0" err="1" smtClean="0">
                <a:latin typeface="Arial" pitchFamily="34" charset="0"/>
                <a:cs typeface="Arial" pitchFamily="34" charset="0"/>
              </a:rPr>
              <a:t>to</a:t>
            </a:r>
            <a:r>
              <a:rPr lang="it-IT" sz="1600" b="1" dirty="0" smtClean="0">
                <a:latin typeface="Arial" pitchFamily="34" charset="0"/>
                <a:cs typeface="Arial" pitchFamily="34" charset="0"/>
              </a:rPr>
              <a:t> </a:t>
            </a:r>
            <a:r>
              <a:rPr lang="it-IT" sz="1600" b="1" dirty="0" err="1" smtClean="0">
                <a:latin typeface="Arial" pitchFamily="34" charset="0"/>
                <a:cs typeface="Arial" pitchFamily="34" charset="0"/>
              </a:rPr>
              <a:t>evoke</a:t>
            </a:r>
            <a:r>
              <a:rPr lang="it-IT" sz="1600" b="1" dirty="0" smtClean="0">
                <a:latin typeface="Arial" pitchFamily="34" charset="0"/>
                <a:cs typeface="Arial" pitchFamily="34" charset="0"/>
              </a:rPr>
              <a:t> </a:t>
            </a:r>
            <a:r>
              <a:rPr lang="it-IT" sz="1600" b="1" dirty="0" err="1" smtClean="0">
                <a:latin typeface="Arial" pitchFamily="34" charset="0"/>
                <a:cs typeface="Arial" pitchFamily="34" charset="0"/>
              </a:rPr>
              <a:t>contexts</a:t>
            </a:r>
            <a:r>
              <a:rPr lang="it-IT" sz="1600" b="1" dirty="0" smtClean="0">
                <a:latin typeface="Arial" pitchFamily="34" charset="0"/>
                <a:cs typeface="Arial" pitchFamily="34" charset="0"/>
              </a:rPr>
              <a:t> </a:t>
            </a:r>
            <a:r>
              <a:rPr lang="it-IT" sz="1600" dirty="0" err="1" smtClean="0">
                <a:latin typeface="Arial" pitchFamily="34" charset="0"/>
                <a:cs typeface="Arial" pitchFamily="34" charset="0"/>
              </a:rPr>
              <a:t>which</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may</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activate</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emotions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association</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similarities</a:t>
            </a:r>
            <a:r>
              <a:rPr lang="it-IT" sz="1600" dirty="0" smtClean="0">
                <a:latin typeface="Arial" pitchFamily="34" charset="0"/>
                <a:cs typeface="Arial" pitchFamily="34" charset="0"/>
              </a:rPr>
              <a:t> in the </a:t>
            </a:r>
            <a:r>
              <a:rPr lang="it-IT" sz="1600" dirty="0" err="1" smtClean="0">
                <a:latin typeface="Arial" pitchFamily="34" charset="0"/>
                <a:cs typeface="Arial" pitchFamily="34" charset="0"/>
              </a:rPr>
              <a:t>laboratory</a:t>
            </a:r>
            <a:r>
              <a:rPr lang="it-IT" sz="1600" dirty="0" smtClean="0">
                <a:latin typeface="Arial" pitchFamily="34" charset="0"/>
                <a:cs typeface="Arial" pitchFamily="34" charset="0"/>
              </a:rPr>
              <a:t> </a:t>
            </a:r>
          </a:p>
          <a:p>
            <a:pPr eaLnBrk="1" hangingPunct="1"/>
            <a:endParaRPr lang="en-US" sz="1600" dirty="0" smtClean="0">
              <a:latin typeface="Arial" pitchFamily="34" charset="0"/>
              <a:cs typeface="Arial" pitchFamily="34" charset="0"/>
            </a:endParaRPr>
          </a:p>
          <a:p>
            <a:pPr eaLnBrk="1" hangingPunct="1"/>
            <a:r>
              <a:rPr lang="en-US" sz="1600" dirty="0" smtClean="0">
                <a:latin typeface="Arial" pitchFamily="34" charset="0"/>
                <a:cs typeface="Arial" pitchFamily="34" charset="0"/>
              </a:rPr>
              <a:t>The use of presentations with virtual reality (VR) </a:t>
            </a:r>
            <a:r>
              <a:rPr lang="en-US" sz="1600" dirty="0" err="1" smtClean="0">
                <a:latin typeface="Arial" pitchFamily="34" charset="0"/>
                <a:cs typeface="Arial" pitchFamily="34" charset="0"/>
              </a:rPr>
              <a:t>visualisations</a:t>
            </a:r>
            <a:r>
              <a:rPr lang="en-US" sz="1600" dirty="0" smtClean="0">
                <a:latin typeface="Arial" pitchFamily="34" charset="0"/>
                <a:cs typeface="Arial" pitchFamily="34" charset="0"/>
              </a:rPr>
              <a:t> can convey objectively this kind of information </a:t>
            </a:r>
          </a:p>
          <a:p>
            <a:pPr eaLnBrk="1" hangingPunct="1"/>
            <a:endParaRPr lang="en-US" sz="1600" dirty="0" smtClean="0">
              <a:latin typeface="Arial" pitchFamily="34" charset="0"/>
              <a:cs typeface="Arial" pitchFamily="34" charset="0"/>
            </a:endParaRPr>
          </a:p>
          <a:p>
            <a:pPr eaLnBrk="1" hangingPunct="1"/>
            <a:r>
              <a:rPr lang="en-US" sz="1600" dirty="0" smtClean="0">
                <a:latin typeface="Arial" pitchFamily="34" charset="0"/>
                <a:cs typeface="Arial" pitchFamily="34" charset="0"/>
              </a:rPr>
              <a:t>A Virtual Experiment combines insights from virtual reality (VR) simulations in computer science, naturalistic decision making (NDM) and ecological rationality from psychology, and field and lab experiments from economics </a:t>
            </a:r>
          </a:p>
          <a:p>
            <a:pPr eaLnBrk="1" hangingPunct="1"/>
            <a:endParaRPr lang="it-IT" sz="1600" dirty="0" smtClean="0">
              <a:latin typeface="Arial" pitchFamily="34" charset="0"/>
              <a:cs typeface="Arial" pitchFamily="34" charset="0"/>
            </a:endParaRPr>
          </a:p>
          <a:p>
            <a:pPr eaLnBrk="1" hangingPunct="1"/>
            <a:endParaRPr lang="it-IT" sz="2400" dirty="0" smtClean="0"/>
          </a:p>
          <a:p>
            <a:pPr eaLnBrk="1" hangingPunct="1"/>
            <a:endParaRPr lang="it-IT" sz="2400" dirty="0" smtClean="0"/>
          </a:p>
          <a:p>
            <a:pPr eaLnBrk="1" hangingPunct="1"/>
            <a:endParaRPr lang="it-IT" sz="2400" dirty="0" smtClean="0"/>
          </a:p>
          <a:p>
            <a:pPr eaLnBrk="1" hangingPunct="1">
              <a:buFont typeface="Arial" charset="0"/>
              <a:buChar char="•"/>
            </a:pPr>
            <a:endParaRPr lang="en-US" sz="2200" dirty="0" smtClean="0"/>
          </a:p>
        </p:txBody>
      </p:sp>
      <p:sp>
        <p:nvSpPr>
          <p:cNvPr id="6" name="Titolo 3"/>
          <p:cNvSpPr>
            <a:spLocks noGrp="1"/>
          </p:cNvSpPr>
          <p:nvPr>
            <p:ph type="title"/>
          </p:nvPr>
        </p:nvSpPr>
        <p:spPr>
          <a:xfrm>
            <a:off x="285720" y="274638"/>
            <a:ext cx="8858280" cy="1143000"/>
          </a:xfrm>
        </p:spPr>
        <p:txBody>
          <a:bodyPr/>
          <a:lstStyle/>
          <a:p>
            <a:pPr algn="ctr" eaLnBrk="1" fontAlgn="auto" hangingPunct="1">
              <a:spcAft>
                <a:spcPts val="0"/>
              </a:spcAft>
              <a:defRPr/>
            </a:pPr>
            <a:r>
              <a:rPr lang="en-US" sz="4000" dirty="0" smtClean="0"/>
              <a:t>The power of labels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contenuto 4"/>
          <p:cNvSpPr>
            <a:spLocks noGrp="1"/>
          </p:cNvSpPr>
          <p:nvPr>
            <p:ph idx="1"/>
          </p:nvPr>
        </p:nvSpPr>
        <p:spPr>
          <a:xfrm>
            <a:off x="457200" y="116632"/>
            <a:ext cx="8229600" cy="6098431"/>
          </a:xfrm>
        </p:spPr>
        <p:txBody>
          <a:bodyPr>
            <a:normAutofit/>
          </a:bodyPr>
          <a:lstStyle/>
          <a:p>
            <a:pPr algn="r">
              <a:buNone/>
              <a:defRPr/>
            </a:pPr>
            <a:r>
              <a:rPr lang="en-US" sz="1500" dirty="0" smtClean="0"/>
              <a:t>	</a:t>
            </a:r>
            <a:r>
              <a:rPr lang="it-IT" sz="1500" dirty="0" err="1" smtClean="0">
                <a:latin typeface="Verdana" pitchFamily="34" charset="0"/>
                <a:ea typeface="Verdana" pitchFamily="34" charset="0"/>
                <a:cs typeface="Verdana" pitchFamily="34" charset="0"/>
              </a:rPr>
              <a:t>Lecture</a:t>
            </a:r>
            <a:r>
              <a:rPr lang="it-IT" sz="1500" dirty="0" smtClean="0">
                <a:latin typeface="Verdana" pitchFamily="34" charset="0"/>
                <a:ea typeface="Verdana" pitchFamily="34" charset="0"/>
                <a:cs typeface="Verdana" pitchFamily="34" charset="0"/>
              </a:rPr>
              <a:t> 2 </a:t>
            </a:r>
            <a:r>
              <a:rPr lang="it-IT" sz="1500" dirty="0" err="1" smtClean="0">
                <a:latin typeface="Verdana" pitchFamily="34" charset="0"/>
                <a:ea typeface="Verdana" pitchFamily="34" charset="0"/>
                <a:cs typeface="Verdana" pitchFamily="34" charset="0"/>
              </a:rPr>
              <a:t>Experiments</a:t>
            </a:r>
            <a:r>
              <a:rPr lang="it-IT" sz="1500" dirty="0" smtClean="0">
                <a:latin typeface="Verdana" pitchFamily="34" charset="0"/>
                <a:ea typeface="Verdana" pitchFamily="34" charset="0"/>
                <a:cs typeface="Verdana" pitchFamily="34" charset="0"/>
              </a:rPr>
              <a:t> and </a:t>
            </a:r>
            <a:r>
              <a:rPr lang="it-IT" sz="1500" dirty="0" err="1" smtClean="0">
                <a:latin typeface="Verdana" pitchFamily="34" charset="0"/>
                <a:ea typeface="Verdana" pitchFamily="34" charset="0"/>
                <a:cs typeface="Verdana" pitchFamily="34" charset="0"/>
              </a:rPr>
              <a:t>Virtual</a:t>
            </a:r>
            <a:r>
              <a:rPr lang="it-IT" sz="1500" dirty="0" smtClean="0">
                <a:latin typeface="Verdana" pitchFamily="34" charset="0"/>
                <a:ea typeface="Verdana" pitchFamily="34" charset="0"/>
                <a:cs typeface="Verdana" pitchFamily="34" charset="0"/>
              </a:rPr>
              <a:t> Reality</a:t>
            </a:r>
          </a:p>
          <a:p>
            <a:pPr algn="r">
              <a:buNone/>
              <a:defRPr/>
            </a:pPr>
            <a:endParaRPr lang="it-IT" sz="24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eaLnBrk="1" hangingPunct="1"/>
            <a:r>
              <a:rPr lang="en-US" sz="2400" dirty="0" smtClean="0"/>
              <a:t>The methodological objective of Virtual Experiments is to combine the strengths of the artificial controls of laboratory experiments with the naturalistic domain of field experiments or direct field studies</a:t>
            </a:r>
          </a:p>
          <a:p>
            <a:pPr eaLnBrk="1" hangingPunct="1"/>
            <a:endParaRPr lang="en-US" sz="2400" dirty="0" smtClean="0"/>
          </a:p>
          <a:p>
            <a:pPr eaLnBrk="1" hangingPunct="1"/>
            <a:r>
              <a:rPr lang="en-US" sz="2400" dirty="0" smtClean="0"/>
              <a:t>In a virtual experiment the internal validity of controlled lab experiments is joined with the external validity of field experiments</a:t>
            </a:r>
            <a:endParaRPr lang="it-IT" sz="2400" dirty="0" smtClean="0"/>
          </a:p>
          <a:p>
            <a:pPr eaLnBrk="1" hangingPunct="1"/>
            <a:endParaRPr lang="it-IT" sz="2400" dirty="0" smtClean="0"/>
          </a:p>
          <a:p>
            <a:pPr eaLnBrk="1" hangingPunct="1">
              <a:buFont typeface="Arial" charset="0"/>
              <a:buChar char="•"/>
            </a:pPr>
            <a:endParaRPr lang="en-US" sz="2200" dirty="0" smtClean="0"/>
          </a:p>
        </p:txBody>
      </p:sp>
      <p:sp>
        <p:nvSpPr>
          <p:cNvPr id="6" name="Titolo 3"/>
          <p:cNvSpPr>
            <a:spLocks noGrp="1"/>
          </p:cNvSpPr>
          <p:nvPr>
            <p:ph type="title"/>
          </p:nvPr>
        </p:nvSpPr>
        <p:spPr>
          <a:xfrm>
            <a:off x="285720" y="274638"/>
            <a:ext cx="8715436" cy="1143000"/>
          </a:xfrm>
        </p:spPr>
        <p:txBody>
          <a:bodyPr/>
          <a:lstStyle/>
          <a:p>
            <a:pPr algn="ctr" eaLnBrk="1" fontAlgn="auto" hangingPunct="1">
              <a:spcAft>
                <a:spcPts val="0"/>
              </a:spcAft>
              <a:defRPr/>
            </a:pPr>
            <a:r>
              <a:rPr lang="en-US" sz="4000" dirty="0" smtClean="0"/>
              <a:t>Virtual Experiments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4"/>
          <p:cNvPicPr>
            <a:picLocks noGrp="1" noChangeAspect="1" noChangeArrowheads="1"/>
          </p:cNvPicPr>
          <p:nvPr>
            <p:ph idx="1"/>
          </p:nvPr>
        </p:nvPicPr>
        <p:blipFill>
          <a:blip r:embed="rId2" cstate="print"/>
          <a:stretch>
            <a:fillRect/>
          </a:stretch>
        </p:blipFill>
        <p:spPr>
          <a:xfrm>
            <a:off x="2525146" y="1481138"/>
            <a:ext cx="4093707" cy="4525962"/>
          </a:xfrm>
          <a:noFill/>
        </p:spPr>
      </p:pic>
      <p:sp>
        <p:nvSpPr>
          <p:cNvPr id="6" name="Titolo 3"/>
          <p:cNvSpPr>
            <a:spLocks noGrp="1"/>
          </p:cNvSpPr>
          <p:nvPr>
            <p:ph type="title"/>
          </p:nvPr>
        </p:nvSpPr>
        <p:spPr>
          <a:xfrm>
            <a:off x="285720" y="274638"/>
            <a:ext cx="8715436" cy="1143000"/>
          </a:xfrm>
        </p:spPr>
        <p:txBody>
          <a:bodyPr>
            <a:normAutofit/>
          </a:bodyPr>
          <a:lstStyle/>
          <a:p>
            <a:pPr algn="ctr" eaLnBrk="1" fontAlgn="auto" hangingPunct="1">
              <a:spcAft>
                <a:spcPts val="0"/>
              </a:spcAft>
              <a:defRPr/>
            </a:pPr>
            <a:r>
              <a:rPr lang="en-US" sz="4000" dirty="0" smtClean="0"/>
              <a:t>Head Mounted Display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732</TotalTime>
  <Words>267</Words>
  <Application>Microsoft Office PowerPoint</Application>
  <PresentationFormat>On-screen Show (4:3)</PresentationFormat>
  <Paragraphs>145</Paragraphs>
  <Slides>19</Slides>
  <Notes>2</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Slide 1</vt:lpstr>
      <vt:lpstr>   VIRTUAL EXPERIMENTS</vt:lpstr>
      <vt:lpstr>Trust  Game</vt:lpstr>
      <vt:lpstr>The context free experiment</vt:lpstr>
      <vt:lpstr>Internal vs. External Validity</vt:lpstr>
      <vt:lpstr>Methodological Biases</vt:lpstr>
      <vt:lpstr>The power of labels</vt:lpstr>
      <vt:lpstr>Virtual Experiments</vt:lpstr>
      <vt:lpstr>Head Mounted Display</vt:lpstr>
      <vt:lpstr>Oculus Rift</vt:lpstr>
      <vt:lpstr>Tuscany Demo Oculus </vt:lpstr>
      <vt:lpstr>Cave</vt:lpstr>
      <vt:lpstr>Virtual Simulations</vt:lpstr>
      <vt:lpstr>Applications  - ALBO Project</vt:lpstr>
      <vt:lpstr>Applications – Risk Perception</vt:lpstr>
      <vt:lpstr>Applications – Risk Perception</vt:lpstr>
      <vt:lpstr>Slide 17</vt:lpstr>
      <vt:lpstr>Slide 18</vt:lpstr>
      <vt:lpstr>Slide 19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Pc4</cp:lastModifiedBy>
  <cp:revision>124</cp:revision>
  <dcterms:created xsi:type="dcterms:W3CDTF">2008-11-13T17:18:53Z</dcterms:created>
  <dcterms:modified xsi:type="dcterms:W3CDTF">2013-08-30T10:24:49Z</dcterms:modified>
</cp:coreProperties>
</file>