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notesMasterIdLst>
    <p:notesMasterId r:id="rId21"/>
  </p:notesMasterIdLst>
  <p:sldIdLst>
    <p:sldId id="256" r:id="rId2"/>
    <p:sldId id="257" r:id="rId3"/>
    <p:sldId id="272" r:id="rId4"/>
    <p:sldId id="273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4" r:id="rId20"/>
  </p:sldIdLst>
  <p:sldSz cx="9144000" cy="6858000" type="screen4x3"/>
  <p:notesSz cx="6858000" cy="914400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793" autoAdjust="0"/>
    <p:restoredTop sz="94713" autoAdjust="0"/>
  </p:normalViewPr>
  <p:slideViewPr>
    <p:cSldViewPr>
      <p:cViewPr varScale="1">
        <p:scale>
          <a:sx n="110" d="100"/>
          <a:sy n="110" d="100"/>
        </p:scale>
        <p:origin x="-172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9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0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53835852-C098-4FC8-9ED1-712FB9DD6322}" type="datetimeFigureOut">
              <a:rPr lang="it-IT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it-IT" noProof="0" smtClean="0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noProof="0" smtClean="0"/>
              <a:t>Fare clic per modificare stili del testo dello schema</a:t>
            </a:r>
          </a:p>
          <a:p>
            <a:pPr lvl="1"/>
            <a:r>
              <a:rPr lang="it-IT" noProof="0" smtClean="0"/>
              <a:t>Secondo livello</a:t>
            </a:r>
          </a:p>
          <a:p>
            <a:pPr lvl="2"/>
            <a:r>
              <a:rPr lang="it-IT" noProof="0" smtClean="0"/>
              <a:t>Terzo livello</a:t>
            </a:r>
          </a:p>
          <a:p>
            <a:pPr lvl="3"/>
            <a:r>
              <a:rPr lang="it-IT" noProof="0" smtClean="0"/>
              <a:t>Quarto livello</a:t>
            </a:r>
          </a:p>
          <a:p>
            <a:pPr lvl="4"/>
            <a:r>
              <a:rPr lang="it-IT" noProof="0" smtClean="0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55A3145B-9401-47E9-8815-6769CF55A68C}" type="slidenum">
              <a:rPr lang="it-IT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hf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hf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  <p:hf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masterClrMapping/>
  </p:clrMapOvr>
  <p:hf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ABD20B46-BEDD-4916-BCFC-5655BBFA96E0}" type="datetime1">
              <a:rPr lang="it-IT" smtClean="0"/>
              <a:pPr>
                <a:defRPr/>
              </a:pPr>
              <a:t>30/08/2013</a:t>
            </a:fld>
            <a:endParaRPr lang="it-IT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it-IT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995242F2-F333-40EB-841F-4C0C699DBAC5}" type="slidenum">
              <a:rPr lang="it-IT" smtClean="0"/>
              <a:pPr>
                <a:defRPr/>
              </a:pPr>
              <a:t>‹#›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e.com/nature/journal/v435/n7042/abs/nature03701.html" TargetMode="External"/><Relationship Id="rId2" Type="http://schemas.openxmlformats.org/officeDocument/2006/relationships/hyperlink" Target="http://www.labsi.org/innocenti/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://www.labsi.org/" TargetMode="External"/><Relationship Id="rId4" Type="http://schemas.openxmlformats.org/officeDocument/2006/relationships/hyperlink" Target="http://mindyourdecisions.com/blog/2010/11/02/the-trust-game-and-wealth-creation/" TargetMode="Externa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www.labsi.org/teaching/Kosfeld-Heinrichs-Zak-Fischbacher-Fehr2005.pdf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3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http://www.biocompare.com/natureproducts/go.asp?id=nature03701_p_p1" TargetMode="Externa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2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952132"/>
          </a:xfrm>
        </p:spPr>
        <p:txBody>
          <a:bodyPr rtlCol="0">
            <a:normAutofit lnSpcReduction="10000"/>
          </a:bodyPr>
          <a:lstStyle/>
          <a:p>
            <a:pPr marL="0" indent="0">
              <a:lnSpc>
                <a:spcPct val="120000"/>
              </a:lnSpc>
              <a:spcBef>
                <a:spcPts val="0"/>
              </a:spcBef>
              <a:buNone/>
              <a:defRPr/>
            </a:pPr>
            <a:r>
              <a:rPr lang="it-IT" sz="13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Course</a:t>
            </a:r>
            <a:r>
              <a:rPr lang="it-IT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3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Behavioral</a:t>
            </a:r>
            <a:r>
              <a:rPr lang="it-IT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3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Economics</a:t>
            </a:r>
            <a:r>
              <a:rPr lang="it-IT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         </a:t>
            </a:r>
            <a:r>
              <a:rPr lang="it-IT" sz="1300" b="1" dirty="0" smtClean="0">
                <a:latin typeface="Verdana" pitchFamily="34" charset="0"/>
                <a:ea typeface="Verdana" pitchFamily="34" charset="0"/>
                <a:cs typeface="Verdana" pitchFamily="34" charset="0"/>
                <a:hlinkClick r:id="rId2"/>
              </a:rPr>
              <a:t>Alessandro Innocenti </a:t>
            </a:r>
            <a:endParaRPr lang="it-IT" sz="13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3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Academic</a:t>
            </a:r>
            <a:r>
              <a:rPr lang="it-IT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</a:t>
            </a:r>
            <a:r>
              <a:rPr lang="it-IT" sz="13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year</a:t>
            </a:r>
            <a:r>
              <a:rPr lang="it-IT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2013-2014</a:t>
            </a:r>
            <a:endParaRPr lang="it-IT" sz="1300" b="1" dirty="0" smtClean="0">
              <a:latin typeface="Verdana" pitchFamily="34" charset="0"/>
              <a:ea typeface="Verdana" pitchFamily="34" charset="0"/>
              <a:cs typeface="Verdana" pitchFamily="34" charset="0"/>
            </a:endParaRPr>
          </a:p>
          <a:p>
            <a:pPr marL="0" indent="0" eaLnBrk="1" fontAlgn="auto" hangingPunct="1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it-IT" sz="1300" dirty="0" err="1" smtClean="0">
                <a:latin typeface="Verdana" pitchFamily="34" charset="0"/>
                <a:ea typeface="Verdana" pitchFamily="34" charset="0"/>
                <a:cs typeface="Verdana" pitchFamily="34" charset="0"/>
              </a:rPr>
              <a:t>Lecture</a:t>
            </a:r>
            <a:r>
              <a:rPr lang="it-IT" sz="1300" dirty="0" smtClean="0">
                <a:latin typeface="Verdana" pitchFamily="34" charset="0"/>
                <a:ea typeface="Verdana" pitchFamily="34" charset="0"/>
                <a:cs typeface="Verdana" pitchFamily="34" charset="0"/>
              </a:rPr>
              <a:t> 15 Trust</a:t>
            </a:r>
          </a:p>
          <a:p>
            <a:pPr algn="ctr">
              <a:buNone/>
            </a:pPr>
            <a:endParaRPr lang="en-US" sz="1600" b="1" cap="all" dirty="0" smtClean="0"/>
          </a:p>
          <a:p>
            <a:pPr algn="ctr">
              <a:buNone/>
            </a:pPr>
            <a:r>
              <a:rPr lang="en-US" sz="2000" b="1" cap="all" dirty="0" smtClean="0"/>
              <a:t>Lecture 15 </a:t>
            </a:r>
            <a:r>
              <a:rPr lang="en-US" sz="2000" b="1" cap="all" dirty="0" err="1" smtClean="0"/>
              <a:t>TruST</a:t>
            </a:r>
            <a:endParaRPr lang="en-US" sz="2000" b="1" cap="all" dirty="0" smtClean="0"/>
          </a:p>
          <a:p>
            <a:pPr algn="ctr">
              <a:buNone/>
            </a:pP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Aim</a:t>
            </a:r>
            <a:r>
              <a:rPr lang="en-US" sz="1600" dirty="0" smtClean="0"/>
              <a:t>: To discuss experimental evidence on </a:t>
            </a:r>
            <a:r>
              <a:rPr lang="en-US" sz="1600" dirty="0" smtClean="0"/>
              <a:t>trust, </a:t>
            </a:r>
            <a:r>
              <a:rPr lang="en-US" sz="1600" smtClean="0"/>
              <a:t>reciprocity and </a:t>
            </a:r>
            <a:r>
              <a:rPr lang="en-US" sz="1600" dirty="0" smtClean="0"/>
              <a:t>brain activation.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Outline</a:t>
            </a:r>
            <a:r>
              <a:rPr lang="en-US" sz="1600" dirty="0" smtClean="0"/>
              <a:t>: Trust game. </a:t>
            </a:r>
            <a:r>
              <a:rPr lang="en-US" sz="1600" dirty="0" smtClean="0"/>
              <a:t>Trust and reciprocity. Trust </a:t>
            </a:r>
            <a:r>
              <a:rPr lang="en-US" sz="1600" dirty="0" smtClean="0"/>
              <a:t>and brain activation. </a:t>
            </a:r>
            <a:r>
              <a:rPr lang="en-US" sz="1600" dirty="0" err="1" smtClean="0"/>
              <a:t>Oxytocin</a:t>
            </a:r>
            <a:r>
              <a:rPr lang="en-US" sz="1600" dirty="0" smtClean="0"/>
              <a:t> and trust</a:t>
            </a:r>
            <a:r>
              <a:rPr lang="en-US" sz="1600" dirty="0" smtClean="0"/>
              <a:t>. Betrayal aversion. 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Readings</a:t>
            </a:r>
            <a:r>
              <a:rPr lang="en-US" sz="1600" dirty="0" smtClean="0"/>
              <a:t>:</a:t>
            </a:r>
            <a:endParaRPr lang="it-IT" sz="1600" dirty="0" smtClean="0"/>
          </a:p>
          <a:p>
            <a:pPr>
              <a:buNone/>
            </a:pPr>
            <a:r>
              <a:rPr lang="en-US" sz="1600" dirty="0" smtClean="0"/>
              <a:t>Berg, J., J. </a:t>
            </a:r>
            <a:r>
              <a:rPr lang="en-US" sz="1600" dirty="0" err="1" smtClean="0"/>
              <a:t>Dickhaut</a:t>
            </a:r>
            <a:r>
              <a:rPr lang="en-US" sz="1600" dirty="0" smtClean="0"/>
              <a:t>, and K. McCabe (1995</a:t>
            </a:r>
            <a:r>
              <a:rPr lang="en-US" sz="1600" dirty="0" smtClean="0"/>
              <a:t>) </a:t>
            </a:r>
            <a:r>
              <a:rPr lang="en-US" sz="1600" dirty="0" smtClean="0"/>
              <a:t>“Trust, reciprocity, and </a:t>
            </a:r>
            <a:r>
              <a:rPr lang="en-US" sz="1600" dirty="0" smtClean="0"/>
              <a:t>social-history”, </a:t>
            </a:r>
            <a:r>
              <a:rPr lang="en-US" sz="1600" i="1" dirty="0" smtClean="0"/>
              <a:t>Games and Economic Behavior</a:t>
            </a:r>
            <a:r>
              <a:rPr lang="en-US" sz="1600" dirty="0" smtClean="0"/>
              <a:t>, 10, 122–142.</a:t>
            </a:r>
            <a:endParaRPr lang="it-IT" sz="1600" dirty="0" smtClean="0"/>
          </a:p>
          <a:p>
            <a:pPr>
              <a:buNone/>
            </a:pPr>
            <a:r>
              <a:rPr lang="en-GB" sz="1600" dirty="0" smtClean="0"/>
              <a:t>McCabe, K., D. Houser, L. Ryan, V. Smith, and T. </a:t>
            </a:r>
            <a:r>
              <a:rPr lang="en-GB" sz="1600" dirty="0" err="1" smtClean="0"/>
              <a:t>Trouard</a:t>
            </a:r>
            <a:r>
              <a:rPr lang="en-GB" sz="1600" dirty="0" smtClean="0"/>
              <a:t>. (2001) ”A functional imaging study of cooperation in two-person reciprocal exchange”, </a:t>
            </a:r>
            <a:r>
              <a:rPr lang="en-GB" sz="1600" i="1" dirty="0" smtClean="0"/>
              <a:t>PNAS</a:t>
            </a:r>
            <a:r>
              <a:rPr lang="en-GB" sz="1600" dirty="0" smtClean="0"/>
              <a:t>, 98, 11832-11835.</a:t>
            </a:r>
            <a:endParaRPr lang="it-IT" sz="1600" dirty="0" smtClean="0"/>
          </a:p>
          <a:p>
            <a:pPr>
              <a:buNone/>
            </a:pPr>
            <a:r>
              <a:rPr lang="en-US" sz="1600" dirty="0" err="1" smtClean="0"/>
              <a:t>Kosfeld</a:t>
            </a:r>
            <a:r>
              <a:rPr lang="en-US" sz="1600" dirty="0" smtClean="0"/>
              <a:t>, M., M. </a:t>
            </a:r>
            <a:r>
              <a:rPr lang="en-US" sz="1600" dirty="0" err="1" smtClean="0"/>
              <a:t>Heinrichs</a:t>
            </a:r>
            <a:r>
              <a:rPr lang="en-US" sz="1600" dirty="0" smtClean="0"/>
              <a:t>, P. J. Zak, U.</a:t>
            </a:r>
            <a:r>
              <a:rPr lang="it-IT" sz="1600" dirty="0" smtClean="0"/>
              <a:t> </a:t>
            </a:r>
            <a:r>
              <a:rPr lang="en-US" sz="1600" dirty="0" err="1" smtClean="0"/>
              <a:t>Fischbacher</a:t>
            </a:r>
            <a:r>
              <a:rPr lang="en-US" sz="1600" dirty="0" smtClean="0"/>
              <a:t>, and E. Fehr (2005) “</a:t>
            </a:r>
            <a:r>
              <a:rPr lang="en-US" sz="1600" dirty="0" err="1" smtClean="0"/>
              <a:t>Oxytocin</a:t>
            </a:r>
            <a:r>
              <a:rPr lang="en-US" sz="1600" dirty="0" smtClean="0"/>
              <a:t> increases trust in </a:t>
            </a:r>
            <a:r>
              <a:rPr lang="en-US" sz="1600" dirty="0" smtClean="0"/>
              <a:t>humans”,</a:t>
            </a:r>
            <a:r>
              <a:rPr lang="en-US" sz="1600" dirty="0" smtClean="0">
                <a:hlinkClick r:id="rId3"/>
              </a:rPr>
              <a:t> </a:t>
            </a:r>
            <a:r>
              <a:rPr lang="en-US" sz="1600" i="1" dirty="0" smtClean="0"/>
              <a:t>Nature</a:t>
            </a:r>
            <a:r>
              <a:rPr lang="en-US" sz="1600" dirty="0" smtClean="0"/>
              <a:t>, 435, 673-676.</a:t>
            </a:r>
            <a:endParaRPr lang="it-IT" sz="1600" dirty="0" smtClean="0"/>
          </a:p>
          <a:p>
            <a:pPr>
              <a:buNone/>
            </a:pPr>
            <a:r>
              <a:rPr lang="en-US" sz="1600" b="1" dirty="0" smtClean="0"/>
              <a:t>Blogs, Videos and Websites </a:t>
            </a:r>
            <a:endParaRPr lang="it-IT" sz="1600" dirty="0" smtClean="0"/>
          </a:p>
          <a:p>
            <a:pPr>
              <a:buNone/>
            </a:pPr>
            <a:r>
              <a:rPr lang="en-US" sz="1600" dirty="0" smtClean="0"/>
              <a:t>The trust game and wealth creation</a:t>
            </a:r>
            <a:endParaRPr lang="it-IT" sz="1600" dirty="0" smtClean="0"/>
          </a:p>
          <a:p>
            <a:pPr>
              <a:buNone/>
            </a:pPr>
            <a:r>
              <a:rPr lang="en-US" sz="1600" u="sng" dirty="0" smtClean="0">
                <a:hlinkClick r:id="rId4"/>
              </a:rPr>
              <a:t>http://mindyourdecisions.com/blog/2010/11/02/the-trust-game-and-wealth-creation/#.UhTiKJL0FQC</a:t>
            </a:r>
            <a:endParaRPr lang="it-IT" sz="1600" dirty="0" smtClean="0"/>
          </a:p>
          <a:p>
            <a:pPr>
              <a:buNone/>
            </a:pPr>
            <a:endParaRPr lang="it-IT" sz="1600" dirty="0" smtClean="0"/>
          </a:p>
          <a:p>
            <a:pPr>
              <a:buNone/>
            </a:pP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it-IT" dirty="0" smtClean="0">
              <a:latin typeface="Arial" pitchFamily="34" charset="0"/>
              <a:ea typeface="Tahoma" pitchFamily="34" charset="0"/>
              <a:cs typeface="Arial" pitchFamily="34" charset="0"/>
            </a:endParaRPr>
          </a:p>
        </p:txBody>
      </p:sp>
      <p:sp>
        <p:nvSpPr>
          <p:cNvPr id="1741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3409A4C-F88F-4ACF-B133-41EFFEB5A549}" type="slidenum">
              <a:rPr lang="it-IT" smtClean="0"/>
              <a:pPr/>
              <a:t>1</a:t>
            </a:fld>
            <a:endParaRPr lang="it-IT" smtClean="0"/>
          </a:p>
        </p:txBody>
      </p:sp>
      <p:pic>
        <p:nvPicPr>
          <p:cNvPr id="4" name="Picture 3" descr="labsilogo.png">
            <a:hlinkClick r:id="rId5"/>
          </p:cNvPr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944788" y="332656"/>
            <a:ext cx="1700037" cy="79208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4994" name="Picture 10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714750" y="285750"/>
            <a:ext cx="1682750" cy="4525963"/>
          </a:xfrm>
          <a:noFill/>
        </p:spPr>
      </p:pic>
      <p:sp>
        <p:nvSpPr>
          <p:cNvPr id="8499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D20DEB14-31CE-4E50-B140-E26A642798D2}" type="slidenum">
              <a:rPr lang="it-IT" smtClean="0"/>
              <a:pPr/>
              <a:t>10</a:t>
            </a:fld>
            <a:endParaRPr lang="it-IT" smtClean="0"/>
          </a:p>
        </p:txBody>
      </p:sp>
      <p:sp>
        <p:nvSpPr>
          <p:cNvPr id="76802" name="Titolo 1"/>
          <p:cNvSpPr>
            <a:spLocks noGrp="1"/>
          </p:cNvSpPr>
          <p:nvPr>
            <p:ph type="title"/>
          </p:nvPr>
        </p:nvSpPr>
        <p:spPr>
          <a:xfrm>
            <a:off x="714375" y="357188"/>
            <a:ext cx="8186738" cy="714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endParaRPr lang="it-IT" dirty="0" smtClean="0"/>
          </a:p>
        </p:txBody>
      </p:sp>
      <p:sp>
        <p:nvSpPr>
          <p:cNvPr id="84997" name="Rettangolo 15"/>
          <p:cNvSpPr>
            <a:spLocks noChangeArrowheads="1"/>
          </p:cNvSpPr>
          <p:nvPr/>
        </p:nvSpPr>
        <p:spPr bwMode="auto">
          <a:xfrm>
            <a:off x="500063" y="4929188"/>
            <a:ext cx="864393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200" b="1" dirty="0">
                <a:latin typeface="+mn-lt"/>
              </a:rPr>
              <a:t>Bold response of a cooperator for the contrast human (H).computer .</a:t>
            </a:r>
          </a:p>
          <a:p>
            <a:r>
              <a:rPr lang="en-US" sz="1200" dirty="0">
                <a:latin typeface="+mn-lt"/>
              </a:rPr>
              <a:t>The blobs on the glass brain are clusters of at least 12 contiguous </a:t>
            </a:r>
            <a:r>
              <a:rPr lang="en-US" sz="1200" dirty="0" err="1">
                <a:latin typeface="+mn-lt"/>
              </a:rPr>
              <a:t>voxels</a:t>
            </a:r>
            <a:r>
              <a:rPr lang="en-US" sz="1200" dirty="0">
                <a:latin typeface="+mn-lt"/>
              </a:rPr>
              <a:t> that show significantly more</a:t>
            </a:r>
          </a:p>
          <a:p>
            <a:r>
              <a:rPr lang="en-US" sz="1200" dirty="0">
                <a:latin typeface="+mn-lt"/>
              </a:rPr>
              <a:t>activation in the human than computer condition</a:t>
            </a:r>
            <a:r>
              <a:rPr lang="en-US" sz="1200" i="1" dirty="0">
                <a:latin typeface="+mn-lt"/>
              </a:rPr>
              <a:t>. The cursor on the glass brain is </a:t>
            </a:r>
            <a:r>
              <a:rPr lang="en-US" sz="1200" dirty="0">
                <a:latin typeface="+mn-lt"/>
              </a:rPr>
              <a:t>located at the </a:t>
            </a:r>
            <a:r>
              <a:rPr lang="en-US" sz="1200" dirty="0" err="1">
                <a:latin typeface="+mn-lt"/>
              </a:rPr>
              <a:t>voxel</a:t>
            </a:r>
            <a:r>
              <a:rPr lang="en-US" sz="1200" dirty="0">
                <a:latin typeface="+mn-lt"/>
              </a:rPr>
              <a:t> with </a:t>
            </a:r>
          </a:p>
          <a:p>
            <a:r>
              <a:rPr lang="en-US" sz="1200" dirty="0">
                <a:latin typeface="+mn-lt"/>
              </a:rPr>
              <a:t>the greatest </a:t>
            </a:r>
            <a:r>
              <a:rPr lang="en-US" sz="1200" i="1" dirty="0">
                <a:latin typeface="+mn-lt"/>
              </a:rPr>
              <a:t>t statistic within the medial prefrontal </a:t>
            </a:r>
            <a:r>
              <a:rPr lang="en-US" sz="1200" dirty="0">
                <a:latin typeface="+mn-lt"/>
              </a:rPr>
              <a:t>clusters. The graph immediately below the glass brains </a:t>
            </a:r>
          </a:p>
          <a:p>
            <a:r>
              <a:rPr lang="en-US" sz="1200" dirty="0">
                <a:latin typeface="+mn-lt"/>
              </a:rPr>
              <a:t>displays the </a:t>
            </a:r>
            <a:r>
              <a:rPr lang="en-US" sz="1200" dirty="0" err="1">
                <a:latin typeface="+mn-lt"/>
              </a:rPr>
              <a:t>peristimulus</a:t>
            </a:r>
            <a:r>
              <a:rPr lang="en-US" sz="1200" dirty="0">
                <a:latin typeface="+mn-lt"/>
              </a:rPr>
              <a:t> time histogram at the </a:t>
            </a:r>
            <a:r>
              <a:rPr lang="en-US" sz="1200" dirty="0" err="1">
                <a:latin typeface="+mn-lt"/>
              </a:rPr>
              <a:t>voxel</a:t>
            </a:r>
            <a:r>
              <a:rPr lang="en-US" sz="1200" dirty="0">
                <a:latin typeface="+mn-lt"/>
              </a:rPr>
              <a:t> indicated by the cursor. This is the mean of the adjusted</a:t>
            </a:r>
          </a:p>
          <a:p>
            <a:r>
              <a:rPr lang="en-US" sz="1200" dirty="0">
                <a:latin typeface="+mn-lt"/>
              </a:rPr>
              <a:t> (for time and physiological effects) response to the computer and human conditions over all the trials. </a:t>
            </a:r>
          </a:p>
          <a:p>
            <a:r>
              <a:rPr lang="en-US" sz="1200" dirty="0">
                <a:latin typeface="+mn-lt"/>
              </a:rPr>
              <a:t>The bar extends one standard error above and below the mean.</a:t>
            </a:r>
            <a:endParaRPr lang="it-IT" sz="12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018" name="Segnaposto contenuto 2"/>
          <p:cNvSpPr>
            <a:spLocks noGrp="1"/>
          </p:cNvSpPr>
          <p:nvPr>
            <p:ph idx="1"/>
          </p:nvPr>
        </p:nvSpPr>
        <p:spPr>
          <a:xfrm>
            <a:off x="457200" y="642938"/>
            <a:ext cx="8229600" cy="5786437"/>
          </a:xfrm>
        </p:spPr>
        <p:txBody>
          <a:bodyPr>
            <a:normAutofit lnSpcReduction="10000"/>
          </a:bodyPr>
          <a:lstStyle/>
          <a:p>
            <a:pPr eaLnBrk="1" hangingPunct="1"/>
            <a:endParaRPr lang="en-GB" sz="1600" baseline="30000" dirty="0" smtClean="0">
              <a:latin typeface="Arial" charset="0"/>
              <a:cs typeface="Arial" charset="0"/>
            </a:endParaRPr>
          </a:p>
          <a:p>
            <a:pPr eaLnBrk="1" hangingPunct="1"/>
            <a:r>
              <a:rPr lang="en-GB" sz="1600" dirty="0" smtClean="0">
                <a:cs typeface="Arial" charset="0"/>
              </a:rPr>
              <a:t>Behavioural data shows that half the subjects in our experiment </a:t>
            </a:r>
            <a:r>
              <a:rPr lang="en-GB" sz="1600" b="1" dirty="0" smtClean="0">
                <a:cs typeface="Arial" charset="0"/>
              </a:rPr>
              <a:t>consistently attempted cooperation with</a:t>
            </a:r>
            <a:r>
              <a:rPr lang="en-GB" sz="1600" b="1" baseline="30000" dirty="0" smtClean="0">
                <a:cs typeface="Arial" charset="0"/>
              </a:rPr>
              <a:t> </a:t>
            </a:r>
            <a:r>
              <a:rPr lang="en-GB" sz="1600" b="1" dirty="0" smtClean="0">
                <a:cs typeface="Arial" charset="0"/>
              </a:rPr>
              <a:t>their human counterpart. </a:t>
            </a:r>
            <a:endParaRPr lang="it-IT" sz="1600" b="1" dirty="0" smtClean="0">
              <a:cs typeface="Arial" charset="0"/>
            </a:endParaRPr>
          </a:p>
          <a:p>
            <a:pPr eaLnBrk="1" hangingPunct="1"/>
            <a:endParaRPr lang="en-GB" sz="1600" dirty="0" smtClean="0">
              <a:cs typeface="Arial" charset="0"/>
            </a:endParaRPr>
          </a:p>
          <a:p>
            <a:pPr eaLnBrk="1" hangingPunct="1"/>
            <a:endParaRPr lang="en-GB" sz="1600" dirty="0" smtClean="0">
              <a:cs typeface="Arial" charset="0"/>
            </a:endParaRPr>
          </a:p>
          <a:p>
            <a:pPr eaLnBrk="1" hangingPunct="1"/>
            <a:r>
              <a:rPr lang="en-GB" sz="1600" dirty="0" smtClean="0">
                <a:cs typeface="Arial" charset="0"/>
              </a:rPr>
              <a:t>Within this group, and within subjects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comparison, they find that </a:t>
            </a:r>
            <a:r>
              <a:rPr lang="en-GB" sz="1600" b="1" dirty="0" smtClean="0">
                <a:cs typeface="Arial" charset="0"/>
              </a:rPr>
              <a:t>regions of prefrontal cortex</a:t>
            </a:r>
            <a:r>
              <a:rPr lang="en-GB" sz="1600" dirty="0" smtClean="0">
                <a:cs typeface="Arial" charset="0"/>
              </a:rPr>
              <a:t> are more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active when subjects are playing a human than when they are playing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a computer following a fixed (and known) probabilistic strategy.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Within the group of non-</a:t>
            </a:r>
            <a:r>
              <a:rPr lang="en-GB" sz="1600" dirty="0" err="1" smtClean="0">
                <a:cs typeface="Arial" charset="0"/>
              </a:rPr>
              <a:t>cooperators</a:t>
            </a:r>
            <a:r>
              <a:rPr lang="en-GB" sz="1600" dirty="0" smtClean="0">
                <a:cs typeface="Arial" charset="0"/>
              </a:rPr>
              <a:t>, we find no significant differences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in prefrontal cortex between the computer and human conditions.</a:t>
            </a:r>
            <a:r>
              <a:rPr lang="en-GB" sz="1600" baseline="30000" dirty="0" smtClean="0">
                <a:cs typeface="Arial" charset="0"/>
              </a:rPr>
              <a:t> </a:t>
            </a:r>
            <a:endParaRPr lang="it-IT" sz="1600" dirty="0" smtClean="0">
              <a:cs typeface="Arial" charset="0"/>
            </a:endParaRPr>
          </a:p>
          <a:p>
            <a:pPr eaLnBrk="1" hangingPunct="1"/>
            <a:endParaRPr lang="en-GB" sz="1600" dirty="0" smtClean="0">
              <a:cs typeface="Arial" charset="0"/>
            </a:endParaRPr>
          </a:p>
          <a:p>
            <a:pPr eaLnBrk="1" hangingPunct="1"/>
            <a:endParaRPr lang="en-GB" sz="1600" dirty="0" smtClean="0">
              <a:cs typeface="Arial" charset="0"/>
            </a:endParaRPr>
          </a:p>
          <a:p>
            <a:pPr eaLnBrk="1" hangingPunct="1"/>
            <a:r>
              <a:rPr lang="en-GB" sz="1600" dirty="0" smtClean="0">
                <a:cs typeface="Arial" charset="0"/>
              </a:rPr>
              <a:t>One possible explanation for our results is that within this class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of games, subjects learn to adopt </a:t>
            </a:r>
            <a:r>
              <a:rPr lang="en-GB" sz="1600" b="1" dirty="0" smtClean="0">
                <a:cs typeface="Arial" charset="0"/>
              </a:rPr>
              <a:t>game form-dependent rules of</a:t>
            </a:r>
            <a:r>
              <a:rPr lang="en-GB" sz="1600" b="1" baseline="30000" dirty="0" smtClean="0">
                <a:cs typeface="Arial" charset="0"/>
              </a:rPr>
              <a:t> </a:t>
            </a:r>
            <a:r>
              <a:rPr lang="en-GB" sz="1600" b="1" dirty="0" smtClean="0">
                <a:cs typeface="Arial" charset="0"/>
              </a:rPr>
              <a:t>thumb </a:t>
            </a:r>
            <a:r>
              <a:rPr lang="en-GB" sz="1600" dirty="0" smtClean="0">
                <a:cs typeface="Arial" charset="0"/>
              </a:rPr>
              <a:t>when playing the computer or when playing non-cooperatively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with a human counterpart. </a:t>
            </a:r>
            <a:endParaRPr lang="it-IT" sz="1600" dirty="0" smtClean="0">
              <a:cs typeface="Arial" charset="0"/>
            </a:endParaRPr>
          </a:p>
          <a:p>
            <a:pPr eaLnBrk="1" hangingPunct="1"/>
            <a:endParaRPr lang="en-GB" sz="1600" dirty="0" smtClean="0">
              <a:cs typeface="Arial" charset="0"/>
            </a:endParaRPr>
          </a:p>
          <a:p>
            <a:pPr eaLnBrk="1" hangingPunct="1"/>
            <a:endParaRPr lang="en-GB" sz="1600" dirty="0" smtClean="0">
              <a:cs typeface="Arial" charset="0"/>
            </a:endParaRPr>
          </a:p>
          <a:p>
            <a:pPr eaLnBrk="1" hangingPunct="1"/>
            <a:r>
              <a:rPr lang="en-GB" sz="1600" b="1" dirty="0" smtClean="0">
                <a:cs typeface="Arial" charset="0"/>
              </a:rPr>
              <a:t>Cooperation requires</a:t>
            </a:r>
            <a:r>
              <a:rPr lang="en-GB" sz="1600" b="1" baseline="30000" dirty="0" smtClean="0">
                <a:cs typeface="Arial" charset="0"/>
              </a:rPr>
              <a:t> </a:t>
            </a:r>
            <a:r>
              <a:rPr lang="en-GB" sz="1600" b="1" dirty="0" smtClean="0">
                <a:cs typeface="Arial" charset="0"/>
              </a:rPr>
              <a:t>an active convergence zone in prefrontal cortex</a:t>
            </a:r>
            <a:r>
              <a:rPr lang="en-GB" sz="1600" dirty="0" smtClean="0">
                <a:cs typeface="Arial" charset="0"/>
              </a:rPr>
              <a:t>,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that binds joint attention to mutual gains with the inhibition</a:t>
            </a:r>
            <a:r>
              <a:rPr lang="en-GB" sz="1600" baseline="30000" dirty="0" smtClean="0">
                <a:cs typeface="Arial" charset="0"/>
              </a:rPr>
              <a:t> </a:t>
            </a:r>
            <a:r>
              <a:rPr lang="en-GB" sz="1600" dirty="0" smtClean="0">
                <a:cs typeface="Arial" charset="0"/>
              </a:rPr>
              <a:t>of immediate reward gratification to allow cooperative decisions.</a:t>
            </a:r>
            <a:endParaRPr lang="it-IT" sz="1600" dirty="0" smtClean="0">
              <a:cs typeface="Arial" charset="0"/>
            </a:endParaRPr>
          </a:p>
        </p:txBody>
      </p:sp>
      <p:sp>
        <p:nvSpPr>
          <p:cNvPr id="8601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766CB1C-2932-4F3E-A7FF-4573F114BB2F}" type="slidenum">
              <a:rPr lang="it-IT" smtClean="0"/>
              <a:pPr/>
              <a:t>11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Segnaposto contenuto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072187"/>
          </a:xfrm>
        </p:spPr>
        <p:txBody>
          <a:bodyPr>
            <a:normAutofit lnSpcReduction="10000"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b="1" dirty="0" smtClean="0">
                <a:latin typeface="Arial" charset="0"/>
                <a:cs typeface="Arial" charset="0"/>
              </a:rPr>
              <a:t>Applications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b="1" cap="all" dirty="0" err="1" smtClean="0">
                <a:latin typeface="Arial" charset="0"/>
                <a:cs typeface="Arial" charset="0"/>
              </a:rPr>
              <a:t>Oxytocin</a:t>
            </a:r>
            <a:r>
              <a:rPr lang="en-GB" sz="1600" b="1" cap="all" dirty="0" smtClean="0">
                <a:latin typeface="Arial" charset="0"/>
                <a:cs typeface="Arial" charset="0"/>
              </a:rPr>
              <a:t> and trusting </a:t>
            </a:r>
            <a:r>
              <a:rPr lang="en-GB" sz="1600" b="1" cap="all" dirty="0" err="1" smtClean="0">
                <a:latin typeface="Arial" charset="0"/>
                <a:cs typeface="Arial" charset="0"/>
              </a:rPr>
              <a:t>behavior</a:t>
            </a:r>
            <a:endParaRPr lang="it-IT" sz="1600" cap="all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de-DE" sz="1600" u="sng" dirty="0" smtClean="0">
                <a:latin typeface="Arial" charset="0"/>
                <a:cs typeface="Arial" charset="0"/>
                <a:hlinkClick r:id="rId2"/>
              </a:rPr>
              <a:t>Michael </a:t>
            </a:r>
            <a:r>
              <a:rPr lang="de-DE" sz="1600" u="sng" dirty="0" err="1" smtClean="0">
                <a:latin typeface="Arial" charset="0"/>
                <a:cs typeface="Arial" charset="0"/>
                <a:hlinkClick r:id="rId2"/>
              </a:rPr>
              <a:t>Kosfeld</a:t>
            </a:r>
            <a:r>
              <a:rPr lang="de-DE" sz="1600" u="sng" dirty="0" smtClean="0">
                <a:latin typeface="Arial" charset="0"/>
                <a:cs typeface="Arial" charset="0"/>
                <a:hlinkClick r:id="rId2"/>
              </a:rPr>
              <a:t>, Markus Heinrichs, Paul J. Zak, Urs Fischbacher &amp; Ernst Fehr 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u="sng" dirty="0" smtClean="0">
                <a:latin typeface="Arial" charset="0"/>
                <a:cs typeface="Arial" charset="0"/>
                <a:hlinkClick r:id="rId2"/>
              </a:rPr>
              <a:t>“</a:t>
            </a:r>
            <a:r>
              <a:rPr lang="en-GB" sz="1600" u="sng" dirty="0" err="1" smtClean="0">
                <a:latin typeface="Arial" charset="0"/>
                <a:cs typeface="Arial" charset="0"/>
                <a:hlinkClick r:id="rId2"/>
              </a:rPr>
              <a:t>Oxytocin</a:t>
            </a:r>
            <a:r>
              <a:rPr lang="en-GB" sz="1600" u="sng" dirty="0" smtClean="0">
                <a:latin typeface="Arial" charset="0"/>
                <a:cs typeface="Arial" charset="0"/>
                <a:hlinkClick r:id="rId2"/>
              </a:rPr>
              <a:t> increases trust in humans“ </a:t>
            </a:r>
            <a:r>
              <a:rPr lang="en-GB" sz="1600" i="1" u="sng" dirty="0" smtClean="0">
                <a:latin typeface="Arial" charset="0"/>
                <a:cs typeface="Arial" charset="0"/>
                <a:hlinkClick r:id="rId2"/>
              </a:rPr>
              <a:t>Nature </a:t>
            </a:r>
            <a:r>
              <a:rPr lang="en-GB" sz="1600" u="sng" dirty="0" smtClean="0">
                <a:latin typeface="Arial" charset="0"/>
                <a:cs typeface="Arial" charset="0"/>
                <a:hlinkClick r:id="rId2"/>
              </a:rPr>
              <a:t>2005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 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 </a:t>
            </a:r>
            <a:r>
              <a:rPr lang="it-IT" sz="1600" dirty="0" smtClean="0">
                <a:latin typeface="Arial" charset="0"/>
                <a:cs typeface="Arial" charset="0"/>
              </a:rPr>
              <a:t>	</a:t>
            </a:r>
            <a:r>
              <a:rPr lang="en-GB" sz="1600" dirty="0" smtClean="0">
                <a:latin typeface="Arial" charset="0"/>
                <a:cs typeface="Arial" charset="0"/>
              </a:rPr>
              <a:t>In non-human mammals, the </a:t>
            </a:r>
            <a:r>
              <a:rPr lang="en-GB" sz="1600" dirty="0" err="1" smtClean="0">
                <a:latin typeface="Arial" charset="0"/>
                <a:cs typeface="Arial" charset="0"/>
              </a:rPr>
              <a:t>neuropeptide</a:t>
            </a:r>
            <a:r>
              <a:rPr lang="en-GB" sz="1600" dirty="0" smtClean="0">
                <a:latin typeface="Arial" charset="0"/>
                <a:cs typeface="Arial" charset="0"/>
              </a:rPr>
              <a:t> </a:t>
            </a:r>
            <a:r>
              <a:rPr lang="en-GB" sz="1600" dirty="0" err="1" smtClean="0">
                <a:latin typeface="Arial" charset="0"/>
                <a:cs typeface="Arial" charset="0"/>
              </a:rPr>
              <a:t>oxytocin</a:t>
            </a:r>
            <a:r>
              <a:rPr lang="en-GB" sz="1600" dirty="0" smtClean="0">
                <a:latin typeface="Arial" charset="0"/>
                <a:cs typeface="Arial" charset="0"/>
              </a:rPr>
              <a:t> has a key role in general behavioural regulation, particularly in positive social interactions. 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 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	</a:t>
            </a:r>
            <a:r>
              <a:rPr lang="en-GB" sz="1600" dirty="0" err="1" smtClean="0">
                <a:latin typeface="Arial" charset="0"/>
                <a:cs typeface="Arial" charset="0"/>
              </a:rPr>
              <a:t>Oxytocin</a:t>
            </a:r>
            <a:r>
              <a:rPr lang="en-GB" sz="1600" dirty="0" smtClean="0">
                <a:latin typeface="Arial" charset="0"/>
                <a:cs typeface="Arial" charset="0"/>
              </a:rPr>
              <a:t> receptors are distributed in various brain regions associated with behaviour, including pair bonding, maternal care, sexual behaviour, and the ability to form normal social attachments. 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 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	Thus, </a:t>
            </a:r>
            <a:r>
              <a:rPr lang="en-GB" sz="1600" dirty="0" err="1" smtClean="0">
                <a:latin typeface="Arial" charset="0"/>
                <a:cs typeface="Arial" charset="0"/>
              </a:rPr>
              <a:t>oxytocin</a:t>
            </a:r>
            <a:r>
              <a:rPr lang="en-GB" sz="1600" dirty="0" smtClean="0">
                <a:latin typeface="Arial" charset="0"/>
                <a:cs typeface="Arial" charset="0"/>
              </a:rPr>
              <a:t> seems to permit animals to facilitate approach behaviour. 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	HP.: </a:t>
            </a:r>
            <a:r>
              <a:rPr lang="en-GB" sz="1600" dirty="0" err="1" smtClean="0">
                <a:latin typeface="Arial" charset="0"/>
                <a:cs typeface="Arial" charset="0"/>
              </a:rPr>
              <a:t>oxytocin</a:t>
            </a:r>
            <a:r>
              <a:rPr lang="en-GB" sz="1600" dirty="0" smtClean="0">
                <a:latin typeface="Arial" charset="0"/>
                <a:cs typeface="Arial" charset="0"/>
              </a:rPr>
              <a:t> might also promote </a:t>
            </a:r>
            <a:r>
              <a:rPr lang="en-GB" sz="1600" dirty="0" err="1" smtClean="0">
                <a:latin typeface="Arial" charset="0"/>
                <a:cs typeface="Arial" charset="0"/>
              </a:rPr>
              <a:t>prosocial</a:t>
            </a:r>
            <a:r>
              <a:rPr lang="en-GB" sz="1600" dirty="0" smtClean="0">
                <a:latin typeface="Arial" charset="0"/>
                <a:cs typeface="Arial" charset="0"/>
              </a:rPr>
              <a:t> approach behaviours (such as trust) in humans. 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 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	Recent </a:t>
            </a:r>
            <a:r>
              <a:rPr lang="en-GB" sz="1600" dirty="0" err="1" smtClean="0">
                <a:latin typeface="Arial" charset="0"/>
                <a:cs typeface="Arial" charset="0"/>
              </a:rPr>
              <a:t>neuroscientific</a:t>
            </a:r>
            <a:r>
              <a:rPr lang="en-GB" sz="1600" dirty="0" smtClean="0">
                <a:latin typeface="Arial" charset="0"/>
                <a:cs typeface="Arial" charset="0"/>
              </a:rPr>
              <a:t> finding: </a:t>
            </a:r>
            <a:r>
              <a:rPr lang="en-GB" sz="1600" dirty="0" err="1" smtClean="0">
                <a:latin typeface="Arial" charset="0"/>
                <a:cs typeface="Arial" charset="0"/>
              </a:rPr>
              <a:t>neuropeptides</a:t>
            </a:r>
            <a:r>
              <a:rPr lang="en-GB" sz="1600" dirty="0" smtClean="0">
                <a:latin typeface="Arial" charset="0"/>
                <a:cs typeface="Arial" charset="0"/>
              </a:rPr>
              <a:t> cross the blood-brain barrier after intranasal administration 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>	 </a:t>
            </a:r>
            <a:endParaRPr lang="it-IT" sz="1600" dirty="0" smtClean="0">
              <a:latin typeface="Arial" charset="0"/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/>
              <a:t> </a:t>
            </a:r>
            <a:endParaRPr lang="it-IT" sz="1600" dirty="0" smtClean="0"/>
          </a:p>
        </p:txBody>
      </p:sp>
      <p:sp>
        <p:nvSpPr>
          <p:cNvPr id="8704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287C4A2-DF99-45D9-B756-5A53D80C4BA5}" type="slidenum">
              <a:rPr lang="it-IT" smtClean="0"/>
              <a:pPr/>
              <a:t>12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984E1A21-6D70-4D7D-8157-66ADC6C3154F}" type="slidenum">
              <a:rPr lang="it-IT" smtClean="0"/>
              <a:pPr/>
              <a:t>13</a:t>
            </a:fld>
            <a:endParaRPr lang="it-IT" smtClean="0"/>
          </a:p>
        </p:txBody>
      </p:sp>
      <p:graphicFrame>
        <p:nvGraphicFramePr>
          <p:cNvPr id="6146" name="Object 3"/>
          <p:cNvGraphicFramePr>
            <a:graphicFrameLocks noChangeAspect="1"/>
          </p:cNvGraphicFramePr>
          <p:nvPr/>
        </p:nvGraphicFramePr>
        <p:xfrm>
          <a:off x="395536" y="260648"/>
          <a:ext cx="8496944" cy="5976664"/>
        </p:xfrm>
        <a:graphic>
          <a:graphicData uri="http://schemas.openxmlformats.org/presentationml/2006/ole">
            <p:oleObj spid="_x0000_s3074" name="Document" r:id="rId3" imgW="6114288" imgH="446356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4" name="Segnaposto contenuto 2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6072187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charset="0"/>
              </a:rPr>
              <a:t>Two treatments</a:t>
            </a: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800" dirty="0" smtClean="0">
              <a:cs typeface="Arial" charset="0"/>
            </a:endParaRPr>
          </a:p>
          <a:p>
            <a:pPr marL="75600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charset="0"/>
              </a:rPr>
              <a:t>standard trust game</a:t>
            </a:r>
            <a:endParaRPr lang="it-IT" sz="1800" dirty="0" smtClean="0">
              <a:cs typeface="Arial" charset="0"/>
            </a:endParaRPr>
          </a:p>
          <a:p>
            <a:pPr marL="75600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charset="0"/>
              </a:rPr>
              <a:t>risk trust game</a:t>
            </a:r>
            <a:endParaRPr lang="it-IT" sz="18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charset="0"/>
              </a:rPr>
              <a:t> </a:t>
            </a:r>
            <a:endParaRPr lang="it-IT" sz="18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charset="0"/>
              </a:rPr>
              <a:t>	In B the investor faced the same choices as in the trust game but in which a random mechanism, not the trustee's decision, determined the investor's risk. </a:t>
            </a:r>
            <a:endParaRPr lang="it-IT" sz="18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charset="0"/>
              </a:rPr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charset="0"/>
              </a:rPr>
              <a:t>	The random mechanism in the risk experiment replicated the trustees' decisions in the trust experiment. </a:t>
            </a:r>
            <a:endParaRPr lang="it-IT" sz="18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charset="0"/>
              </a:rPr>
              <a:t> </a:t>
            </a:r>
            <a:endParaRPr lang="it-IT" sz="18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charset="0"/>
              </a:rPr>
              <a:t>	Therefore, the investors faced exactly the same risk as in the trust experiment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800" dirty="0" smtClean="0">
              <a:cs typeface="Arial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charset="0"/>
              </a:rPr>
              <a:t>	However, their transfer decisions were not embedded in a social interaction because there were no trustees in the risk experiment.</a:t>
            </a:r>
            <a:endParaRPr lang="it-IT" sz="1800" dirty="0" smtClean="0">
              <a:cs typeface="Arial" charset="0"/>
            </a:endParaRPr>
          </a:p>
        </p:txBody>
      </p:sp>
      <p:sp>
        <p:nvSpPr>
          <p:cNvPr id="88067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E092F863-88C6-463E-AD41-36FFA64912EF}" type="slidenum">
              <a:rPr lang="it-IT" smtClean="0"/>
              <a:pPr/>
              <a:t>14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Segnaposto contenuto 2"/>
          <p:cNvSpPr>
            <a:spLocks noGrp="1"/>
          </p:cNvSpPr>
          <p:nvPr>
            <p:ph idx="1"/>
          </p:nvPr>
        </p:nvSpPr>
        <p:spPr>
          <a:xfrm>
            <a:off x="457200" y="214313"/>
            <a:ext cx="8229600" cy="6215062"/>
          </a:xfrm>
        </p:spPr>
        <p:txBody>
          <a:bodyPr>
            <a:normAutofit/>
          </a:bodyPr>
          <a:lstStyle/>
          <a:p>
            <a:pPr eaLnBrk="1" hangingPunct="1">
              <a:buFont typeface="Arial" charset="0"/>
              <a:buNone/>
            </a:pPr>
            <a:r>
              <a:rPr lang="en-GB" sz="1600" dirty="0" smtClean="0"/>
              <a:t>				</a:t>
            </a:r>
            <a:r>
              <a:rPr lang="en-GB" sz="1400" dirty="0" smtClean="0">
                <a:cs typeface="Arial" charset="0"/>
              </a:rPr>
              <a:t>Experimental design</a:t>
            </a:r>
          </a:p>
          <a:p>
            <a:pPr eaLnBrk="1" hangingPunct="1">
              <a:buFont typeface="Arial" charset="0"/>
              <a:buNone/>
            </a:pP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194 male students (mean age </a:t>
            </a:r>
            <a:r>
              <a:rPr lang="en-GB" sz="1400" dirty="0" err="1" smtClean="0">
                <a:cs typeface="Arial" charset="0"/>
              </a:rPr>
              <a:t>s.d</a:t>
            </a:r>
            <a:r>
              <a:rPr lang="en-GB" sz="1400" dirty="0" smtClean="0">
                <a:cs typeface="Arial" charset="0"/>
              </a:rPr>
              <a:t>., 22.0 3.4 yr) from different universities in Zurich </a:t>
            </a: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128 participants in the trust experiment  and 66 subjects participated in the risk experiment</a:t>
            </a: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Exclusion criteria: medical or psychiatric illness, medication, smoking, drug or alcohol abuse</a:t>
            </a: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Subjects were instructed to abstain from food and drink (other than water) for 2 h before the experiment, and from alcohol, smoking and caffeine for 24 h before the experiment</a:t>
            </a: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Participants were informed at the time of recruitment that the experiment would evaluate the effects of a hormone on decision making</a:t>
            </a: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16 individuals out of the original sample of 194 were excluded because of incorrect substance administration (7 in the trust experiment, 5 in the risk experiment) or their stated disbelief that the opponent in the trust game was actually a human being (4 participants)</a:t>
            </a: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Subjects received a single intranasal dose of 24 IU </a:t>
            </a:r>
            <a:r>
              <a:rPr lang="en-GB" sz="1400" dirty="0" err="1" smtClean="0">
                <a:cs typeface="Arial" charset="0"/>
              </a:rPr>
              <a:t>oxytocin</a:t>
            </a:r>
            <a:r>
              <a:rPr lang="en-GB" sz="1400" dirty="0" smtClean="0">
                <a:cs typeface="Arial" charset="0"/>
              </a:rPr>
              <a:t> (</a:t>
            </a:r>
            <a:r>
              <a:rPr lang="en-GB" sz="1400" u="sng" dirty="0" err="1" smtClean="0">
                <a:cs typeface="Arial" charset="0"/>
                <a:hlinkClick r:id="rId2"/>
              </a:rPr>
              <a:t>Syntocinon</a:t>
            </a:r>
            <a:r>
              <a:rPr lang="en-GB" sz="1400" u="sng" dirty="0" smtClean="0">
                <a:cs typeface="Arial" charset="0"/>
                <a:hlinkClick r:id="rId2"/>
              </a:rPr>
              <a:t>-Spray</a:t>
            </a:r>
            <a:r>
              <a:rPr lang="en-GB" sz="1400" dirty="0" smtClean="0">
                <a:cs typeface="Arial" charset="0"/>
              </a:rPr>
              <a:t>, Novartis; 3 puffs per nostril, each with 4 IU </a:t>
            </a:r>
            <a:r>
              <a:rPr lang="en-GB" sz="1400" dirty="0" err="1" smtClean="0">
                <a:cs typeface="Arial" charset="0"/>
              </a:rPr>
              <a:t>oxytocin</a:t>
            </a:r>
            <a:r>
              <a:rPr lang="en-GB" sz="1400" dirty="0" smtClean="0">
                <a:cs typeface="Arial" charset="0"/>
              </a:rPr>
              <a:t>) or placebo 50 min before the start of the experiment</a:t>
            </a: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Subjects were randomly assigned to the </a:t>
            </a:r>
            <a:r>
              <a:rPr lang="en-GB" sz="1400" dirty="0" err="1" smtClean="0">
                <a:cs typeface="Arial" charset="0"/>
              </a:rPr>
              <a:t>oxytocin</a:t>
            </a:r>
            <a:r>
              <a:rPr lang="en-GB" sz="1400" dirty="0" smtClean="0">
                <a:cs typeface="Arial" charset="0"/>
              </a:rPr>
              <a:t> or placebo group </a:t>
            </a:r>
            <a:endParaRPr lang="it-IT" sz="1400" dirty="0" smtClean="0">
              <a:cs typeface="Arial" charset="0"/>
            </a:endParaRPr>
          </a:p>
          <a:p>
            <a:pPr eaLnBrk="1" hangingPunct="1"/>
            <a:r>
              <a:rPr lang="en-GB" sz="1400" dirty="0" smtClean="0">
                <a:cs typeface="Arial" charset="0"/>
              </a:rPr>
              <a:t>In order to avoid any subjective substance effects (for example, olfactory effects) other than those caused by </a:t>
            </a:r>
            <a:r>
              <a:rPr lang="en-GB" sz="1400" dirty="0" err="1" smtClean="0">
                <a:cs typeface="Arial" charset="0"/>
              </a:rPr>
              <a:t>oxytocin</a:t>
            </a:r>
            <a:r>
              <a:rPr lang="en-GB" sz="1400" dirty="0" smtClean="0">
                <a:cs typeface="Arial" charset="0"/>
              </a:rPr>
              <a:t>, the placebo contained all inactive ingredients except for the </a:t>
            </a:r>
            <a:r>
              <a:rPr lang="en-GB" sz="1400" dirty="0" err="1" smtClean="0">
                <a:cs typeface="Arial" charset="0"/>
              </a:rPr>
              <a:t>neuropeptide</a:t>
            </a:r>
            <a:r>
              <a:rPr lang="en-GB" sz="1400" dirty="0" smtClean="0">
                <a:cs typeface="Arial" charset="0"/>
              </a:rPr>
              <a:t>.</a:t>
            </a:r>
            <a:endParaRPr lang="it-IT" sz="1400" dirty="0" smtClean="0">
              <a:cs typeface="Arial" charset="0"/>
            </a:endParaRPr>
          </a:p>
        </p:txBody>
      </p:sp>
      <p:sp>
        <p:nvSpPr>
          <p:cNvPr id="89091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FA7A87A-7481-415C-9C04-76D71B0B3F67}" type="slidenum">
              <a:rPr lang="it-IT" smtClean="0"/>
              <a:pPr/>
              <a:t>15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0114" name="Picture 2" descr="C:\Users\utente\Desktop\Immagine2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785938" y="571500"/>
            <a:ext cx="5378450" cy="2967038"/>
          </a:xfrm>
          <a:noFill/>
        </p:spPr>
      </p:pic>
      <p:sp>
        <p:nvSpPr>
          <p:cNvPr id="90115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42DEE07D-9F13-4591-A545-5129F3DFA73B}" type="slidenum">
              <a:rPr lang="it-IT" smtClean="0"/>
              <a:pPr/>
              <a:t>16</a:t>
            </a:fld>
            <a:endParaRPr lang="it-IT" smtClean="0"/>
          </a:p>
        </p:txBody>
      </p:sp>
      <p:sp>
        <p:nvSpPr>
          <p:cNvPr id="81922" name="Titolo 1"/>
          <p:cNvSpPr>
            <a:spLocks noGrp="1"/>
          </p:cNvSpPr>
          <p:nvPr>
            <p:ph type="title"/>
          </p:nvPr>
        </p:nvSpPr>
        <p:spPr>
          <a:xfrm>
            <a:off x="500063" y="3857625"/>
            <a:ext cx="8229600" cy="2714625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/>
            </a:r>
            <a:br>
              <a:rPr lang="en-GB" sz="1600" dirty="0" smtClean="0">
                <a:latin typeface="Arial" charset="0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Relative frequency of investors' average transfers in </a:t>
            </a:r>
            <a:r>
              <a:rPr lang="en-GB" sz="1800" b="0" dirty="0" err="1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oxytocin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(filled bars) and placebo (open bars) groups in the trust experiment (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= 58). Subjects given </a:t>
            </a:r>
            <a:r>
              <a:rPr lang="en-GB" sz="1800" b="0" dirty="0" err="1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oxytocin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show significantly higher transfer levels. </a:t>
            </a:r>
            <a: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/>
            </a:r>
            <a:b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	</a:t>
            </a:r>
            <a:b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The investors' average transfer is 17% higher in the </a:t>
            </a:r>
            <a:r>
              <a:rPr lang="en-GB" sz="1800" b="0" dirty="0" err="1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oxytocin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group (Mann-Whitney 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U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-test; 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z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= -1.897, 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P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= 0.029, one-sided).</a:t>
            </a:r>
            <a: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/>
            </a:r>
            <a:b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/>
            </a:r>
            <a:b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Median transfer: 10 MU (</a:t>
            </a:r>
            <a:r>
              <a:rPr lang="en-GB" sz="1800" b="0" dirty="0" err="1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oxytocin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group) &gt; 8 MU (placebo group)</a:t>
            </a:r>
            <a:r>
              <a:rPr lang="it-IT" sz="1800" b="0" dirty="0" smtClean="0">
                <a:solidFill>
                  <a:schemeClr val="tx1"/>
                </a:solidFill>
                <a:effectLst/>
                <a:latin typeface="+mn-lt"/>
              </a:rPr>
              <a:t/>
            </a:r>
            <a:br>
              <a:rPr lang="it-IT" sz="1800" b="0" dirty="0" smtClean="0">
                <a:solidFill>
                  <a:schemeClr val="tx1"/>
                </a:solidFill>
                <a:effectLst/>
                <a:latin typeface="+mn-lt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</a:rPr>
              <a:t> </a:t>
            </a:r>
            <a:r>
              <a:rPr lang="it-IT" dirty="0" smtClean="0"/>
              <a:t/>
            </a:r>
            <a:br>
              <a:rPr lang="it-IT" dirty="0" smtClean="0"/>
            </a:br>
            <a:endParaRPr lang="it-IT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1138" name="Picture 2" descr="C:\Users\utente\Desktop\3.pn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971675" y="571500"/>
            <a:ext cx="5006975" cy="3500438"/>
          </a:xfrm>
          <a:noFill/>
        </p:spPr>
      </p:pic>
      <p:sp>
        <p:nvSpPr>
          <p:cNvPr id="91139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6994FA94-E643-4360-B6E0-B5F4C3F660D6}" type="slidenum">
              <a:rPr lang="it-IT" smtClean="0"/>
              <a:pPr/>
              <a:t>17</a:t>
            </a:fld>
            <a:endParaRPr lang="it-IT" smtClean="0"/>
          </a:p>
        </p:txBody>
      </p:sp>
      <p:sp>
        <p:nvSpPr>
          <p:cNvPr id="82946" name="Titolo 1"/>
          <p:cNvSpPr>
            <a:spLocks noGrp="1"/>
          </p:cNvSpPr>
          <p:nvPr>
            <p:ph type="title"/>
          </p:nvPr>
        </p:nvSpPr>
        <p:spPr>
          <a:xfrm>
            <a:off x="500062" y="4005064"/>
            <a:ext cx="8320409" cy="2304256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GB" sz="1600" dirty="0" smtClean="0">
                <a:latin typeface="Arial" charset="0"/>
                <a:cs typeface="Arial" charset="0"/>
              </a:rPr>
              <a:t/>
            </a:r>
            <a:br>
              <a:rPr lang="en-GB" sz="1600" dirty="0" smtClean="0">
                <a:latin typeface="Arial" charset="0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Relative frequency of investors' average transfers in </a:t>
            </a:r>
            <a:r>
              <a:rPr lang="en-GB" sz="1800" b="0" dirty="0" err="1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oxytocin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(filled bars) and placebo (open bars) groups in the risk experiment (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= 61). Subjects in the </a:t>
            </a:r>
            <a:r>
              <a:rPr lang="en-GB" sz="1800" b="0" dirty="0" err="1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oxytocin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and the placebo group show statistically identical transfer levels.</a:t>
            </a:r>
            <a: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/>
            </a:r>
            <a:b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/>
            </a:r>
            <a:b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Median transfer: 8 MU (in both groups)</a:t>
            </a:r>
            <a:b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/>
            </a:r>
            <a:b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Average transfer 7.5 MU (in both groups)</a:t>
            </a:r>
            <a: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(Mann-Whitney 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U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-test; 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z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= 0.022, 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P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= 0.983; two-sided test, 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= 31 in </a:t>
            </a:r>
            <a:r>
              <a:rPr lang="en-GB" sz="1800" b="0" dirty="0" err="1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oxytocin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group, </a:t>
            </a:r>
            <a:r>
              <a:rPr lang="en-GB" sz="1800" b="0" i="1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n</a:t>
            </a:r>
            <a:r>
              <a:rPr lang="en-GB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> = 30 in placebo group).</a:t>
            </a:r>
            <a: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  <a:t/>
            </a:r>
            <a:br>
              <a:rPr lang="it-IT" sz="1800" b="0" dirty="0" smtClean="0">
                <a:solidFill>
                  <a:schemeClr val="tx1"/>
                </a:solidFill>
                <a:effectLst/>
                <a:latin typeface="+mn-lt"/>
                <a:cs typeface="Arial" charset="0"/>
              </a:rPr>
            </a:br>
            <a:r>
              <a:rPr lang="it-IT" sz="1600" dirty="0" smtClean="0">
                <a:latin typeface="Arial" charset="0"/>
                <a:cs typeface="Arial" charset="0"/>
              </a:rPr>
              <a:t/>
            </a:r>
            <a:br>
              <a:rPr lang="it-IT" sz="1600" dirty="0" smtClean="0">
                <a:latin typeface="Arial" charset="0"/>
                <a:cs typeface="Arial" charset="0"/>
              </a:rPr>
            </a:br>
            <a:endParaRPr lang="it-IT" sz="16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6408712"/>
          </a:xfrm>
        </p:spPr>
        <p:txBody>
          <a:bodyPr>
            <a:norm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b="1" cap="all" dirty="0" err="1" smtClean="0">
                <a:cs typeface="Arial" pitchFamily="34" charset="0"/>
              </a:rPr>
              <a:t>ConclusionS</a:t>
            </a:r>
            <a:r>
              <a:rPr lang="en-GB" sz="1600" b="1" cap="all" dirty="0" smtClean="0">
                <a:cs typeface="Arial" pitchFamily="34" charset="0"/>
              </a:rPr>
              <a:t> </a:t>
            </a:r>
            <a:endParaRPr lang="it-IT" sz="1600" b="1" cap="all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>
              <a:defRPr/>
            </a:pPr>
            <a:r>
              <a:rPr lang="en-GB" sz="1800" dirty="0" err="1" smtClean="0">
                <a:cs typeface="Arial" pitchFamily="34" charset="0"/>
              </a:rPr>
              <a:t>oxytocin</a:t>
            </a:r>
            <a:r>
              <a:rPr lang="en-GB" sz="18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increases the investors' transfer levels in the trust </a:t>
            </a:r>
            <a:r>
              <a:rPr lang="en-GB" sz="1800" dirty="0" smtClean="0">
                <a:cs typeface="Arial" pitchFamily="34" charset="0"/>
              </a:rPr>
              <a:t>treatment but </a:t>
            </a:r>
            <a:r>
              <a:rPr lang="en-GB" sz="1800" dirty="0" smtClean="0">
                <a:cs typeface="Arial" pitchFamily="34" charset="0"/>
              </a:rPr>
              <a:t>not in the </a:t>
            </a:r>
            <a:r>
              <a:rPr lang="en-GB" sz="1800" dirty="0" smtClean="0">
                <a:cs typeface="Arial" pitchFamily="34" charset="0"/>
              </a:rPr>
              <a:t>risk treatment</a:t>
            </a:r>
            <a:endParaRPr lang="en-GB" sz="1800" dirty="0" smtClean="0">
              <a:cs typeface="Arial" pitchFamily="34" charset="0"/>
            </a:endParaRPr>
          </a:p>
          <a:p>
            <a:pPr>
              <a:defRPr/>
            </a:pPr>
            <a:endParaRPr lang="en-GB" sz="1800" dirty="0" smtClean="0">
              <a:cs typeface="Arial" pitchFamily="34" charset="0"/>
            </a:endParaRPr>
          </a:p>
          <a:p>
            <a:pPr>
              <a:defRPr/>
            </a:pPr>
            <a:r>
              <a:rPr lang="en-GB" sz="1800" dirty="0" err="1" smtClean="0">
                <a:cs typeface="Arial" pitchFamily="34" charset="0"/>
              </a:rPr>
              <a:t>oxytocin</a:t>
            </a:r>
            <a:r>
              <a:rPr lang="en-GB" sz="18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specifically affects trust in interpersonal interactions.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pitchFamily="34" charset="0"/>
              </a:rPr>
              <a:t> </a:t>
            </a:r>
            <a:endParaRPr lang="it-IT" sz="1800" dirty="0" smtClean="0">
              <a:cs typeface="Arial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it-IT" sz="1800" b="1" cap="all" dirty="0" err="1" smtClean="0">
                <a:cs typeface="Arial" pitchFamily="34" charset="0"/>
              </a:rPr>
              <a:t>Interpretations</a:t>
            </a:r>
            <a:endParaRPr lang="it-IT" sz="1800" b="1" cap="all" dirty="0" smtClean="0">
              <a:cs typeface="Arial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800" dirty="0" smtClean="0">
              <a:cs typeface="Arial" pitchFamily="34" charset="0"/>
            </a:endParaRPr>
          </a:p>
          <a:p>
            <a:pPr marL="0">
              <a:buNone/>
              <a:defRPr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a)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oxytocin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causes a general increase in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prosocial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inclinations</a:t>
            </a:r>
            <a:endParaRPr lang="it-IT" sz="1800" dirty="0" smtClean="0">
              <a:latin typeface="Arial" pitchFamily="34" charset="0"/>
              <a:cs typeface="Arial" pitchFamily="34" charset="0"/>
            </a:endParaRPr>
          </a:p>
          <a:p>
            <a:pPr marL="0">
              <a:buNone/>
              <a:defRPr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>
              <a:defRPr/>
            </a:pP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Oxytocin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should affect not only the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prosocial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behaviour of the investors but also that of the trustees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pPr marL="0">
              <a:defRPr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>
              <a:defRPr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Trustees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given </a:t>
            </a:r>
            <a:r>
              <a:rPr lang="en-GB" sz="1800" dirty="0" err="1" smtClean="0">
                <a:latin typeface="Arial" pitchFamily="34" charset="0"/>
                <a:cs typeface="Arial" pitchFamily="34" charset="0"/>
              </a:rPr>
              <a:t>oxytocin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do not show more trustworthy behaviour. </a:t>
            </a: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>
              <a:defRPr/>
            </a:pPr>
            <a:endParaRPr lang="en-GB" sz="1800" dirty="0" smtClean="0">
              <a:latin typeface="Arial" pitchFamily="34" charset="0"/>
              <a:cs typeface="Arial" pitchFamily="34" charset="0"/>
            </a:endParaRPr>
          </a:p>
          <a:p>
            <a:pPr marL="0">
              <a:defRPr/>
            </a:pPr>
            <a:r>
              <a:rPr lang="en-GB" sz="1800" dirty="0" smtClean="0">
                <a:latin typeface="Arial" pitchFamily="34" charset="0"/>
                <a:cs typeface="Arial" pitchFamily="34" charset="0"/>
              </a:rPr>
              <a:t>At 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every positive transfer level (4, 8 or 12 MU), their back transfers are statistically indistinguishable from those of placebo trustees (Mann Whitney </a:t>
            </a:r>
            <a:r>
              <a:rPr lang="en-GB" sz="1800" i="1" dirty="0" smtClean="0">
                <a:latin typeface="Arial" pitchFamily="34" charset="0"/>
                <a:cs typeface="Arial" pitchFamily="34" charset="0"/>
              </a:rPr>
              <a:t>U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-tests; </a:t>
            </a:r>
            <a:r>
              <a:rPr lang="en-GB" sz="1800" i="1" dirty="0" smtClean="0">
                <a:latin typeface="Arial" pitchFamily="34" charset="0"/>
                <a:cs typeface="Arial" pitchFamily="34" charset="0"/>
              </a:rPr>
              <a:t>P</a:t>
            </a:r>
            <a:r>
              <a:rPr lang="en-GB" sz="1800" dirty="0" smtClean="0">
                <a:latin typeface="Arial" pitchFamily="34" charset="0"/>
                <a:cs typeface="Arial" pitchFamily="34" charset="0"/>
              </a:rPr>
              <a:t> &gt; 0.243, two-sided tests for each positive transfer level). </a:t>
            </a:r>
            <a:endParaRPr lang="it-IT" sz="18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216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C9195BC-3331-4C25-A866-2B976BBDE3FF}" type="slidenum">
              <a:rPr lang="it-IT" smtClean="0"/>
              <a:pPr/>
              <a:t>18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2" name="Segnaposto contenuto 2"/>
          <p:cNvSpPr>
            <a:spLocks noGrp="1"/>
          </p:cNvSpPr>
          <p:nvPr>
            <p:ph idx="1"/>
          </p:nvPr>
        </p:nvSpPr>
        <p:spPr>
          <a:xfrm>
            <a:off x="457200" y="188640"/>
            <a:ext cx="8435280" cy="6408712"/>
          </a:xfrm>
        </p:spPr>
        <p:txBody>
          <a:bodyPr>
            <a:normAutofit/>
          </a:bodyPr>
          <a:lstStyle/>
          <a:p>
            <a:pPr marL="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000" b="1" dirty="0" smtClean="0">
                <a:cs typeface="Arial" pitchFamily="34" charset="0"/>
              </a:rPr>
              <a:t>BETRAYAL AVERSION</a:t>
            </a:r>
          </a:p>
          <a:p>
            <a:pPr marL="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0">
              <a:buNone/>
              <a:defRPr/>
            </a:pPr>
            <a:r>
              <a:rPr lang="en-GB" sz="1600" dirty="0" smtClean="0">
                <a:cs typeface="Arial" pitchFamily="34" charset="0"/>
              </a:rPr>
              <a:t>b) </a:t>
            </a:r>
            <a:r>
              <a:rPr lang="en-GB" sz="1600" dirty="0" err="1" smtClean="0">
                <a:cs typeface="Arial" pitchFamily="34" charset="0"/>
              </a:rPr>
              <a:t>oxytocin</a:t>
            </a:r>
            <a:r>
              <a:rPr lang="en-GB" sz="1600" dirty="0" smtClean="0">
                <a:cs typeface="Arial" pitchFamily="34" charset="0"/>
              </a:rPr>
              <a:t> does not increase the general inclination to behave </a:t>
            </a:r>
            <a:r>
              <a:rPr lang="en-GB" sz="1600" dirty="0" err="1" smtClean="0">
                <a:cs typeface="Arial" pitchFamily="34" charset="0"/>
              </a:rPr>
              <a:t>prosocially</a:t>
            </a:r>
            <a:endParaRPr lang="en-GB" sz="1600" dirty="0" smtClean="0">
              <a:cs typeface="Arial" pitchFamily="34" charset="0"/>
            </a:endParaRPr>
          </a:p>
          <a:p>
            <a:pPr marL="0">
              <a:defRPr/>
            </a:pPr>
            <a:r>
              <a:rPr lang="en-GB" sz="1600" dirty="0" smtClean="0">
                <a:cs typeface="Arial" pitchFamily="34" charset="0"/>
              </a:rPr>
              <a:t>Rather</a:t>
            </a:r>
            <a:r>
              <a:rPr lang="en-GB" sz="1600" dirty="0" smtClean="0">
                <a:cs typeface="Arial" pitchFamily="34" charset="0"/>
              </a:rPr>
              <a:t>, </a:t>
            </a:r>
            <a:r>
              <a:rPr lang="en-GB" sz="1600" dirty="0" err="1" smtClean="0">
                <a:cs typeface="Arial" pitchFamily="34" charset="0"/>
              </a:rPr>
              <a:t>oxytocin</a:t>
            </a:r>
            <a:r>
              <a:rPr lang="en-GB" sz="1600" dirty="0" smtClean="0">
                <a:cs typeface="Arial" pitchFamily="34" charset="0"/>
              </a:rPr>
              <a:t> specifically affects the trusting behaviour of investors.  </a:t>
            </a:r>
            <a:endParaRPr lang="it-IT" sz="1600" dirty="0" smtClean="0">
              <a:cs typeface="Arial" pitchFamily="34" charset="0"/>
            </a:endParaRPr>
          </a:p>
          <a:p>
            <a:pPr marL="0"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0">
              <a:buNone/>
              <a:defRPr/>
            </a:pPr>
            <a:r>
              <a:rPr lang="en-GB" sz="1600" dirty="0" smtClean="0">
                <a:cs typeface="Arial" pitchFamily="34" charset="0"/>
              </a:rPr>
              <a:t>c</a:t>
            </a:r>
            <a:r>
              <a:rPr lang="en-GB" sz="1600" dirty="0" smtClean="0">
                <a:cs typeface="Arial" pitchFamily="34" charset="0"/>
              </a:rPr>
              <a:t>) effect of subjects' </a:t>
            </a:r>
            <a:r>
              <a:rPr lang="en-GB" sz="1600" dirty="0" smtClean="0">
                <a:cs typeface="Arial" pitchFamily="34" charset="0"/>
              </a:rPr>
              <a:t>beliefs </a:t>
            </a:r>
          </a:p>
          <a:p>
            <a:pPr marL="0">
              <a:defRPr/>
            </a:pPr>
            <a:r>
              <a:rPr lang="en-GB" sz="1600" dirty="0" err="1" smtClean="0">
                <a:cs typeface="Arial" pitchFamily="34" charset="0"/>
              </a:rPr>
              <a:t>Oxytocin</a:t>
            </a:r>
            <a:r>
              <a:rPr lang="en-GB" sz="1600" dirty="0" smtClean="0">
                <a:cs typeface="Arial" pitchFamily="34" charset="0"/>
              </a:rPr>
              <a:t> </a:t>
            </a:r>
            <a:r>
              <a:rPr lang="en-GB" sz="1600" dirty="0" smtClean="0">
                <a:cs typeface="Arial" pitchFamily="34" charset="0"/>
              </a:rPr>
              <a:t>might render subjects more optimistic about the likelihood of a good outcome. </a:t>
            </a:r>
            <a:endParaRPr lang="en-GB" sz="1600" dirty="0" smtClean="0">
              <a:cs typeface="Arial" pitchFamily="34" charset="0"/>
            </a:endParaRPr>
          </a:p>
          <a:p>
            <a:pPr marL="0">
              <a:defRPr/>
            </a:pPr>
            <a:r>
              <a:rPr lang="en-GB" sz="1600" dirty="0" smtClean="0">
                <a:cs typeface="Arial" pitchFamily="34" charset="0"/>
              </a:rPr>
              <a:t>They measured </a:t>
            </a:r>
            <a:r>
              <a:rPr lang="en-GB" sz="1600" dirty="0" smtClean="0">
                <a:cs typeface="Arial" pitchFamily="34" charset="0"/>
              </a:rPr>
              <a:t>the investor's subjective expectation about the trustee's back transfer after every transfer decision. </a:t>
            </a:r>
            <a:endParaRPr lang="en-GB" sz="1600" dirty="0" smtClean="0">
              <a:cs typeface="Arial" pitchFamily="34" charset="0"/>
            </a:endParaRPr>
          </a:p>
          <a:p>
            <a:pPr marL="0">
              <a:defRPr/>
            </a:pPr>
            <a:r>
              <a:rPr lang="en-GB" sz="1600" dirty="0" smtClean="0">
                <a:cs typeface="Arial" pitchFamily="34" charset="0"/>
              </a:rPr>
              <a:t>A </a:t>
            </a:r>
            <a:r>
              <a:rPr lang="en-GB" sz="1600" dirty="0" smtClean="0">
                <a:cs typeface="Arial" pitchFamily="34" charset="0"/>
              </a:rPr>
              <a:t>Mann-Whitney </a:t>
            </a:r>
            <a:r>
              <a:rPr lang="en-GB" sz="1600" i="1" dirty="0" smtClean="0">
                <a:cs typeface="Arial" pitchFamily="34" charset="0"/>
              </a:rPr>
              <a:t>U</a:t>
            </a:r>
            <a:r>
              <a:rPr lang="en-GB" sz="1600" dirty="0" smtClean="0">
                <a:cs typeface="Arial" pitchFamily="34" charset="0"/>
              </a:rPr>
              <a:t>-test indicates that these expectations do not differ significantly between </a:t>
            </a:r>
            <a:r>
              <a:rPr lang="en-GB" sz="1600" dirty="0" err="1" smtClean="0">
                <a:cs typeface="Arial" pitchFamily="34" charset="0"/>
              </a:rPr>
              <a:t>oxytocin</a:t>
            </a:r>
            <a:r>
              <a:rPr lang="en-GB" sz="1600" dirty="0" smtClean="0">
                <a:cs typeface="Arial" pitchFamily="34" charset="0"/>
              </a:rPr>
              <a:t> and placebo groups at every feasible positive transfer level </a:t>
            </a:r>
            <a:endParaRPr lang="it-IT" sz="1600" dirty="0" smtClean="0">
              <a:cs typeface="Arial" pitchFamily="34" charset="0"/>
            </a:endParaRPr>
          </a:p>
          <a:p>
            <a:pPr marL="0">
              <a:buNone/>
              <a:defRPr/>
            </a:pPr>
            <a:r>
              <a:rPr lang="en-GB" sz="1600" dirty="0" smtClean="0">
                <a:cs typeface="Arial" pitchFamily="34" charset="0"/>
              </a:rPr>
              <a:t> </a:t>
            </a:r>
            <a:endParaRPr lang="en-GB" sz="1600" dirty="0" smtClean="0">
              <a:cs typeface="Arial" pitchFamily="34" charset="0"/>
            </a:endParaRPr>
          </a:p>
          <a:p>
            <a:pPr marL="0">
              <a:buNone/>
              <a:defRPr/>
            </a:pPr>
            <a:r>
              <a:rPr lang="en-GB" sz="1600" dirty="0" smtClean="0">
                <a:cs typeface="Arial" pitchFamily="34" charset="0"/>
              </a:rPr>
              <a:t>d</a:t>
            </a:r>
            <a:r>
              <a:rPr lang="en-GB" sz="1600" dirty="0" smtClean="0">
                <a:cs typeface="Arial" pitchFamily="34" charset="0"/>
              </a:rPr>
              <a:t>) </a:t>
            </a:r>
            <a:r>
              <a:rPr lang="en-GB" sz="1600" b="1" dirty="0" err="1" smtClean="0">
                <a:cs typeface="Arial" pitchFamily="34" charset="0"/>
              </a:rPr>
              <a:t>oxytocin</a:t>
            </a:r>
            <a:r>
              <a:rPr lang="en-GB" sz="1600" b="1" dirty="0" smtClean="0">
                <a:cs typeface="Arial" pitchFamily="34" charset="0"/>
              </a:rPr>
              <a:t> helps subjects to overcome their betrayal aversion in social </a:t>
            </a:r>
            <a:r>
              <a:rPr lang="en-GB" sz="1600" b="1" dirty="0" smtClean="0">
                <a:cs typeface="Arial" pitchFamily="34" charset="0"/>
              </a:rPr>
              <a:t>interactions</a:t>
            </a:r>
            <a:endParaRPr lang="en-GB" sz="1600" dirty="0" smtClean="0">
              <a:cs typeface="Arial" pitchFamily="34" charset="0"/>
            </a:endParaRPr>
          </a:p>
          <a:p>
            <a:pPr marL="0">
              <a:defRPr/>
            </a:pPr>
            <a:r>
              <a:rPr lang="en-GB" sz="1600" dirty="0" smtClean="0">
                <a:cs typeface="Arial" pitchFamily="34" charset="0"/>
              </a:rPr>
              <a:t>This </a:t>
            </a:r>
            <a:r>
              <a:rPr lang="en-GB" sz="1600" dirty="0" smtClean="0">
                <a:cs typeface="Arial" pitchFamily="34" charset="0"/>
              </a:rPr>
              <a:t>explanation is consistent with the differing effects of </a:t>
            </a:r>
            <a:r>
              <a:rPr lang="en-GB" sz="1600" dirty="0" err="1" smtClean="0">
                <a:cs typeface="Arial" pitchFamily="34" charset="0"/>
              </a:rPr>
              <a:t>oxytocin</a:t>
            </a:r>
            <a:r>
              <a:rPr lang="en-GB" sz="1600" dirty="0" smtClean="0">
                <a:cs typeface="Arial" pitchFamily="34" charset="0"/>
              </a:rPr>
              <a:t> across the trust and the risk </a:t>
            </a:r>
            <a:r>
              <a:rPr lang="en-GB" sz="1600" dirty="0" smtClean="0">
                <a:cs typeface="Arial" pitchFamily="34" charset="0"/>
              </a:rPr>
              <a:t>experiments</a:t>
            </a:r>
          </a:p>
          <a:p>
            <a:pPr marL="0">
              <a:defRPr/>
            </a:pPr>
            <a:r>
              <a:rPr lang="en-GB" sz="1600" dirty="0" smtClean="0">
                <a:cs typeface="Arial" pitchFamily="34" charset="0"/>
              </a:rPr>
              <a:t>It is </a:t>
            </a:r>
            <a:r>
              <a:rPr lang="en-GB" sz="1600" dirty="0" smtClean="0">
                <a:cs typeface="Arial" pitchFamily="34" charset="0"/>
              </a:rPr>
              <a:t>further supported by the fact that investors faced a considerable betrayal risk. </a:t>
            </a:r>
            <a:endParaRPr lang="it-IT" sz="1600" dirty="0">
              <a:cs typeface="Arial" pitchFamily="34" charset="0"/>
            </a:endParaRPr>
          </a:p>
        </p:txBody>
      </p:sp>
      <p:sp>
        <p:nvSpPr>
          <p:cNvPr id="92163" name="Segnaposto numero diapositiva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0C9195BC-3331-4C25-A866-2B976BBDE3FF}" type="slidenum">
              <a:rPr lang="it-IT" smtClean="0"/>
              <a:pPr/>
              <a:t>19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 rtlCol="0">
            <a:no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000" b="1" cap="all" dirty="0" smtClean="0">
                <a:cs typeface="Arial" pitchFamily="34" charset="0"/>
              </a:rPr>
              <a:t>Trust game</a:t>
            </a:r>
            <a:endParaRPr lang="en-GB" sz="2000" cap="all" dirty="0" smtClean="0">
              <a:cs typeface="Arial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pitchFamily="34" charset="0"/>
              </a:rPr>
              <a:t>Two players are paired off anonymously and respectively named as the sender and the </a:t>
            </a:r>
            <a:r>
              <a:rPr lang="en-GB" sz="1800" dirty="0" smtClean="0">
                <a:cs typeface="Arial" pitchFamily="34" charset="0"/>
              </a:rPr>
              <a:t>responder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pitchFamily="34" charset="0"/>
              </a:rPr>
              <a:t>The sender is given a certain amount of money and told that he or she can keep the entire amount or send some or all of it to the </a:t>
            </a:r>
            <a:r>
              <a:rPr lang="en-GB" sz="1800" dirty="0" smtClean="0">
                <a:cs typeface="Arial" pitchFamily="34" charset="0"/>
              </a:rPr>
              <a:t>responder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pitchFamily="34" charset="0"/>
              </a:rPr>
              <a:t>Any money passed from the sender to the responder is tripled by the experimenter and then given to the </a:t>
            </a:r>
            <a:r>
              <a:rPr lang="en-GB" sz="1800" dirty="0" smtClean="0">
                <a:cs typeface="Arial" pitchFamily="34" charset="0"/>
              </a:rPr>
              <a:t>responder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pitchFamily="34" charset="0"/>
              </a:rPr>
              <a:t>The responder can keep the entire amount or give back some or all of it to the </a:t>
            </a:r>
            <a:r>
              <a:rPr lang="en-GB" sz="1800" dirty="0" smtClean="0">
                <a:cs typeface="Arial" pitchFamily="34" charset="0"/>
              </a:rPr>
              <a:t>sender 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pitchFamily="34" charset="0"/>
              </a:rPr>
              <a:t>When the sender receives the amount sent back by the responder the game </a:t>
            </a:r>
            <a:r>
              <a:rPr lang="en-GB" sz="1800" dirty="0" smtClean="0">
                <a:cs typeface="Arial" pitchFamily="34" charset="0"/>
              </a:rPr>
              <a:t>ends </a:t>
            </a:r>
            <a:endParaRPr lang="en-GB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899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655429E-FBEC-4255-97C7-611C9F5B5F2A}" type="slidenum">
              <a:rPr lang="it-IT" smtClean="0"/>
              <a:pPr/>
              <a:t>2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 rtlCol="0">
            <a:no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000" b="1" cap="all" dirty="0" smtClean="0">
                <a:cs typeface="Arial" pitchFamily="34" charset="0"/>
              </a:rPr>
              <a:t>TRUST AND </a:t>
            </a:r>
            <a:r>
              <a:rPr lang="en-GB" sz="2000" b="1" cap="all" dirty="0" err="1" smtClean="0">
                <a:cs typeface="Arial" pitchFamily="34" charset="0"/>
              </a:rPr>
              <a:t>RECIprOCITY</a:t>
            </a:r>
            <a:endParaRPr lang="en-GB" sz="2000" cap="all" dirty="0" smtClean="0">
              <a:cs typeface="Arial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en-GB" sz="1600" dirty="0" smtClean="0">
                <a:cs typeface="Arial" pitchFamily="34" charset="0"/>
              </a:rPr>
              <a:t>Trust </a:t>
            </a:r>
            <a:r>
              <a:rPr lang="en-GB" sz="1600" dirty="0" smtClean="0">
                <a:cs typeface="Arial" pitchFamily="34" charset="0"/>
              </a:rPr>
              <a:t>(or investment) game </a:t>
            </a:r>
            <a:r>
              <a:rPr lang="en-GB" sz="1600" dirty="0" smtClean="0">
                <a:cs typeface="Arial" pitchFamily="34" charset="0"/>
              </a:rPr>
              <a:t>measures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600" b="1" dirty="0" smtClean="0">
                <a:cs typeface="Arial" pitchFamily="34" charset="0"/>
              </a:rPr>
              <a:t>propensity </a:t>
            </a:r>
            <a:r>
              <a:rPr lang="en-GB" sz="1600" b="1" dirty="0" smtClean="0">
                <a:cs typeface="Arial" pitchFamily="34" charset="0"/>
              </a:rPr>
              <a:t>to </a:t>
            </a:r>
            <a:r>
              <a:rPr lang="en-GB" sz="1600" b="1" dirty="0" smtClean="0">
                <a:cs typeface="Arial" pitchFamily="34" charset="0"/>
              </a:rPr>
              <a:t>trust</a:t>
            </a:r>
            <a:r>
              <a:rPr lang="en-GB" sz="1600" dirty="0" smtClean="0">
                <a:cs typeface="Arial" pitchFamily="34" charset="0"/>
              </a:rPr>
              <a:t> (proportion </a:t>
            </a:r>
            <a:r>
              <a:rPr lang="en-GB" sz="1600" dirty="0" smtClean="0">
                <a:cs typeface="Arial" pitchFamily="34" charset="0"/>
              </a:rPr>
              <a:t>of the initial endowment sent by the </a:t>
            </a:r>
            <a:r>
              <a:rPr lang="en-GB" sz="1600" dirty="0" smtClean="0">
                <a:cs typeface="Arial" pitchFamily="34" charset="0"/>
              </a:rPr>
              <a:t>sender)</a:t>
            </a: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600" b="1" dirty="0" smtClean="0">
                <a:cs typeface="Arial" pitchFamily="34" charset="0"/>
              </a:rPr>
              <a:t>propensity to reciprocate </a:t>
            </a:r>
            <a:r>
              <a:rPr lang="en-GB" sz="1600" dirty="0" smtClean="0">
                <a:cs typeface="Arial" pitchFamily="34" charset="0"/>
              </a:rPr>
              <a:t>(ratio </a:t>
            </a:r>
            <a:r>
              <a:rPr lang="en-GB" sz="1600" dirty="0" smtClean="0">
                <a:cs typeface="Arial" pitchFamily="34" charset="0"/>
              </a:rPr>
              <a:t>between the amount returned and the amount received by the </a:t>
            </a:r>
            <a:r>
              <a:rPr lang="en-GB" sz="1600" dirty="0" smtClean="0">
                <a:cs typeface="Arial" pitchFamily="34" charset="0"/>
              </a:rPr>
              <a:t>responder)</a:t>
            </a: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r>
              <a:rPr lang="en-GB" sz="1600" dirty="0" smtClean="0">
                <a:cs typeface="Arial" pitchFamily="34" charset="0"/>
              </a:rPr>
              <a:t>Backward </a:t>
            </a:r>
            <a:r>
              <a:rPr lang="en-GB" sz="1600" dirty="0" smtClean="0">
                <a:cs typeface="Arial" pitchFamily="34" charset="0"/>
              </a:rPr>
              <a:t>induction </a:t>
            </a:r>
            <a:r>
              <a:rPr lang="en-GB" sz="1600" dirty="0" err="1" smtClean="0">
                <a:cs typeface="Arial" pitchFamily="34" charset="0"/>
              </a:rPr>
              <a:t>solution:the</a:t>
            </a:r>
            <a:r>
              <a:rPr lang="en-GB" sz="1600" dirty="0" smtClean="0">
                <a:cs typeface="Arial" pitchFamily="34" charset="0"/>
              </a:rPr>
              <a:t> </a:t>
            </a:r>
            <a:r>
              <a:rPr lang="en-GB" sz="1600" dirty="0" smtClean="0">
                <a:cs typeface="Arial" pitchFamily="34" charset="0"/>
              </a:rPr>
              <a:t>responder will not send any money </a:t>
            </a:r>
            <a:r>
              <a:rPr lang="en-GB" sz="1600" dirty="0" smtClean="0">
                <a:cs typeface="Arial" pitchFamily="34" charset="0"/>
              </a:rPr>
              <a:t>back: Anticipating </a:t>
            </a:r>
            <a:r>
              <a:rPr lang="en-GB" sz="1600" dirty="0" smtClean="0">
                <a:cs typeface="Arial" pitchFamily="34" charset="0"/>
              </a:rPr>
              <a:t>the responder’s decision, the sender will not send any money to the responder. </a:t>
            </a:r>
            <a:endParaRPr lang="it-IT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cs typeface="Arial" pitchFamily="34" charset="0"/>
              </a:rPr>
              <a:t> </a:t>
            </a:r>
            <a:endParaRPr lang="it-IT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899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655429E-FBEC-4255-97C7-611C9F5B5F2A}" type="slidenum">
              <a:rPr lang="it-IT" smtClean="0"/>
              <a:pPr/>
              <a:t>3</a:t>
            </a:fld>
            <a:endParaRPr lang="it-IT" smtClean="0"/>
          </a:p>
        </p:txBody>
      </p:sp>
      <p:pic>
        <p:nvPicPr>
          <p:cNvPr id="5" name="Picture 4" descr="Trust_Game_--_1st_Mov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11560" y="620688"/>
            <a:ext cx="3607347" cy="2880000"/>
          </a:xfrm>
          <a:prstGeom prst="rect">
            <a:avLst/>
          </a:prstGeom>
        </p:spPr>
      </p:pic>
      <p:pic>
        <p:nvPicPr>
          <p:cNvPr id="7" name="Picture 6" descr="Trust_Game_--_2nd_Mov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292080" y="692696"/>
            <a:ext cx="3607347" cy="2880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 rtlCol="0">
            <a:no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2000" b="1" cap="all" dirty="0" smtClean="0">
                <a:cs typeface="Arial" pitchFamily="34" charset="0"/>
              </a:rPr>
              <a:t>Backward induction solution</a:t>
            </a:r>
            <a:endParaRPr lang="en-GB" sz="2000" cap="all" dirty="0" smtClean="0">
              <a:cs typeface="Arial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algn="ctr">
              <a:buNone/>
              <a:defRPr/>
            </a:pPr>
            <a:endParaRPr lang="en-US" sz="1600" b="1" dirty="0" smtClean="0"/>
          </a:p>
          <a:p>
            <a:pPr algn="ctr">
              <a:buNone/>
              <a:defRPr/>
            </a:pPr>
            <a:r>
              <a:rPr lang="en-US" sz="1600" b="1" dirty="0" smtClean="0"/>
              <a:t>Figure </a:t>
            </a:r>
            <a:r>
              <a:rPr lang="en-US" sz="1600" b="1" dirty="0" smtClean="0"/>
              <a:t>1: </a:t>
            </a:r>
            <a:r>
              <a:rPr lang="en-US" sz="1600" dirty="0" smtClean="0"/>
              <a:t>Extensive form of the 'trust' game with t &gt; r &gt; s &gt; 0</a:t>
            </a:r>
            <a:endParaRPr lang="en-GB" sz="1600" dirty="0" smtClean="0">
              <a:cs typeface="Arial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algn="ctr" eaLnBrk="1" fontAlgn="auto" hangingPunct="1">
              <a:spcAft>
                <a:spcPts val="0"/>
              </a:spcAft>
              <a:buNone/>
              <a:defRPr/>
            </a:pPr>
            <a:r>
              <a:rPr lang="en-GB" sz="1600" dirty="0" smtClean="0">
                <a:cs typeface="Arial" pitchFamily="34" charset="0"/>
              </a:rPr>
              <a:t>Backward </a:t>
            </a:r>
            <a:r>
              <a:rPr lang="en-GB" sz="1600" dirty="0" smtClean="0">
                <a:cs typeface="Arial" pitchFamily="34" charset="0"/>
              </a:rPr>
              <a:t>induction </a:t>
            </a:r>
            <a:r>
              <a:rPr lang="en-GB" sz="1600" dirty="0" smtClean="0">
                <a:cs typeface="Arial" pitchFamily="34" charset="0"/>
              </a:rPr>
              <a:t>solution (N.E.)</a:t>
            </a:r>
          </a:p>
          <a:p>
            <a:pPr marL="365760" indent="-256032" algn="ctr" eaLnBrk="1" fontAlgn="auto" hangingPunct="1">
              <a:spcAft>
                <a:spcPts val="0"/>
              </a:spcAft>
              <a:buNone/>
              <a:defRPr/>
            </a:pPr>
            <a:endParaRPr lang="en-GB" sz="1600" dirty="0" smtClean="0">
              <a:cs typeface="Arial" pitchFamily="34" charset="0"/>
            </a:endParaRPr>
          </a:p>
          <a:p>
            <a:pPr>
              <a:defRPr/>
            </a:pPr>
            <a:r>
              <a:rPr lang="en-GB" sz="1600" dirty="0" smtClean="0">
                <a:cs typeface="Arial" pitchFamily="34" charset="0"/>
              </a:rPr>
              <a:t>the </a:t>
            </a:r>
            <a:r>
              <a:rPr lang="en-GB" sz="1600" dirty="0" smtClean="0">
                <a:cs typeface="Arial" pitchFamily="34" charset="0"/>
              </a:rPr>
              <a:t>responder will not send any money </a:t>
            </a:r>
            <a:r>
              <a:rPr lang="en-GB" sz="1600" dirty="0" smtClean="0">
                <a:cs typeface="Arial" pitchFamily="34" charset="0"/>
              </a:rPr>
              <a:t>back</a:t>
            </a:r>
          </a:p>
          <a:p>
            <a:pPr>
              <a:defRPr/>
            </a:pPr>
            <a:r>
              <a:rPr lang="en-GB" sz="1600" dirty="0" smtClean="0">
                <a:cs typeface="Arial" pitchFamily="34" charset="0"/>
              </a:rPr>
              <a:t>anticipating </a:t>
            </a:r>
            <a:r>
              <a:rPr lang="en-GB" sz="1600" dirty="0" smtClean="0">
                <a:cs typeface="Arial" pitchFamily="34" charset="0"/>
              </a:rPr>
              <a:t>the responder’s decision, the sender will not send any money to the responder. </a:t>
            </a:r>
            <a:endParaRPr lang="it-IT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cs typeface="Arial" pitchFamily="34" charset="0"/>
              </a:rPr>
              <a:t> </a:t>
            </a:r>
            <a:endParaRPr lang="it-IT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0899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655429E-FBEC-4255-97C7-611C9F5B5F2A}" type="slidenum">
              <a:rPr lang="it-IT" smtClean="0"/>
              <a:pPr/>
              <a:t>4</a:t>
            </a:fld>
            <a:endParaRPr lang="it-IT" smtClean="0"/>
          </a:p>
        </p:txBody>
      </p:sp>
      <p:pic>
        <p:nvPicPr>
          <p:cNvPr id="9" name="Picture 8" descr="extesiveformtrustgam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483768" y="548680"/>
            <a:ext cx="3810000" cy="32403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28625" y="357188"/>
            <a:ext cx="8229600" cy="5768975"/>
          </a:xfrm>
        </p:spPr>
        <p:txBody>
          <a:bodyPr rtlCol="0"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600" dirty="0" smtClean="0"/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	</a:t>
            </a:r>
            <a:r>
              <a:rPr lang="en-GB" sz="2000" b="1" dirty="0" smtClean="0">
                <a:cs typeface="Arial" pitchFamily="34" charset="0"/>
              </a:rPr>
              <a:t>FINDINGS</a:t>
            </a:r>
            <a:endParaRPr lang="en-GB" sz="2000" b="1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latin typeface="Arial" pitchFamily="34" charset="0"/>
                <a:cs typeface="Arial" pitchFamily="34" charset="0"/>
              </a:rPr>
              <a:t> 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100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ABF4DD0F-DD4D-437A-B1F5-E4193FBB03F0}" type="slidenum">
              <a:rPr lang="it-IT" smtClean="0"/>
              <a:pPr/>
              <a:t>5</a:t>
            </a:fld>
            <a:endParaRPr lang="it-IT" smtClean="0"/>
          </a:p>
        </p:txBody>
      </p:sp>
      <p:graphicFrame>
        <p:nvGraphicFramePr>
          <p:cNvPr id="4098" name="Object 3"/>
          <p:cNvGraphicFramePr>
            <a:graphicFrameLocks noChangeAspect="1"/>
          </p:cNvGraphicFramePr>
          <p:nvPr/>
        </p:nvGraphicFramePr>
        <p:xfrm>
          <a:off x="111125" y="1412776"/>
          <a:ext cx="9032875" cy="4392488"/>
        </p:xfrm>
        <a:graphic>
          <a:graphicData uri="http://schemas.openxmlformats.org/presentationml/2006/ole">
            <p:oleObj spid="_x0000_s1026" name="Documento" r:id="rId3" imgW="6411358" imgH="2029393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22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0" y="0"/>
            <a:ext cx="9144000" cy="6858000"/>
          </a:xfrm>
          <a:noFill/>
        </p:spPr>
      </p:pic>
      <p:sp>
        <p:nvSpPr>
          <p:cNvPr id="81923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8E85B277-9F4A-400F-BE38-FD31A6AADB17}" type="slidenum">
              <a:rPr lang="it-IT" smtClean="0"/>
              <a:pPr/>
              <a:t>6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/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	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5124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399CC8B4-5137-416B-AE29-723339CAEE10}" type="slidenum">
              <a:rPr lang="it-IT" smtClean="0"/>
              <a:pPr/>
              <a:t>7</a:t>
            </a:fld>
            <a:endParaRPr lang="it-IT" smtClean="0"/>
          </a:p>
        </p:txBody>
      </p:sp>
      <p:graphicFrame>
        <p:nvGraphicFramePr>
          <p:cNvPr id="5122" name="Object 4"/>
          <p:cNvGraphicFramePr>
            <a:graphicFrameLocks noChangeAspect="1"/>
          </p:cNvGraphicFramePr>
          <p:nvPr/>
        </p:nvGraphicFramePr>
        <p:xfrm>
          <a:off x="247650" y="328613"/>
          <a:ext cx="8575675" cy="6584950"/>
        </p:xfrm>
        <a:graphic>
          <a:graphicData uri="http://schemas.openxmlformats.org/presentationml/2006/ole">
            <p:oleObj spid="_x0000_s2050" name="Document" r:id="rId3" imgW="6114288" imgH="4698206" progId="Word.Document.12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Autofit/>
          </a:bodyPr>
          <a:lstStyle/>
          <a:p>
            <a:pPr marL="365760" indent="-256032" algn="ctr" eaLnBrk="1" fontAlgn="auto" hangingPunct="1">
              <a:spcAft>
                <a:spcPts val="0"/>
              </a:spcAft>
              <a:buNone/>
              <a:defRPr/>
            </a:pPr>
            <a:r>
              <a:rPr lang="en-GB" sz="2000" b="1" dirty="0" smtClean="0"/>
              <a:t>DESIGN</a:t>
            </a:r>
          </a:p>
          <a:p>
            <a:pPr marL="365760" indent="-256032" algn="ctr" eaLnBrk="1" fontAlgn="auto" hangingPunct="1">
              <a:spcAft>
                <a:spcPts val="0"/>
              </a:spcAft>
              <a:buNone/>
              <a:defRPr/>
            </a:pPr>
            <a:endParaRPr lang="en-GB" sz="2000" b="1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/>
              <a:t>	</a:t>
            </a:r>
            <a:r>
              <a:rPr lang="en-GB" sz="1800" dirty="0" smtClean="0">
                <a:cs typeface="Arial" pitchFamily="34" charset="0"/>
              </a:rPr>
              <a:t>Functional </a:t>
            </a:r>
            <a:r>
              <a:rPr lang="en-GB" sz="1800" dirty="0" smtClean="0">
                <a:cs typeface="Arial" pitchFamily="34" charset="0"/>
              </a:rPr>
              <a:t>magnetic resonance imaging (</a:t>
            </a:r>
            <a:r>
              <a:rPr lang="en-GB" sz="1800" dirty="0" err="1" smtClean="0">
                <a:cs typeface="Arial" pitchFamily="34" charset="0"/>
              </a:rPr>
              <a:t>fMRI</a:t>
            </a:r>
            <a:r>
              <a:rPr lang="en-GB" sz="1800" dirty="0" smtClean="0">
                <a:cs typeface="Arial" pitchFamily="34" charset="0"/>
              </a:rPr>
              <a:t>)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pitchFamily="34" charset="0"/>
              </a:rPr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pitchFamily="34" charset="0"/>
              </a:rPr>
              <a:t>	Data analysis examines the bold response one TR (1.5 s) before the results screen, because decision making for cooperation is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likely to be salient at this TR independent of the subject's position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in the game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pitchFamily="34" charset="0"/>
              </a:rPr>
              <a:t>	</a:t>
            </a: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pitchFamily="34" charset="0"/>
              </a:rPr>
              <a:t>	Subjects are likely to ask themselves during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this wait condition, "What is my counterpart doing?" and begin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to form beliefs about what a delay means about their counterpart's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desires. 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en-GB" sz="1800" i="1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i="1" dirty="0" smtClean="0">
                <a:cs typeface="Arial" pitchFamily="34" charset="0"/>
              </a:rPr>
              <a:t>	</a:t>
            </a:r>
            <a:r>
              <a:rPr lang="en-GB" sz="1800" dirty="0" smtClean="0">
                <a:cs typeface="Arial" pitchFamily="34" charset="0"/>
              </a:rPr>
              <a:t>Hypothesis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800" dirty="0" smtClean="0">
                <a:cs typeface="Arial" pitchFamily="34" charset="0"/>
              </a:rPr>
              <a:t>	Human and computer treatments to generate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differential activations associated with predicting and understanding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the cooperative intentions of another human. </a:t>
            </a:r>
            <a:endParaRPr lang="en-GB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>
                <a:cs typeface="Arial" pitchFamily="34" charset="0"/>
              </a:rPr>
              <a:t> </a:t>
            </a:r>
            <a:r>
              <a:rPr lang="en-GB" sz="1600" dirty="0" smtClean="0">
                <a:cs typeface="Arial" pitchFamily="34" charset="0"/>
              </a:rPr>
              <a:t>   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2947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BD456C37-1EE9-4767-89AD-0E7A1BAE4424}" type="slidenum">
              <a:rPr lang="it-IT" smtClean="0"/>
              <a:pPr/>
              <a:t>8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contenuto 5"/>
          <p:cNvSpPr>
            <a:spLocks noGrp="1"/>
          </p:cNvSpPr>
          <p:nvPr>
            <p:ph idx="1"/>
          </p:nvPr>
        </p:nvSpPr>
        <p:spPr>
          <a:xfrm>
            <a:off x="457200" y="357188"/>
            <a:ext cx="8229600" cy="5768975"/>
          </a:xfrm>
        </p:spPr>
        <p:txBody>
          <a:bodyPr rtlCol="0">
            <a:noAutofit/>
          </a:bodyPr>
          <a:lstStyle/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sz="1600" dirty="0" smtClean="0"/>
          </a:p>
          <a:p>
            <a:pPr marL="365760" indent="-256032" algn="ctr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GB" sz="1600" dirty="0" smtClean="0"/>
              <a:t>	</a:t>
            </a:r>
            <a:r>
              <a:rPr lang="en-GB" sz="2000" b="1" cap="all" dirty="0" smtClean="0">
                <a:cs typeface="Arial" pitchFamily="34" charset="0"/>
              </a:rPr>
              <a:t>Findings</a:t>
            </a:r>
            <a:endParaRPr lang="it-IT" sz="2000" b="1" cap="all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sz="16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pitchFamily="34" charset="0"/>
              </a:rPr>
              <a:t>Subjects </a:t>
            </a:r>
            <a:r>
              <a:rPr lang="en-GB" sz="1800" dirty="0" smtClean="0">
                <a:cs typeface="Arial" pitchFamily="34" charset="0"/>
              </a:rPr>
              <a:t>were more likely to cooperate with real humans than with computers </a:t>
            </a:r>
            <a:endParaRPr lang="en-GB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err="1" smtClean="0">
                <a:cs typeface="Arial" pitchFamily="34" charset="0"/>
              </a:rPr>
              <a:t>Cooperators</a:t>
            </a:r>
            <a:r>
              <a:rPr lang="en-GB" sz="18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have a significantly different brain activation in the two </a:t>
            </a:r>
            <a:r>
              <a:rPr lang="en-GB" sz="1800" dirty="0" smtClean="0">
                <a:cs typeface="Arial" pitchFamily="34" charset="0"/>
              </a:rPr>
              <a:t>conditions (human vs. computer)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pitchFamily="34" charset="0"/>
              </a:rPr>
              <a:t>The </a:t>
            </a:r>
            <a:r>
              <a:rPr lang="en-GB" sz="1800" dirty="0" smtClean="0">
                <a:cs typeface="Arial" pitchFamily="34" charset="0"/>
              </a:rPr>
              <a:t>six subjects with the highest cooperation scores show significant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increases in activation in medial prefrontal regions during human-human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interactions when compared with human-computer interactions. 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endParaRPr lang="en-GB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Wingdings 3"/>
              <a:buChar char=""/>
              <a:defRPr/>
            </a:pPr>
            <a:r>
              <a:rPr lang="en-GB" sz="1800" dirty="0" smtClean="0">
                <a:cs typeface="Arial" pitchFamily="34" charset="0"/>
              </a:rPr>
              <a:t>The six subjects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who received the lowest cooperation scores (22, 10, 18, 21, 11,</a:t>
            </a:r>
            <a:r>
              <a:rPr lang="en-GB" sz="1800" baseline="30000" dirty="0" smtClean="0">
                <a:cs typeface="Arial" pitchFamily="34" charset="0"/>
              </a:rPr>
              <a:t> </a:t>
            </a:r>
            <a:r>
              <a:rPr lang="en-GB" sz="1800" dirty="0" smtClean="0">
                <a:cs typeface="Arial" pitchFamily="34" charset="0"/>
              </a:rPr>
              <a:t>and 3) did not show significant activation differences in medial</a:t>
            </a:r>
            <a:r>
              <a:rPr lang="en-GB" sz="1800" baseline="30000" dirty="0" smtClean="0">
                <a:cs typeface="Arial" pitchFamily="34" charset="0"/>
              </a:rPr>
              <a:t> </a:t>
            </a:r>
            <a:r>
              <a:rPr lang="en-GB" sz="1800" dirty="0" smtClean="0">
                <a:cs typeface="Arial" pitchFamily="34" charset="0"/>
              </a:rPr>
              <a:t>prefrontal cortex between the human and computer conditions. </a:t>
            </a:r>
            <a:endParaRPr lang="it-IT" sz="1800" dirty="0" smtClean="0"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0" indent="0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r>
              <a:rPr lang="en-US" sz="1600" dirty="0" smtClean="0">
                <a:latin typeface="Arial" pitchFamily="34" charset="0"/>
                <a:cs typeface="Arial" pitchFamily="34" charset="0"/>
              </a:rPr>
              <a:t/>
            </a:r>
            <a:br>
              <a:rPr lang="en-US" sz="1600" dirty="0" smtClean="0">
                <a:latin typeface="Arial" pitchFamily="34" charset="0"/>
                <a:cs typeface="Arial" pitchFamily="34" charset="0"/>
              </a:rPr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>
                <a:latin typeface="Arial" pitchFamily="34" charset="0"/>
                <a:cs typeface="Arial" pitchFamily="34" charset="0"/>
              </a:rPr>
              <a:t>	 </a:t>
            </a:r>
            <a:endParaRPr lang="it-IT" sz="1600" dirty="0" smtClean="0">
              <a:latin typeface="Arial" pitchFamily="34" charset="0"/>
              <a:cs typeface="Arial" pitchFamily="34" charset="0"/>
            </a:endParaRPr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> </a:t>
            </a:r>
            <a:endParaRPr lang="it-IT" sz="1600" dirty="0" smtClean="0"/>
          </a:p>
          <a:p>
            <a:pPr marL="365760" indent="-256032" eaLnBrk="1" fontAlgn="auto" hangingPunct="1">
              <a:spcAft>
                <a:spcPts val="0"/>
              </a:spcAft>
              <a:buFont typeface="Arial" charset="0"/>
              <a:buNone/>
              <a:defRPr/>
            </a:pPr>
            <a:r>
              <a:rPr lang="en-US" sz="1600" dirty="0" smtClean="0"/>
              <a:t/>
            </a:r>
            <a:br>
              <a:rPr lang="en-US" sz="1600" dirty="0" smtClean="0"/>
            </a:br>
            <a:endParaRPr lang="it-IT" sz="16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3971" name="Segnaposto numero diapositiva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/>
          <a:p>
            <a:fld id="{7C32AE7B-2C8D-4B90-9394-1ECA53AD5F2E}" type="slidenum">
              <a:rPr lang="it-IT" smtClean="0"/>
              <a:pPr/>
              <a:t>9</a:t>
            </a:fld>
            <a:endParaRPr lang="it-IT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riel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Verve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932</TotalTime>
  <Words>728</Words>
  <Application>Microsoft Office PowerPoint</Application>
  <PresentationFormat>On-screen Show (4:3)</PresentationFormat>
  <Paragraphs>230</Paragraphs>
  <Slides>19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3" baseType="lpstr">
      <vt:lpstr>Concourse</vt:lpstr>
      <vt:lpstr>Documento</vt:lpstr>
      <vt:lpstr>Microsoft Office Word Document</vt:lpstr>
      <vt:lpstr>Document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 Relative frequency of investors' average transfers in oxytocin (filled bars) and placebo (open bars) groups in the trust experiment (n = 58). Subjects given oxytocin show significantly higher transfer levels.    The investors' average transfer is 17% higher in the oxytocin group (Mann-Whitney U-test; z = -1.897, P = 0.029, one-sided).  Median transfer: 10 MU (oxytocin group) &gt; 8 MU (placebo group)   </vt:lpstr>
      <vt:lpstr> Relative frequency of investors' average transfers in oxytocin (filled bars) and placebo (open bars) groups in the risk experiment (n = 61). Subjects in the oxytocin and the placebo group show statistically identical transfer levels.  Median transfer: 8 MU (in both groups)  Average transfer 7.5 MU (in both groups)  (Mann-Whitney U-test; z = 0.022, P = 0.983; two-sided test, n = 31 in oxytocin group, n = 30 in placebo group).  </vt:lpstr>
      <vt:lpstr>Slide 18</vt:lpstr>
      <vt:lpstr>Slide 19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utente</dc:creator>
  <cp:lastModifiedBy>Pc4</cp:lastModifiedBy>
  <cp:revision>150</cp:revision>
  <dcterms:created xsi:type="dcterms:W3CDTF">2008-11-13T17:18:53Z</dcterms:created>
  <dcterms:modified xsi:type="dcterms:W3CDTF">2013-08-30T14:45:37Z</dcterms:modified>
</cp:coreProperties>
</file>