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9" r:id="rId3"/>
    <p:sldId id="262" r:id="rId4"/>
    <p:sldId id="258" r:id="rId5"/>
    <p:sldId id="264" r:id="rId6"/>
    <p:sldId id="261" r:id="rId7"/>
    <p:sldId id="263" r:id="rId8"/>
    <p:sldId id="266" r:id="rId9"/>
    <p:sldId id="267" r:id="rId10"/>
    <p:sldId id="269" r:id="rId11"/>
    <p:sldId id="268" r:id="rId1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86437" autoAdjust="0"/>
  </p:normalViewPr>
  <p:slideViewPr>
    <p:cSldViewPr>
      <p:cViewPr>
        <p:scale>
          <a:sx n="106" d="100"/>
          <a:sy n="106" d="100"/>
        </p:scale>
        <p:origin x="-177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1074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it-IT"/>
              <a:t>Manipulating Entitlement and Frame</a:t>
            </a:r>
          </a:p>
        </c:rich>
      </c:tx>
      <c:layout>
        <c:manualLayout>
          <c:xMode val="edge"/>
          <c:yMode val="edge"/>
          <c:x val="0.23828920570264775"/>
          <c:y val="1.937984496124031E-2"/>
        </c:manualLayout>
      </c:layout>
      <c:spPr>
        <a:noFill/>
        <a:ln w="25378">
          <a:noFill/>
        </a:ln>
      </c:spPr>
    </c:title>
    <c:plotArea>
      <c:layout>
        <c:manualLayout>
          <c:layoutTarget val="inner"/>
          <c:xMode val="edge"/>
          <c:yMode val="edge"/>
          <c:x val="0.16904276985743397"/>
          <c:y val="0.21705426356589158"/>
          <c:w val="0.81262729124236255"/>
          <c:h val="0.2751937984496123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689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pPr algn="ctr" rtl="0">
                      <a:defRPr sz="874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85*</a:t>
                    </a:r>
                  </a:p>
                </c:rich>
              </c:tx>
              <c:spPr>
                <a:noFill/>
                <a:ln w="25378">
                  <a:noFill/>
                </a:ln>
              </c:spP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it-IT"/>
                      <a:t>60*</a:t>
                    </a:r>
                  </a:p>
                </c:rich>
              </c:tx>
            </c:dLbl>
            <c:dLbl>
              <c:idx val="2"/>
              <c:layout>
                <c:manualLayout>
                  <c:x val="2.4272770633548281E-4"/>
                  <c:y val="-4.209337875653852E-2"/>
                </c:manualLayout>
              </c:layout>
              <c:tx>
                <c:rich>
                  <a:bodyPr/>
                  <a:lstStyle/>
                  <a:p>
                    <a:pPr algn="ctr" rtl="0">
                      <a:defRPr sz="874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50</a:t>
                    </a:r>
                  </a:p>
                </c:rich>
              </c:tx>
              <c:spPr>
                <a:noFill/>
                <a:ln w="25378">
                  <a:noFill/>
                </a:ln>
              </c:spPr>
              <c:dLblPos val="outEnd"/>
            </c:dLbl>
            <c:dLbl>
              <c:idx val="3"/>
              <c:layout>
                <c:manualLayout>
                  <c:x val="-1.2846164287655657E-3"/>
                  <c:y val="-2.2895634390436334E-2"/>
                </c:manualLayout>
              </c:layout>
              <c:dLblPos val="outEnd"/>
              <c:showVal val="1"/>
            </c:dLbl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874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it-IT"/>
              </a:p>
            </c:txPr>
            <c:showVal val="1"/>
          </c:dLbls>
          <c:cat>
            <c:strRef>
              <c:f>Sheet1!$I$1:$L$1</c:f>
              <c:strCache>
                <c:ptCount val="4"/>
                <c:pt idx="0">
                  <c:v>divide $10, random</c:v>
                </c:pt>
                <c:pt idx="1">
                  <c:v>divide $10, contest</c:v>
                </c:pt>
                <c:pt idx="2">
                  <c:v>exchange, random</c:v>
                </c:pt>
                <c:pt idx="3">
                  <c:v>exchange, contest</c:v>
                </c:pt>
              </c:strCache>
            </c:strRef>
          </c:cat>
          <c:val>
            <c:numRef>
              <c:f>Sheet1!$I$2:$L$2</c:f>
              <c:numCache>
                <c:formatCode>General</c:formatCode>
                <c:ptCount val="4"/>
                <c:pt idx="0">
                  <c:v>85</c:v>
                </c:pt>
                <c:pt idx="1">
                  <c:v>62.5</c:v>
                </c:pt>
                <c:pt idx="2">
                  <c:v>50.7</c:v>
                </c:pt>
                <c:pt idx="3">
                  <c:v>45</c:v>
                </c:pt>
              </c:numCache>
            </c:numRef>
          </c:val>
        </c:ser>
        <c:dLbls>
          <c:showVal val="1"/>
        </c:dLbls>
        <c:axId val="111787392"/>
        <c:axId val="100533760"/>
      </c:barChart>
      <c:catAx>
        <c:axId val="111787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sz="874" b="1" i="0" u="none" strike="noStrike" baseline="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Instructions</a:t>
                </a:r>
                <a:r>
                  <a:rPr lang="it-IT" sz="874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X </a:t>
                </a:r>
                <a:r>
                  <a:rPr lang="it-IT" sz="874" b="1" i="0" u="none" strike="noStrike" baseline="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Entitlement</a:t>
                </a:r>
                <a:r>
                  <a:rPr lang="it-IT" sz="874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</a:t>
                </a:r>
              </a:p>
              <a:p>
                <a:pPr>
                  <a:defRPr sz="87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sz="874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    </a:t>
                </a:r>
              </a:p>
              <a:p>
                <a:pPr>
                  <a:defRPr sz="87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it-IT" sz="799" b="1" i="0" u="none" strike="noStrike" baseline="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*about</a:t>
                </a:r>
                <a:r>
                  <a:rPr lang="it-IT" sz="799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50% </a:t>
                </a:r>
                <a:r>
                  <a:rPr lang="it-IT" sz="799" b="1" i="0" u="none" strike="noStrike" baseline="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offer</a:t>
                </a:r>
                <a:r>
                  <a:rPr lang="it-IT" sz="799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$5 </a:t>
                </a:r>
                <a:r>
                  <a:rPr lang="it-IT" sz="799" b="1" i="0" u="none" strike="noStrike" baseline="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for</a:t>
                </a:r>
                <a:r>
                  <a:rPr lang="it-IT" sz="799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</a:t>
                </a:r>
                <a:r>
                  <a:rPr lang="it-IT" sz="799" b="1" i="0" u="none" strike="noStrike" baseline="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random</a:t>
                </a:r>
                <a:r>
                  <a:rPr lang="it-IT" sz="799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, $4 </a:t>
                </a:r>
                <a:r>
                  <a:rPr lang="it-IT" sz="799" b="1" i="0" u="none" strike="noStrike" baseline="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for</a:t>
                </a:r>
                <a:r>
                  <a:rPr lang="it-IT" sz="799" b="1" i="0" u="none" strike="noStrike" baseline="0" dirty="0">
                    <a:solidFill>
                      <a:srgbClr val="000000"/>
                    </a:solidFill>
                    <a:latin typeface="Arial"/>
                    <a:cs typeface="Arial"/>
                  </a:rPr>
                  <a:t> contest</a:t>
                </a:r>
              </a:p>
            </c:rich>
          </c:tx>
          <c:layout>
            <c:manualLayout>
              <c:xMode val="edge"/>
              <c:yMode val="edge"/>
              <c:x val="0.31364554617620455"/>
              <c:y val="0.86632241537626764"/>
            </c:manualLayout>
          </c:layout>
          <c:spPr>
            <a:noFill/>
            <a:ln w="25378">
              <a:noFill/>
            </a:ln>
          </c:spPr>
        </c:title>
        <c:numFmt formatCode="General" sourceLinked="1"/>
        <c:tickLblPos val="nextTo"/>
        <c:spPr>
          <a:ln w="3172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87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00533760"/>
        <c:crosses val="autoZero"/>
        <c:auto val="1"/>
        <c:lblAlgn val="ctr"/>
        <c:lblOffset val="100"/>
        <c:tickLblSkip val="1"/>
        <c:tickMarkSkip val="1"/>
      </c:catAx>
      <c:valAx>
        <c:axId val="100533760"/>
        <c:scaling>
          <c:orientation val="minMax"/>
        </c:scaling>
        <c:axPos val="l"/>
        <c:majorGridlines>
          <c:spPr>
            <a:ln w="3172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 algn="ctr" rtl="0">
                  <a:defRPr sz="87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approximate % offering $4 or more</a:t>
                </a:r>
              </a:p>
            </c:rich>
          </c:tx>
          <c:layout>
            <c:manualLayout>
              <c:xMode val="edge"/>
              <c:yMode val="edge"/>
              <c:x val="2.24032586558045E-2"/>
              <c:y val="2.7131782945736444E-2"/>
            </c:manualLayout>
          </c:layout>
          <c:spPr>
            <a:noFill/>
            <a:ln w="25378">
              <a:noFill/>
            </a:ln>
          </c:spPr>
        </c:title>
        <c:numFmt formatCode="General" sourceLinked="1"/>
        <c:tickLblPos val="nextTo"/>
        <c:spPr>
          <a:ln w="31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it-IT"/>
          </a:p>
        </c:txPr>
        <c:crossAx val="111787392"/>
        <c:crosses val="autoZero"/>
        <c:crossBetween val="between"/>
        <c:majorUnit val="20"/>
      </c:valAx>
      <c:spPr>
        <a:solidFill>
          <a:srgbClr val="C0C0C0"/>
        </a:solidFill>
        <a:ln w="12689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2">
      <a:solidFill>
        <a:srgbClr val="000000"/>
      </a:solidFill>
      <a:prstDash val="solid"/>
    </a:ln>
  </c:spPr>
  <c:txPr>
    <a:bodyPr/>
    <a:lstStyle/>
    <a:p>
      <a:pPr>
        <a:defRPr sz="87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835852-C098-4FC8-9ED1-712FB9DD6322}" type="datetimeFigureOut">
              <a:rPr lang="it-IT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3145B-9401-47E9-8815-6769CF55A68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11/11/2013</a:t>
            </a:fld>
            <a:endParaRPr lang="it-IT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si.org/innocenti/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://www.labsi.org/" TargetMode="External"/><Relationship Id="rId5" Type="http://schemas.openxmlformats.org/officeDocument/2006/relationships/hyperlink" Target="http://www.youtube.com/watch?v=lKhAd0Tyny0" TargetMode="External"/><Relationship Id="rId4" Type="http://schemas.openxmlformats.org/officeDocument/2006/relationships/hyperlink" Target="http://www.nytimes.com/2012/04/20/world/europe/20iht-letter20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6.x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Course Behavioral Economics           </a:t>
            </a:r>
            <a:r>
              <a:rPr lang="en-US" sz="1300" b="1" noProof="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Alessandro Innocenti </a:t>
            </a:r>
            <a:endParaRPr lang="en-US" sz="13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Academic year 2013-2014</a:t>
            </a:r>
            <a:endParaRPr lang="en-US" sz="13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Lecture 14 Fairness</a:t>
            </a:r>
          </a:p>
          <a:p>
            <a:pPr algn="ctr">
              <a:buNone/>
            </a:pPr>
            <a:endParaRPr lang="en-US" sz="1600" b="1" cap="all" noProof="0" dirty="0" smtClean="0"/>
          </a:p>
          <a:p>
            <a:pPr algn="ctr">
              <a:buNone/>
            </a:pPr>
            <a:r>
              <a:rPr lang="en-US" sz="2000" b="1" cap="all" dirty="0" smtClean="0"/>
              <a:t>Lecture 14 FAIRNESS</a:t>
            </a:r>
          </a:p>
          <a:p>
            <a:pPr algn="ctr">
              <a:buNone/>
            </a:pPr>
            <a:endParaRPr lang="it-IT" sz="2000" dirty="0" smtClean="0"/>
          </a:p>
          <a:p>
            <a:pPr>
              <a:buNone/>
            </a:pPr>
            <a:r>
              <a:rPr lang="en-US" sz="1600" b="1" dirty="0" smtClean="0"/>
              <a:t>Aim</a:t>
            </a:r>
            <a:r>
              <a:rPr lang="en-US" sz="1600" dirty="0" smtClean="0"/>
              <a:t>: To analyze the determinants of fairness in economic behavior.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Outline</a:t>
            </a:r>
            <a:r>
              <a:rPr lang="en-US" sz="1600" dirty="0" smtClean="0"/>
              <a:t>: Fairness and social preferences. Dictator game. Ultimatum game. Fehr and Schmidt’s model. Beliefs. Asymmetric payoffs. Framing. Intentions matters.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Readings</a:t>
            </a:r>
            <a:r>
              <a:rPr lang="en-US" sz="1600" dirty="0" smtClean="0"/>
              <a:t>:</a:t>
            </a:r>
            <a:endParaRPr lang="it-IT" sz="1600" dirty="0" smtClean="0"/>
          </a:p>
          <a:p>
            <a:pPr>
              <a:buNone/>
            </a:pPr>
            <a:r>
              <a:rPr lang="en-US" sz="1600" dirty="0" smtClean="0"/>
              <a:t>Fehr, E. and K. M. Schmidt (1999). “A Theory of Fairness, Competition, and Cooperation”, </a:t>
            </a:r>
            <a:r>
              <a:rPr lang="en-US" sz="1600" i="1" dirty="0" smtClean="0"/>
              <a:t>The Quarterly Journal of Economics</a:t>
            </a:r>
            <a:r>
              <a:rPr lang="en-US" sz="1600" dirty="0" smtClean="0"/>
              <a:t>, 114, 817-868</a:t>
            </a:r>
          </a:p>
          <a:p>
            <a:pPr>
              <a:buNone/>
            </a:pPr>
            <a:r>
              <a:rPr lang="en-US" sz="1600" dirty="0" err="1" smtClean="0"/>
              <a:t>Bicchieri</a:t>
            </a:r>
            <a:r>
              <a:rPr lang="en-US" sz="1600" dirty="0" smtClean="0"/>
              <a:t>, C. and J. Zhang (2012) “An Embarrassment of Riches: Modeling Social Preferences in Ultimatum Games”, in U. Maki (ed.) </a:t>
            </a:r>
            <a:r>
              <a:rPr lang="en-US" sz="1600" i="1" dirty="0" smtClean="0"/>
              <a:t>Philosophy of Economics</a:t>
            </a:r>
            <a:r>
              <a:rPr lang="en-US" sz="1600" dirty="0" smtClean="0"/>
              <a:t>, San Diego: North Holland, 577-595.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Blogs, Videos and Websites </a:t>
            </a:r>
          </a:p>
          <a:p>
            <a:pPr>
              <a:buNone/>
            </a:pPr>
            <a:r>
              <a:rPr lang="en-US" sz="1600" dirty="0" smtClean="0"/>
              <a:t>“The Triumph of the Social Animal” by </a:t>
            </a:r>
            <a:r>
              <a:rPr lang="en-US" sz="1600" dirty="0" err="1" smtClean="0"/>
              <a:t>Chrystia</a:t>
            </a:r>
            <a:r>
              <a:rPr lang="en-US" sz="1600" dirty="0" smtClean="0"/>
              <a:t> Freeland</a:t>
            </a:r>
          </a:p>
          <a:p>
            <a:pPr>
              <a:buNone/>
            </a:pPr>
            <a:r>
              <a:rPr lang="it-IT" sz="1600" dirty="0" smtClean="0">
                <a:hlinkClick r:id="rId4"/>
              </a:rPr>
              <a:t>http://</a:t>
            </a:r>
            <a:r>
              <a:rPr lang="it-IT" sz="1600" dirty="0" smtClean="0">
                <a:hlinkClick r:id="rId4"/>
              </a:rPr>
              <a:t>www.nytimes.com/2012/04/20/world/</a:t>
            </a:r>
            <a:r>
              <a:rPr lang="it-IT" sz="1600" dirty="0" err="1" smtClean="0">
                <a:hlinkClick r:id="rId4"/>
              </a:rPr>
              <a:t>europe</a:t>
            </a:r>
            <a:r>
              <a:rPr lang="it-IT" sz="1600" dirty="0" smtClean="0">
                <a:hlinkClick r:id="rId4"/>
              </a:rPr>
              <a:t>/20iht-letter20.html</a:t>
            </a:r>
            <a:endParaRPr lang="it-IT" sz="1600" dirty="0" smtClean="0"/>
          </a:p>
          <a:p>
            <a:pPr>
              <a:buNone/>
            </a:pPr>
            <a:r>
              <a:rPr lang="en-US" sz="1600" smtClean="0"/>
              <a:t>Capuchin monkeys reject </a:t>
            </a:r>
            <a:r>
              <a:rPr lang="en-US" sz="1600" smtClean="0"/>
              <a:t>unequal </a:t>
            </a:r>
            <a:r>
              <a:rPr lang="en-US" sz="1600" smtClean="0"/>
              <a:t>pay</a:t>
            </a:r>
            <a:endParaRPr lang="it-IT" sz="1600" smtClean="0">
              <a:hlinkClick r:id="rId5"/>
            </a:endParaRPr>
          </a:p>
          <a:p>
            <a:pPr>
              <a:buNone/>
            </a:pPr>
            <a:r>
              <a:rPr lang="it-IT" sz="1600" dirty="0" smtClean="0">
                <a:hlinkClick r:id="rId5"/>
              </a:rPr>
              <a:t>http</a:t>
            </a:r>
            <a:r>
              <a:rPr lang="it-IT" sz="1600" dirty="0" smtClean="0">
                <a:hlinkClick r:id="rId5"/>
              </a:rPr>
              <a:t>://www.youtube.com/</a:t>
            </a:r>
            <a:r>
              <a:rPr lang="it-IT" sz="1600" dirty="0" err="1" smtClean="0">
                <a:hlinkClick r:id="rId5"/>
              </a:rPr>
              <a:t>watch</a:t>
            </a:r>
            <a:r>
              <a:rPr lang="it-IT" sz="1600" dirty="0" smtClean="0">
                <a:hlinkClick r:id="rId5"/>
              </a:rPr>
              <a:t>?v=lKhAd0Tyny0</a:t>
            </a:r>
            <a:endParaRPr lang="it-IT" sz="1600" dirty="0"/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1</a:t>
            </a:fld>
            <a:endParaRPr lang="it-IT" dirty="0" smtClean="0"/>
          </a:p>
        </p:txBody>
      </p:sp>
      <p:pic>
        <p:nvPicPr>
          <p:cNvPr id="4" name="Picture 3" descr="labsilogo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44788" y="332656"/>
            <a:ext cx="1700037" cy="79208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 algn="ctr" fontAlgn="base">
              <a:buNone/>
            </a:pPr>
            <a:r>
              <a:rPr lang="en-US" sz="2000" b="1" cap="all" dirty="0" smtClean="0"/>
              <a:t>Intentions matter</a:t>
            </a:r>
            <a:r>
              <a:rPr lang="en-US" sz="2000" i="1" dirty="0" smtClean="0"/>
              <a:t> </a:t>
            </a:r>
            <a:endParaRPr lang="en-US" sz="2000" dirty="0" smtClean="0"/>
          </a:p>
          <a:p>
            <a:pPr algn="ctr" fontAlgn="base">
              <a:buNone/>
            </a:pPr>
            <a:r>
              <a:rPr lang="en-US" sz="1800" b="1" dirty="0" smtClean="0"/>
              <a:t>Fehr et al. (2003)</a:t>
            </a:r>
          </a:p>
          <a:p>
            <a:pPr fontAlgn="base"/>
            <a:r>
              <a:rPr lang="en-US" sz="1800" dirty="0" smtClean="0"/>
              <a:t>UG with only two choices: either offer 2 (and keep 8) or make an alternative offer that varies across treatments: </a:t>
            </a:r>
          </a:p>
          <a:p>
            <a:pPr algn="ctr" fontAlgn="base">
              <a:buNone/>
            </a:pPr>
            <a:r>
              <a:rPr lang="en-US" sz="1800" dirty="0" smtClean="0"/>
              <a:t>(5,5), (8,2), (2,8) and (10,0)</a:t>
            </a:r>
          </a:p>
          <a:p>
            <a:pPr fontAlgn="base"/>
            <a:r>
              <a:rPr lang="en-US" sz="1800" dirty="0" smtClean="0"/>
              <a:t>When the (8,2) </a:t>
            </a:r>
            <a:r>
              <a:rPr lang="en-US" sz="1800" dirty="0" err="1" smtClean="0"/>
              <a:t>oﬀer</a:t>
            </a:r>
            <a:r>
              <a:rPr lang="en-US" sz="1800" dirty="0" smtClean="0"/>
              <a:t> is compared to the (5,5) alternative, the rejection rate is 44.4%</a:t>
            </a:r>
          </a:p>
          <a:p>
            <a:pPr fontAlgn="base"/>
            <a:r>
              <a:rPr lang="en-US" sz="1800" dirty="0" smtClean="0"/>
              <a:t>It decreases to 27% if the alternative is (2,8), and further decreases to9% if the alternative is (10,0).</a:t>
            </a:r>
          </a:p>
          <a:p>
            <a:pPr fontAlgn="base"/>
            <a:r>
              <a:rPr lang="en-US" sz="1800" dirty="0" smtClean="0"/>
              <a:t>the rejection rate depends a lot on what the alternative 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197100" y="3397250"/>
          <a:ext cx="5002213" cy="3505200"/>
        </p:xfrm>
        <a:graphic>
          <a:graphicData uri="http://schemas.openxmlformats.org/presentationml/2006/ole">
            <p:oleObj spid="_x0000_s25604" name="Document" r:id="rId3" imgW="5481279" imgH="384313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95536" y="332656"/>
            <a:ext cx="820891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000" b="1" dirty="0" smtClean="0">
                <a:latin typeface="+mn-lt"/>
              </a:rPr>
              <a:t>SUMMARY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dirty="0" smtClean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Preference for fairness is not unconditional</a:t>
            </a:r>
            <a:endParaRPr lang="en-US" dirty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Ambiguity allows self-serving biases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Fairness depends on expectations</a:t>
            </a:r>
            <a:endParaRPr lang="en-US" dirty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Fairness depends on contexts and framing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Intentions matter</a:t>
            </a:r>
            <a:endParaRPr lang="en-US" dirty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dirty="0" smtClean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b="1" dirty="0" smtClean="0">
              <a:latin typeface="+mn-lt"/>
            </a:endParaRP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latin typeface="+mn-lt"/>
              </a:rPr>
              <a:t>Research questions</a:t>
            </a:r>
            <a:endParaRPr lang="en-US" dirty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dirty="0" smtClean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latin typeface="+mn-lt"/>
              </a:rPr>
              <a:t>What </a:t>
            </a:r>
            <a:r>
              <a:rPr lang="en-US" dirty="0">
                <a:latin typeface="+mn-lt"/>
              </a:rPr>
              <a:t>grounds expectations?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dirty="0" smtClean="0">
              <a:latin typeface="+mn-lt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latin typeface="+mn-lt"/>
              </a:rPr>
              <a:t>How </a:t>
            </a:r>
            <a:r>
              <a:rPr lang="en-US" dirty="0">
                <a:latin typeface="+mn-lt"/>
              </a:rPr>
              <a:t>do we </a:t>
            </a:r>
            <a:r>
              <a:rPr lang="en-US" dirty="0" smtClean="0">
                <a:latin typeface="+mn-lt"/>
              </a:rPr>
              <a:t>map contexts </a:t>
            </a:r>
            <a:r>
              <a:rPr lang="en-US" dirty="0">
                <a:latin typeface="+mn-lt"/>
              </a:rPr>
              <a:t>into preferences</a:t>
            </a:r>
            <a:r>
              <a:rPr lang="en-US" dirty="0" smtClean="0">
                <a:latin typeface="+mn-lt"/>
              </a:rPr>
              <a:t>?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240164"/>
          </a:xfrm>
        </p:spPr>
        <p:txBody>
          <a:bodyPr rtlCol="0">
            <a:normAutofit fontScale="62500" lnSpcReduction="20000"/>
          </a:bodyPr>
          <a:lstStyle/>
          <a:p>
            <a:pPr algn="ctr" fontAlgn="base">
              <a:buNone/>
            </a:pPr>
            <a:r>
              <a:rPr lang="en-US" sz="3200" b="1" cap="all" dirty="0" smtClean="0"/>
              <a:t>Fairness and social preferences</a:t>
            </a:r>
            <a:endParaRPr lang="it-IT" sz="3200" b="1" cap="all" dirty="0" smtClean="0"/>
          </a:p>
          <a:p>
            <a:pPr fontAlgn="base">
              <a:buNone/>
            </a:pPr>
            <a:r>
              <a:rPr lang="en-US" sz="2900" dirty="0" smtClean="0"/>
              <a:t> </a:t>
            </a:r>
            <a:endParaRPr lang="it-IT" sz="2900" dirty="0" smtClean="0"/>
          </a:p>
          <a:p>
            <a:pPr algn="ctr" fontAlgn="base">
              <a:buNone/>
            </a:pPr>
            <a:r>
              <a:rPr lang="en-US" sz="2600" dirty="0" smtClean="0"/>
              <a:t>Experimental evidence on</a:t>
            </a:r>
          </a:p>
          <a:p>
            <a:pPr fontAlgn="base"/>
            <a:endParaRPr lang="en-US" sz="2600" dirty="0" smtClean="0"/>
          </a:p>
          <a:p>
            <a:pPr fontAlgn="base"/>
            <a:r>
              <a:rPr lang="en-US" sz="2600" dirty="0" smtClean="0"/>
              <a:t>  sharing</a:t>
            </a:r>
          </a:p>
          <a:p>
            <a:pPr fontAlgn="base"/>
            <a:endParaRPr lang="en-US" sz="2600" dirty="0" smtClean="0"/>
          </a:p>
          <a:p>
            <a:pPr fontAlgn="base"/>
            <a:r>
              <a:rPr lang="en-US" sz="2600" dirty="0" smtClean="0"/>
              <a:t>  sanctioning</a:t>
            </a:r>
          </a:p>
          <a:p>
            <a:pPr fontAlgn="base"/>
            <a:endParaRPr lang="en-US" sz="2600" dirty="0" smtClean="0"/>
          </a:p>
          <a:p>
            <a:pPr fontAlgn="base"/>
            <a:r>
              <a:rPr lang="en-US" sz="2600" dirty="0" smtClean="0"/>
              <a:t>  fairness</a:t>
            </a:r>
          </a:p>
          <a:p>
            <a:pPr fontAlgn="base"/>
            <a:endParaRPr lang="en-US" sz="2600" dirty="0" smtClean="0"/>
          </a:p>
          <a:p>
            <a:pPr algn="ctr" fontAlgn="base">
              <a:buNone/>
            </a:pPr>
            <a:r>
              <a:rPr lang="en-US" sz="2600" b="1" dirty="0" smtClean="0"/>
              <a:t>Sharing and sanctioning </a:t>
            </a:r>
            <a:r>
              <a:rPr lang="en-US" sz="2600" dirty="0" smtClean="0"/>
              <a:t>are characterized by </a:t>
            </a:r>
            <a:r>
              <a:rPr lang="en-US" sz="2600" b="1" dirty="0" smtClean="0"/>
              <a:t>reciprocity</a:t>
            </a:r>
            <a:endParaRPr lang="it-IT" sz="2600" b="1" dirty="0" smtClean="0"/>
          </a:p>
          <a:p>
            <a:pPr fontAlgn="base">
              <a:buNone/>
            </a:pPr>
            <a:r>
              <a:rPr lang="en-US" sz="2600" dirty="0" smtClean="0"/>
              <a:t> </a:t>
            </a:r>
            <a:endParaRPr lang="it-IT" sz="2600" dirty="0" smtClean="0"/>
          </a:p>
          <a:p>
            <a:pPr fontAlgn="base">
              <a:buNone/>
            </a:pPr>
            <a:r>
              <a:rPr lang="en-US" sz="2600" dirty="0" smtClean="0"/>
              <a:t>Kindness vs. kindness</a:t>
            </a:r>
            <a:endParaRPr lang="it-IT" sz="2600" dirty="0" smtClean="0"/>
          </a:p>
          <a:p>
            <a:pPr fontAlgn="base">
              <a:buNone/>
            </a:pPr>
            <a:endParaRPr lang="it-IT" sz="2600" dirty="0" smtClean="0"/>
          </a:p>
          <a:p>
            <a:pPr fontAlgn="base">
              <a:buNone/>
            </a:pPr>
            <a:r>
              <a:rPr lang="en-US" sz="2600" dirty="0" smtClean="0"/>
              <a:t>Unfairness vs. (costly) sanctions</a:t>
            </a:r>
            <a:endParaRPr lang="it-IT" sz="2600" dirty="0" smtClean="0"/>
          </a:p>
          <a:p>
            <a:pPr fontAlgn="base">
              <a:buNone/>
            </a:pPr>
            <a:endParaRPr lang="it-IT" sz="2600" dirty="0" smtClean="0"/>
          </a:p>
          <a:p>
            <a:pPr fontAlgn="base">
              <a:buNone/>
            </a:pPr>
            <a:r>
              <a:rPr lang="en-US" sz="2600" dirty="0" smtClean="0"/>
              <a:t>Individual heterogeneity</a:t>
            </a:r>
          </a:p>
          <a:p>
            <a:pPr fontAlgn="base"/>
            <a:endParaRPr lang="en-US" sz="2600" dirty="0" smtClean="0"/>
          </a:p>
          <a:p>
            <a:pPr fontAlgn="base">
              <a:buNone/>
            </a:pPr>
            <a:r>
              <a:rPr lang="en-US" sz="2600" dirty="0" smtClean="0"/>
              <a:t> </a:t>
            </a:r>
          </a:p>
          <a:p>
            <a:pPr algn="ctr" fontAlgn="base">
              <a:buNone/>
            </a:pPr>
            <a:r>
              <a:rPr lang="en-US" sz="2600" b="1" dirty="0" smtClean="0"/>
              <a:t>Preference for fairness</a:t>
            </a:r>
          </a:p>
          <a:p>
            <a:pPr fontAlgn="base"/>
            <a:endParaRPr lang="en-US" sz="2600" dirty="0" smtClean="0"/>
          </a:p>
          <a:p>
            <a:pPr fontAlgn="base">
              <a:buNone/>
            </a:pPr>
            <a:r>
              <a:rPr lang="en-US" sz="2600" dirty="0" smtClean="0"/>
              <a:t>Given two outcomes, individuals by and large will prefer the fairest one</a:t>
            </a:r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2</a:t>
            </a:fld>
            <a:endParaRPr lang="it-IT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/>
          </a:bodyPr>
          <a:lstStyle/>
          <a:p>
            <a:pPr algn="ctr" fontAlgn="base">
              <a:buNone/>
            </a:pPr>
            <a:r>
              <a:rPr lang="en-US" sz="2000" b="1" cap="all" dirty="0" smtClean="0"/>
              <a:t>Dictator game</a:t>
            </a:r>
          </a:p>
          <a:p>
            <a:pPr algn="ctr" fontAlgn="base">
              <a:buNone/>
            </a:pPr>
            <a:endParaRPr lang="en-US" sz="1600" dirty="0" smtClean="0"/>
          </a:p>
          <a:p>
            <a:pPr fontAlgn="base">
              <a:buNone/>
            </a:pPr>
            <a:r>
              <a:rPr lang="en-US" sz="1600" dirty="0" smtClean="0"/>
              <a:t>Two players: Dictator and Recipient</a:t>
            </a:r>
            <a:endParaRPr lang="it-IT" sz="1600" dirty="0" smtClean="0"/>
          </a:p>
          <a:p>
            <a:pPr fontAlgn="base">
              <a:buNone/>
            </a:pPr>
            <a:endParaRPr lang="en-US" sz="1600" dirty="0" smtClean="0"/>
          </a:p>
          <a:p>
            <a:pPr fontAlgn="base">
              <a:buNone/>
            </a:pPr>
            <a:r>
              <a:rPr lang="en-US" sz="1600" dirty="0" smtClean="0"/>
              <a:t>Dictator gets amount </a:t>
            </a:r>
            <a:r>
              <a:rPr lang="en-US" sz="1600" i="1" dirty="0" smtClean="0"/>
              <a:t>X</a:t>
            </a:r>
            <a:r>
              <a:rPr lang="en-US" sz="1600" dirty="0" smtClean="0"/>
              <a:t> and decides how to allocate </a:t>
            </a:r>
            <a:r>
              <a:rPr lang="en-US" sz="1600" i="1" dirty="0" smtClean="0"/>
              <a:t>X</a:t>
            </a:r>
            <a:r>
              <a:rPr lang="en-US" sz="1600" dirty="0" smtClean="0"/>
              <a:t> between Recipient (</a:t>
            </a:r>
            <a:r>
              <a:rPr lang="en-US" sz="1600" i="1" dirty="0" smtClean="0"/>
              <a:t>s</a:t>
            </a:r>
            <a:r>
              <a:rPr lang="en-US" sz="1600" dirty="0" smtClean="0"/>
              <a:t>) and Dictator (</a:t>
            </a:r>
            <a:r>
              <a:rPr lang="en-US" sz="1600" i="1" dirty="0" smtClean="0"/>
              <a:t>X</a:t>
            </a:r>
            <a:r>
              <a:rPr lang="en-US" sz="1600" dirty="0" smtClean="0"/>
              <a:t>-</a:t>
            </a:r>
            <a:r>
              <a:rPr lang="en-US" sz="1600" i="1" dirty="0" smtClean="0"/>
              <a:t>s</a:t>
            </a:r>
            <a:r>
              <a:rPr lang="en-US" sz="1600" dirty="0" smtClean="0"/>
              <a:t>) </a:t>
            </a:r>
            <a:endParaRPr lang="it-IT" sz="1600" dirty="0" smtClean="0"/>
          </a:p>
          <a:p>
            <a:pPr fontAlgn="base">
              <a:buNone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fontAlgn="base">
              <a:buNone/>
            </a:pPr>
            <a:r>
              <a:rPr lang="en-US" sz="1600" dirty="0" smtClean="0"/>
              <a:t>Most common results </a:t>
            </a:r>
            <a:endParaRPr lang="it-IT" sz="1600" dirty="0" smtClean="0"/>
          </a:p>
          <a:p>
            <a:pPr fontAlgn="base"/>
            <a:r>
              <a:rPr lang="en-US" sz="1600" dirty="0" smtClean="0"/>
              <a:t>– Average offer </a:t>
            </a:r>
            <a:r>
              <a:rPr lang="en-US" sz="1600" i="1" dirty="0" smtClean="0"/>
              <a:t>s</a:t>
            </a:r>
            <a:r>
              <a:rPr lang="en-US" sz="1600" dirty="0" smtClean="0"/>
              <a:t> ≈ 0.2</a:t>
            </a:r>
          </a:p>
          <a:p>
            <a:pPr fontAlgn="base"/>
            <a:r>
              <a:rPr lang="en-US" sz="1600" dirty="0" smtClean="0"/>
              <a:t>– Most common offers: 0 and 0.4 – 0.5 </a:t>
            </a:r>
            <a:endParaRPr lang="it-IT" sz="1600" dirty="0" smtClean="0"/>
          </a:p>
          <a:p>
            <a:pPr fontAlgn="base">
              <a:buNone/>
            </a:pPr>
            <a:endParaRPr lang="en-US" sz="1600" dirty="0" smtClean="0"/>
          </a:p>
          <a:p>
            <a:pPr fontAlgn="base">
              <a:buNone/>
            </a:pPr>
            <a:r>
              <a:rPr lang="en-US" sz="1600" dirty="0" smtClean="0"/>
              <a:t>- s increases with :</a:t>
            </a:r>
            <a:endParaRPr lang="it-IT" sz="1600" dirty="0" smtClean="0"/>
          </a:p>
          <a:p>
            <a:pPr fontAlgn="base"/>
            <a:r>
              <a:rPr lang="en-US" sz="1600" dirty="0" smtClean="0"/>
              <a:t>Non-anonymity</a:t>
            </a:r>
            <a:endParaRPr lang="it-IT" sz="1600" dirty="0" smtClean="0"/>
          </a:p>
          <a:p>
            <a:pPr fontAlgn="base"/>
            <a:r>
              <a:rPr lang="en-US" sz="1600" dirty="0" smtClean="0"/>
              <a:t>Identifiable recipient</a:t>
            </a:r>
            <a:endParaRPr lang="it-IT" sz="1600" dirty="0" smtClean="0"/>
          </a:p>
          <a:p>
            <a:pPr fontAlgn="base"/>
            <a:r>
              <a:rPr lang="en-US" sz="1600" dirty="0" smtClean="0"/>
              <a:t>”Deserving” recipient (e.g. Amnesty)</a:t>
            </a:r>
            <a:endParaRPr lang="it-IT" sz="1600" dirty="0" smtClean="0"/>
          </a:p>
          <a:p>
            <a:pPr fontAlgn="base">
              <a:buNone/>
            </a:pPr>
            <a:endParaRPr lang="en-US" sz="1600" dirty="0" smtClean="0"/>
          </a:p>
          <a:p>
            <a:pPr fontAlgn="base">
              <a:buNone/>
            </a:pPr>
            <a:r>
              <a:rPr lang="en-US" sz="1600" dirty="0" smtClean="0"/>
              <a:t> S decrease with:</a:t>
            </a:r>
            <a:endParaRPr lang="it-IT" sz="1600" dirty="0" smtClean="0"/>
          </a:p>
          <a:p>
            <a:pPr fontAlgn="base"/>
            <a:r>
              <a:rPr lang="en-US" sz="1600" dirty="0" smtClean="0"/>
              <a:t>”Earned” initial amount</a:t>
            </a:r>
            <a:endParaRPr lang="it-IT" sz="1600" dirty="0" smtClean="0"/>
          </a:p>
          <a:p>
            <a:pPr fontAlgn="base"/>
            <a:r>
              <a:rPr lang="en-US" sz="1600" dirty="0" smtClean="0"/>
              <a:t>Option to ”pass”</a:t>
            </a:r>
            <a:endParaRPr lang="it-IT" sz="1600" dirty="0"/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3</a:t>
            </a:fld>
            <a:endParaRPr lang="it-IT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b="1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Ultimatum game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Fehr and Schmidt (1999)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Proposer gets $1 and propose a share s to the respondent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Respondent accepts 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payoﬀs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(1 −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s,s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)) or rejects (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payoﬀs</a:t>
            </a: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(0,0))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Most common strategy s = .3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Market game with multiple proposers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— 1 responder and n−1 proposers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— R accepts the highest </a:t>
            </a:r>
            <a:r>
              <a:rPr lang="en-US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oﬀer</a:t>
            </a: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— empirically s = 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Market game with multiple responders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— n − 1 responders and 1 proposer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— if at least one responder accepts, the contract is executed (responder share is divided between all responders that accepted)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— empirically s = 0</a:t>
            </a:r>
            <a:endParaRPr lang="en-US" sz="1800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4</a:t>
            </a:fld>
            <a:endParaRPr lang="it-IT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 lnSpcReduction="1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b="1" cap="all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Ug</a:t>
            </a:r>
            <a:r>
              <a:rPr lang="en-US" sz="2000" b="1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cap="all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FINdINGS</a:t>
            </a:r>
            <a:r>
              <a:rPr lang="en-US" sz="2000" b="1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1800" dirty="0" smtClean="0"/>
              <a:t>One-shot, anonymous </a:t>
            </a:r>
            <a:r>
              <a:rPr lang="en-US" sz="1800" dirty="0" err="1" smtClean="0"/>
              <a:t>Ugs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Modal and median UG offers are 40/50%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Means are 30/40%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Offers of 40/50% rarely rejected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Offers below 20% rejected about half the time</a:t>
            </a:r>
          </a:p>
          <a:p>
            <a:endParaRPr lang="en-US" sz="1800" dirty="0" smtClean="0"/>
          </a:p>
          <a:p>
            <a:pPr algn="ctr">
              <a:buNone/>
            </a:pPr>
            <a:r>
              <a:rPr lang="en-US" sz="1800" dirty="0" smtClean="0"/>
              <a:t>Explanations</a:t>
            </a:r>
          </a:p>
          <a:p>
            <a:pPr>
              <a:buNone/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en-US" sz="1800" dirty="0" smtClean="0"/>
              <a:t>Preference for fairness</a:t>
            </a:r>
          </a:p>
          <a:p>
            <a:pPr>
              <a:lnSpc>
                <a:spcPct val="110000"/>
              </a:lnSpc>
            </a:pPr>
            <a:r>
              <a:rPr lang="en-US" sz="1800" dirty="0" smtClean="0"/>
              <a:t>Negative/positive reciprocity of perceived intentions </a:t>
            </a:r>
          </a:p>
          <a:p>
            <a:pPr>
              <a:lnSpc>
                <a:spcPct val="110000"/>
              </a:lnSpc>
            </a:pPr>
            <a:r>
              <a:rPr lang="en-US" sz="1800" dirty="0" smtClean="0"/>
              <a:t>Altruism, generosity</a:t>
            </a:r>
          </a:p>
          <a:p>
            <a:pPr>
              <a:lnSpc>
                <a:spcPct val="110000"/>
              </a:lnSpc>
            </a:pPr>
            <a:r>
              <a:rPr lang="en-US" sz="1800" dirty="0" smtClean="0"/>
              <a:t>Social norms </a:t>
            </a:r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5</a:t>
            </a:fld>
            <a:endParaRPr lang="it-IT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b="1" cap="al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Fehr and Schmidt’s model</a:t>
            </a:r>
          </a:p>
          <a:p>
            <a:pPr>
              <a:buFontTx/>
              <a:buChar char="•"/>
            </a:pPr>
            <a:endParaRPr lang="en-US" sz="1400" dirty="0" smtClean="0"/>
          </a:p>
          <a:p>
            <a:pPr>
              <a:buNone/>
            </a:pPr>
            <a:r>
              <a:rPr lang="en-US" sz="1800" dirty="0" smtClean="0"/>
              <a:t>People dislike inequality:  they care about own payoffs and differences between their payoffs and others’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Player </a:t>
            </a:r>
            <a:r>
              <a:rPr lang="en-US" sz="1800" dirty="0" err="1" smtClean="0"/>
              <a:t>i’s</a:t>
            </a:r>
            <a:r>
              <a:rPr lang="en-US" sz="1800" dirty="0" smtClean="0"/>
              <a:t> utility for the allocation (x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 …, </a:t>
            </a:r>
            <a:r>
              <a:rPr lang="en-US" sz="1800" dirty="0" err="1" smtClean="0"/>
              <a:t>x</a:t>
            </a:r>
            <a:r>
              <a:rPr lang="en-US" sz="1800" baseline="-25000" dirty="0" err="1" smtClean="0"/>
              <a:t>n</a:t>
            </a:r>
            <a:r>
              <a:rPr lang="en-US" sz="1800" dirty="0" smtClean="0"/>
              <a:t>) is:</a:t>
            </a:r>
          </a:p>
          <a:p>
            <a:pPr>
              <a:buNone/>
            </a:pPr>
            <a:endParaRPr lang="en-US" sz="1800" dirty="0" smtClean="0"/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“</a:t>
            </a:r>
            <a:r>
              <a:rPr lang="en-US" sz="1800" dirty="0" smtClean="0">
                <a:sym typeface="Symbol"/>
              </a:rPr>
              <a:t></a:t>
            </a:r>
            <a:r>
              <a:rPr lang="en-US" sz="1800" dirty="0" smtClean="0"/>
              <a:t>” </a:t>
            </a:r>
            <a:r>
              <a:rPr lang="en-US" sz="1800" dirty="0" smtClean="0"/>
              <a:t>can be considered  as an envy weight, and </a:t>
            </a:r>
            <a:r>
              <a:rPr lang="en-US" sz="1800" dirty="0" smtClean="0"/>
              <a:t>“</a:t>
            </a:r>
            <a:r>
              <a:rPr lang="en-US" sz="1800" dirty="0" smtClean="0">
                <a:sym typeface="Symbol"/>
              </a:rPr>
              <a:t></a:t>
            </a:r>
            <a:r>
              <a:rPr lang="en-US" sz="1800" dirty="0" smtClean="0"/>
              <a:t>” </a:t>
            </a:r>
            <a:r>
              <a:rPr lang="en-US" sz="1800" dirty="0" smtClean="0"/>
              <a:t>as a guilt weight</a:t>
            </a:r>
            <a:endParaRPr lang="it-IT" sz="1800" dirty="0" smtClean="0"/>
          </a:p>
          <a:p>
            <a:pPr lvl="0">
              <a:buNone/>
            </a:pPr>
            <a:r>
              <a:rPr lang="en-US" sz="1800" dirty="0" smtClean="0"/>
              <a:t>0&lt; </a:t>
            </a:r>
            <a:r>
              <a:rPr lang="en-US" sz="1800" i="1" dirty="0" smtClean="0">
                <a:sym typeface="Symbol"/>
              </a:rPr>
              <a:t></a:t>
            </a:r>
            <a:r>
              <a:rPr lang="en-US" sz="1800" i="1" baseline="-25000" dirty="0" err="1" smtClean="0"/>
              <a:t>i</a:t>
            </a:r>
            <a:r>
              <a:rPr lang="en-US" sz="1800" dirty="0" smtClean="0"/>
              <a:t> &lt; </a:t>
            </a:r>
            <a:r>
              <a:rPr lang="en-US" sz="1800" i="1" dirty="0" smtClean="0">
                <a:sym typeface="Symbol"/>
              </a:rPr>
              <a:t></a:t>
            </a:r>
            <a:r>
              <a:rPr lang="en-US" sz="1800" i="1" baseline="-25000" dirty="0" err="1" smtClean="0"/>
              <a:t>i</a:t>
            </a:r>
            <a:r>
              <a:rPr lang="en-US" sz="1800" dirty="0" smtClean="0"/>
              <a:t>, </a:t>
            </a:r>
            <a:r>
              <a:rPr lang="en-US" sz="1800" i="1" dirty="0" smtClean="0"/>
              <a:t> and </a:t>
            </a:r>
            <a:r>
              <a:rPr lang="en-US" sz="1800" i="1" dirty="0" smtClean="0">
                <a:sym typeface="Symbol"/>
              </a:rPr>
              <a:t></a:t>
            </a:r>
            <a:r>
              <a:rPr lang="en-US" sz="1800" i="1" baseline="-25000" dirty="0" err="1" smtClean="0"/>
              <a:t>i</a:t>
            </a:r>
            <a:r>
              <a:rPr lang="en-US" sz="1800" dirty="0" smtClean="0"/>
              <a:t> &lt; 1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people dislike advantageous inequality less than disadvantageous inequality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Fehr-Schmidt is a </a:t>
            </a:r>
            <a:r>
              <a:rPr lang="en-US" sz="1800" dirty="0" err="1" smtClean="0"/>
              <a:t>consequentialist</a:t>
            </a:r>
            <a:r>
              <a:rPr lang="en-US" sz="1800" dirty="0" smtClean="0"/>
              <a:t> model: an agent’s utility is completely determined by the </a:t>
            </a:r>
            <a:r>
              <a:rPr lang="en-US" sz="1800" dirty="0" err="1" smtClean="0"/>
              <a:t>ﬁnal</a:t>
            </a:r>
            <a:r>
              <a:rPr lang="en-US" sz="1800" dirty="0" smtClean="0"/>
              <a:t> distribution of outcomes — his and others’ material </a:t>
            </a:r>
            <a:r>
              <a:rPr lang="en-US" sz="1800" dirty="0" smtClean="0"/>
              <a:t>payoffs</a:t>
            </a:r>
            <a:r>
              <a:rPr lang="en-US" sz="1800" dirty="0" smtClean="0"/>
              <a:t> </a:t>
            </a:r>
            <a:endParaRPr lang="it-IT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6</a:t>
            </a:fld>
            <a:endParaRPr lang="it-IT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95536" y="2348880"/>
          <a:ext cx="8081963" cy="863600"/>
        </p:xfrm>
        <a:graphic>
          <a:graphicData uri="http://schemas.openxmlformats.org/presentationml/2006/ole">
            <p:oleObj spid="_x0000_s2050" name="Equation" r:id="rId4" imgW="4038600" imgH="431800" progId="Equation.3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7</a:t>
            </a:fld>
            <a:endParaRPr lang="it-IT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95275" y="250825"/>
          <a:ext cx="8553450" cy="5872163"/>
        </p:xfrm>
        <a:graphic>
          <a:graphicData uri="http://schemas.openxmlformats.org/presentationml/2006/ole">
            <p:oleObj spid="_x0000_s4099" name="Document" r:id="rId3" imgW="5316523" imgH="365599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 algn="ctr">
              <a:buNone/>
            </a:pPr>
            <a:r>
              <a:rPr lang="en-US" sz="2000" b="1" dirty="0" smtClean="0"/>
              <a:t>ASYMMETRIC PAYOFFS</a:t>
            </a:r>
          </a:p>
          <a:p>
            <a:pPr algn="ctr">
              <a:buNone/>
            </a:pPr>
            <a:r>
              <a:rPr lang="en-US" sz="1800" b="1" dirty="0" err="1" smtClean="0"/>
              <a:t>Kagel</a:t>
            </a:r>
            <a:r>
              <a:rPr lang="en-US" sz="1800" b="1" dirty="0" smtClean="0"/>
              <a:t> et al. (1996) </a:t>
            </a:r>
          </a:p>
          <a:p>
            <a:r>
              <a:rPr lang="en-US" sz="1800" dirty="0" smtClean="0"/>
              <a:t>Chips have higher (three times more) values for the proposer, and only the proposer knows it</a:t>
            </a:r>
          </a:p>
          <a:p>
            <a:r>
              <a:rPr lang="en-US" sz="1800" dirty="0" smtClean="0"/>
              <a:t>in this case the offer is very close to half of the chips and the rejection rate is low </a:t>
            </a:r>
          </a:p>
          <a:p>
            <a:r>
              <a:rPr lang="en-US" sz="1800" dirty="0" smtClean="0"/>
              <a:t>people merely prefer to appear fair, as a really fair person is supposed to offer about 75% of the chips</a:t>
            </a:r>
            <a:endParaRPr lang="it-IT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835696" y="2924944"/>
          <a:ext cx="5544616" cy="3244850"/>
        </p:xfrm>
        <a:graphic>
          <a:graphicData uri="http://schemas.openxmlformats.org/presentationml/2006/ole">
            <p:oleObj spid="_x0000_s23554" name="Document" r:id="rId3" imgW="5481279" imgH="324537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 algn="ctr" fontAlgn="base">
              <a:buNone/>
            </a:pPr>
            <a:r>
              <a:rPr lang="en-US" sz="2000" b="1" cap="all" dirty="0" smtClean="0"/>
              <a:t>Framing</a:t>
            </a:r>
            <a:r>
              <a:rPr lang="en-US" sz="2000" i="1" cap="all" dirty="0" smtClean="0"/>
              <a:t> </a:t>
            </a:r>
            <a:endParaRPr lang="en-US" sz="2000" cap="all" dirty="0" smtClean="0"/>
          </a:p>
          <a:p>
            <a:pPr algn="ctr" fontAlgn="base">
              <a:buNone/>
            </a:pPr>
            <a:r>
              <a:rPr lang="en-US" sz="1800" b="1" dirty="0" smtClean="0"/>
              <a:t>Hoffman et al. (1985)</a:t>
            </a:r>
          </a:p>
          <a:p>
            <a:pPr fontAlgn="base"/>
            <a:r>
              <a:rPr lang="en-US" sz="1800" dirty="0" smtClean="0"/>
              <a:t>UG with groups of twelve participants were ranked on a scale 1-12 either randomly or by superior performance </a:t>
            </a:r>
            <a:r>
              <a:rPr lang="en-US" sz="1800" dirty="0" smtClean="0"/>
              <a:t>in</a:t>
            </a:r>
            <a:r>
              <a:rPr lang="en-US" sz="1800" dirty="0" smtClean="0"/>
              <a:t> answering questions about current events. </a:t>
            </a:r>
          </a:p>
          <a:p>
            <a:pPr fontAlgn="base"/>
            <a:r>
              <a:rPr lang="en-US" sz="1800" dirty="0" smtClean="0"/>
              <a:t>The top six were assigned to the role of ”proposer/seller” and the rest to the role of ”responder/buyer”. </a:t>
            </a:r>
          </a:p>
          <a:p>
            <a:pPr fontAlgn="base"/>
            <a:r>
              <a:rPr lang="en-US" sz="1800" dirty="0" err="1" smtClean="0"/>
              <a:t>Signiﬁcantly</a:t>
            </a:r>
            <a:r>
              <a:rPr lang="en-US" sz="1800" dirty="0" smtClean="0"/>
              <a:t> lowered offers, but rejection rates were unchanged as compared to the standard Ultimatum game.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2051720" y="3356992"/>
          <a:ext cx="4857452" cy="318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3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4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5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6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562</Words>
  <Application>Microsoft Office PowerPoint</Application>
  <PresentationFormat>On-screen Show (4:3)</PresentationFormat>
  <Paragraphs>158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Concourse</vt:lpstr>
      <vt:lpstr>Equation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Pc4</cp:lastModifiedBy>
  <cp:revision>255</cp:revision>
  <dcterms:created xsi:type="dcterms:W3CDTF">2008-11-13T17:18:53Z</dcterms:created>
  <dcterms:modified xsi:type="dcterms:W3CDTF">2013-11-11T21:51:35Z</dcterms:modified>
</cp:coreProperties>
</file>