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1" r:id="rId3"/>
    <p:sldId id="262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5" r:id="rId12"/>
    <p:sldId id="270" r:id="rId13"/>
    <p:sldId id="271" r:id="rId14"/>
    <p:sldId id="269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si.org/innocenti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hyperlink" Target="http://www.labsi.org/" TargetMode="External"/><Relationship Id="rId4" Type="http://schemas.openxmlformats.org/officeDocument/2006/relationships/hyperlink" Target="http://nymag.com/restaurants/features/62498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4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Course Behavioral Economics           </a:t>
            </a:r>
            <a:r>
              <a:rPr lang="en-US" sz="1400" b="1" noProof="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Alessandro Innocenti </a:t>
            </a:r>
            <a:endParaRPr lang="en-US" sz="14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 year 2013-2014</a:t>
            </a:r>
            <a:endParaRPr lang="en-US" sz="14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Lecture 13 Preference reversal</a:t>
            </a:r>
          </a:p>
          <a:p>
            <a:pPr algn="ctr">
              <a:buNone/>
            </a:pPr>
            <a:endParaRPr lang="en-US" sz="1600" b="1" cap="all" noProof="0" dirty="0" smtClean="0"/>
          </a:p>
          <a:p>
            <a:pPr algn="ctr">
              <a:buNone/>
            </a:pPr>
            <a:endParaRPr lang="en-US" sz="2200" b="1" cap="all" dirty="0" smtClean="0"/>
          </a:p>
          <a:p>
            <a:pPr algn="ctr">
              <a:buNone/>
            </a:pPr>
            <a:r>
              <a:rPr lang="en-US" sz="2200" b="1" cap="all" dirty="0" smtClean="0">
                <a:latin typeface="+mj-lt"/>
              </a:rPr>
              <a:t>Lecture 13 Preference Reversal</a:t>
            </a:r>
          </a:p>
          <a:p>
            <a:pPr algn="ctr">
              <a:buNone/>
            </a:pPr>
            <a:endParaRPr lang="it-IT" sz="1900" dirty="0" smtClean="0"/>
          </a:p>
          <a:p>
            <a:pPr>
              <a:buNone/>
            </a:pPr>
            <a:r>
              <a:rPr lang="en-US" sz="1700" b="1" dirty="0" smtClean="0"/>
              <a:t>Aim</a:t>
            </a:r>
            <a:r>
              <a:rPr lang="en-US" sz="1700" b="1" cap="all" dirty="0" smtClean="0"/>
              <a:t>: </a:t>
            </a:r>
            <a:r>
              <a:rPr lang="en-US" sz="1700" cap="all" dirty="0" smtClean="0"/>
              <a:t>T</a:t>
            </a:r>
            <a:r>
              <a:rPr lang="en-US" sz="1700" dirty="0" smtClean="0"/>
              <a:t>o illustrate how preferences depends on framing, dual system and context.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Outline</a:t>
            </a:r>
            <a:r>
              <a:rPr lang="en-US" sz="1700" dirty="0" smtClean="0"/>
              <a:t>: Preference reversal. Payoffs vs. probabilities and dual system. Effects of contexts on choice. Trade contrast. Extremeness aversion.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Readings</a:t>
            </a:r>
            <a:r>
              <a:rPr lang="en-US" sz="1700" dirty="0" smtClean="0"/>
              <a:t>:</a:t>
            </a:r>
            <a:endParaRPr lang="it-IT" sz="1700" dirty="0" smtClean="0"/>
          </a:p>
          <a:p>
            <a:pPr>
              <a:buNone/>
            </a:pPr>
            <a:r>
              <a:rPr lang="en-US" sz="1700" dirty="0" err="1" smtClean="0"/>
              <a:t>Kahneman</a:t>
            </a:r>
            <a:r>
              <a:rPr lang="en-US" sz="1700" dirty="0" smtClean="0"/>
              <a:t>, D. (2011) </a:t>
            </a:r>
            <a:r>
              <a:rPr lang="en-US" sz="1700" i="1" dirty="0" smtClean="0"/>
              <a:t>Thinking, Fast and Slow, </a:t>
            </a:r>
            <a:r>
              <a:rPr lang="en-US" sz="1700" dirty="0" smtClean="0"/>
              <a:t>Farrar, Straus and Giroux, </a:t>
            </a:r>
            <a:r>
              <a:rPr lang="en-US" sz="1700" dirty="0" err="1" smtClean="0"/>
              <a:t>chapt</a:t>
            </a:r>
            <a:r>
              <a:rPr lang="en-US" sz="1700" dirty="0" smtClean="0"/>
              <a:t>. 33.</a:t>
            </a:r>
            <a:endParaRPr lang="it-IT" sz="1700" dirty="0" smtClean="0"/>
          </a:p>
          <a:p>
            <a:pPr>
              <a:buNone/>
            </a:pPr>
            <a:r>
              <a:rPr lang="en-US" sz="1700" dirty="0" err="1" smtClean="0"/>
              <a:t>Tversky</a:t>
            </a:r>
            <a:r>
              <a:rPr lang="en-US" sz="1700" dirty="0" smtClean="0"/>
              <a:t> A. and R.H. </a:t>
            </a:r>
            <a:r>
              <a:rPr lang="en-US" sz="1700" dirty="0" err="1" smtClean="0"/>
              <a:t>Thaler</a:t>
            </a:r>
            <a:r>
              <a:rPr lang="en-US" sz="1700" dirty="0" smtClean="0"/>
              <a:t> (1990) “Preference Reversals”, </a:t>
            </a:r>
            <a:r>
              <a:rPr lang="en-US" sz="1700" i="1" dirty="0" smtClean="0"/>
              <a:t>Journal of Economic Perspectives</a:t>
            </a:r>
            <a:r>
              <a:rPr lang="en-US" sz="1700" dirty="0" smtClean="0"/>
              <a:t>, 4, 193-205. </a:t>
            </a:r>
            <a:endParaRPr lang="it-IT" sz="1700" dirty="0" smtClean="0"/>
          </a:p>
          <a:p>
            <a:pPr>
              <a:buNone/>
            </a:pPr>
            <a:r>
              <a:rPr lang="en-US" sz="1700" dirty="0" smtClean="0"/>
              <a:t>Simonson, I. and A. </a:t>
            </a:r>
            <a:r>
              <a:rPr lang="en-US" sz="1700" dirty="0" err="1" smtClean="0"/>
              <a:t>Tversky</a:t>
            </a:r>
            <a:r>
              <a:rPr lang="en-US" sz="1700" dirty="0" smtClean="0"/>
              <a:t> (1992), “Choice in Context: Tradeoff Contrast and Extremeness Aversion”, </a:t>
            </a:r>
            <a:r>
              <a:rPr lang="en-US" sz="1700" i="1" dirty="0" smtClean="0"/>
              <a:t>Journal of Marketing Research</a:t>
            </a:r>
            <a:r>
              <a:rPr lang="en-US" sz="1700" dirty="0" smtClean="0"/>
              <a:t>, 29, 281-295. 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Blogs</a:t>
            </a:r>
            <a:r>
              <a:rPr lang="en-US" sz="1700" b="1" dirty="0" smtClean="0"/>
              <a:t>, Videos and Websites </a:t>
            </a:r>
          </a:p>
          <a:p>
            <a:pPr>
              <a:buNone/>
            </a:pPr>
            <a:r>
              <a:rPr lang="it-IT" sz="1700" dirty="0" smtClean="0"/>
              <a:t>Menu Mind </a:t>
            </a:r>
            <a:r>
              <a:rPr lang="it-IT" sz="1700" dirty="0" err="1" smtClean="0"/>
              <a:t>Games</a:t>
            </a:r>
            <a:endParaRPr lang="en-US" sz="1700" b="1" dirty="0" smtClean="0"/>
          </a:p>
          <a:p>
            <a:pPr>
              <a:buNone/>
            </a:pPr>
            <a:r>
              <a:rPr lang="it-IT" sz="1700" dirty="0" smtClean="0">
                <a:hlinkClick r:id="rId4"/>
              </a:rPr>
              <a:t>http://nymag.com/restaurants/features/62498/</a:t>
            </a:r>
            <a:endParaRPr lang="it-IT" sz="1700" dirty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dirty="0" smtClean="0"/>
          </a:p>
        </p:txBody>
      </p:sp>
      <p:pic>
        <p:nvPicPr>
          <p:cNvPr id="4" name="Picture 3" descr="labsilogo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LOCAL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800" dirty="0" smtClean="0"/>
              <a:t> </a:t>
            </a:r>
            <a:r>
              <a:rPr lang="en-US" sz="3300" dirty="0" smtClean="0"/>
              <a:t>  Cash versus goods</a:t>
            </a:r>
            <a:endParaRPr lang="it-IT" sz="3300" dirty="0" smtClean="0"/>
          </a:p>
          <a:p>
            <a:pPr fontAlgn="base">
              <a:buNone/>
            </a:pPr>
            <a:endParaRPr lang="en-US" sz="3300" dirty="0" smtClean="0"/>
          </a:p>
          <a:p>
            <a:pPr fontAlgn="base">
              <a:buNone/>
            </a:pPr>
            <a:r>
              <a:rPr lang="en-US" sz="3300" dirty="0" smtClean="0"/>
              <a:t>All subjects were informed that some of them – selected randomly -would received $6 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They were informed that the winners would have the option of the trading the $6 for a pen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They were asked to indicate whether they would like to trade the $6 for a pen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Later 10% of the participants received either $6 or the pen they had chosen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Two treatments</a:t>
            </a:r>
            <a:endParaRPr lang="it-IT" sz="3300" dirty="0" smtClean="0"/>
          </a:p>
          <a:p>
            <a:pPr fontAlgn="base"/>
            <a:r>
              <a:rPr lang="en-US" sz="3300" dirty="0" smtClean="0"/>
              <a:t> elegant Cross pen</a:t>
            </a:r>
            <a:endParaRPr lang="it-IT" sz="3300" dirty="0" smtClean="0"/>
          </a:p>
          <a:p>
            <a:pPr fontAlgn="base"/>
            <a:r>
              <a:rPr lang="en-US" sz="3300" dirty="0" smtClean="0"/>
              <a:t> elegant Cross pen and a lesser known name selected for its unattractiveness 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The inclusion in the offered set of the less attractive pen increased the percentage of respondents who preferred the more attractive Cross pen from 36% to 46%</a:t>
            </a:r>
            <a:endParaRPr lang="it-IT" sz="3300" dirty="0" smtClean="0"/>
          </a:p>
          <a:p>
            <a:pPr fontAlgn="base">
              <a:buNone/>
            </a:pPr>
            <a:endParaRPr lang="it-IT" sz="33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800" b="1" cap="all" dirty="0" smtClean="0"/>
              <a:t>Extremeness aversion</a:t>
            </a:r>
            <a:endParaRPr lang="it-IT" sz="3800" b="1" cap="all" dirty="0" smtClean="0"/>
          </a:p>
          <a:p>
            <a:pPr fontAlgn="base">
              <a:buNone/>
            </a:pPr>
            <a:r>
              <a:rPr lang="en-US" sz="3800" dirty="0" smtClean="0"/>
              <a:t> </a:t>
            </a:r>
            <a:endParaRPr lang="it-IT" sz="3800" dirty="0" smtClean="0"/>
          </a:p>
          <a:p>
            <a:pPr fontAlgn="base">
              <a:buNone/>
            </a:pPr>
            <a:r>
              <a:rPr lang="it-IT" sz="2900" dirty="0" smtClean="0"/>
              <a:t>	</a:t>
            </a:r>
            <a:r>
              <a:rPr lang="en-US" sz="2900" dirty="0" smtClean="0"/>
              <a:t>Two forms of extremeness aversion</a:t>
            </a:r>
          </a:p>
          <a:p>
            <a:pPr fontAlgn="base">
              <a:buNone/>
            </a:pPr>
            <a:r>
              <a:rPr lang="en-US" sz="2900" dirty="0" smtClean="0"/>
              <a:t>                 </a:t>
            </a:r>
          </a:p>
          <a:p>
            <a:pPr algn="ctr" fontAlgn="base">
              <a:buNone/>
            </a:pPr>
            <a:r>
              <a:rPr lang="en-US" sz="2900" b="1" dirty="0" smtClean="0"/>
              <a:t>Compromise </a:t>
            </a:r>
            <a:r>
              <a:rPr lang="en-US" sz="2900" dirty="0" smtClean="0"/>
              <a:t>and </a:t>
            </a:r>
            <a:r>
              <a:rPr lang="en-US" sz="2900" b="1" dirty="0" smtClean="0"/>
              <a:t>Polarization</a:t>
            </a:r>
            <a:endParaRPr lang="it-IT" sz="2900" b="1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 smtClean="0"/>
              <a:t>   </a:t>
            </a:r>
            <a:r>
              <a:rPr lang="en-US" sz="2900" b="1" dirty="0" err="1" smtClean="0"/>
              <a:t>Px</a:t>
            </a:r>
            <a:r>
              <a:rPr lang="en-US" sz="2900" b="1" dirty="0" smtClean="0"/>
              <a:t> (</a:t>
            </a:r>
            <a:r>
              <a:rPr lang="en-US" sz="2900" b="1" dirty="0" err="1" smtClean="0"/>
              <a:t>y,z</a:t>
            </a:r>
            <a:r>
              <a:rPr lang="en-US" sz="2900" b="1" dirty="0" smtClean="0"/>
              <a:t>) &gt;  P(</a:t>
            </a:r>
            <a:r>
              <a:rPr lang="en-US" sz="2900" b="1" dirty="0" err="1" smtClean="0"/>
              <a:t>y,z</a:t>
            </a:r>
            <a:r>
              <a:rPr lang="en-US" sz="2900" b="1" dirty="0" smtClean="0"/>
              <a:t>)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endParaRPr lang="it-IT" sz="2900" b="1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 smtClean="0"/>
              <a:t>   </a:t>
            </a:r>
            <a:r>
              <a:rPr lang="en-US" sz="2900" b="1" dirty="0" err="1" smtClean="0"/>
              <a:t>Pz</a:t>
            </a:r>
            <a:r>
              <a:rPr lang="en-US" sz="2900" b="1" dirty="0" smtClean="0"/>
              <a:t> (</a:t>
            </a:r>
            <a:r>
              <a:rPr lang="en-US" sz="2900" b="1" dirty="0" err="1" smtClean="0"/>
              <a:t>x,z</a:t>
            </a:r>
            <a:r>
              <a:rPr lang="en-US" sz="2900" b="1" dirty="0" smtClean="0"/>
              <a:t>)  &gt; P(</a:t>
            </a:r>
            <a:r>
              <a:rPr lang="en-US" sz="2900" b="1" dirty="0" err="1" smtClean="0"/>
              <a:t>y,x</a:t>
            </a:r>
            <a:r>
              <a:rPr lang="en-US" sz="2900" b="1" dirty="0" smtClean="0"/>
              <a:t>)</a:t>
            </a:r>
            <a:endParaRPr lang="it-IT" sz="2900" b="1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b="1" dirty="0" smtClean="0"/>
              <a:t>Compromise</a:t>
            </a:r>
            <a:endParaRPr lang="en-US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The addition of x to (</a:t>
            </a:r>
            <a:r>
              <a:rPr lang="en-US" sz="2900" dirty="0" err="1" smtClean="0"/>
              <a:t>y,z</a:t>
            </a:r>
            <a:r>
              <a:rPr lang="en-US" sz="2900" dirty="0" smtClean="0"/>
              <a:t>) increase the share of y relative to z  and the addition of z to (</a:t>
            </a:r>
            <a:r>
              <a:rPr lang="en-US" sz="2900" dirty="0" err="1" smtClean="0"/>
              <a:t>x,y</a:t>
            </a:r>
            <a:r>
              <a:rPr lang="en-US" sz="2900" dirty="0" smtClean="0"/>
              <a:t>) increases the share of y relative to x 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Disadvantages loom larger than advantages in both attributes 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b="1" dirty="0" smtClean="0"/>
              <a:t>Polarization </a:t>
            </a:r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Only one of the inequalities above holds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Disadvantages loom larger than advantages on one dimension but not on the other</a:t>
            </a:r>
            <a:endParaRPr lang="it-IT" sz="2900" dirty="0" smtClean="0"/>
          </a:p>
          <a:p>
            <a:pPr fontAlgn="base">
              <a:buNone/>
            </a:pPr>
            <a:endParaRPr lang="en-US" sz="33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16624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Extremeness aversion - COMPROMISE</a:t>
            </a:r>
            <a:endParaRPr lang="it-IT" sz="2000" b="1" cap="all" dirty="0" smtClean="0"/>
          </a:p>
          <a:p>
            <a:pPr algn="ctr" fontAlgn="base">
              <a:buNone/>
            </a:pPr>
            <a:r>
              <a:rPr lang="en-US" sz="3800" dirty="0" smtClean="0"/>
              <a:t> </a:t>
            </a:r>
            <a:r>
              <a:rPr lang="en-US" sz="1800" dirty="0" smtClean="0"/>
              <a:t>Compromise test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Set 1) Two Minolta cameras ($170 - $240)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Set 2) Three Minolta cameras ($170 - $240 - $470)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In set 1 both cameras were equally popular (50%/50%)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In set 2 the addition of a more expensive camera increased the popularity of y relative to x from 50% to 72%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The same compromise effect was also demonstrated when the added extreme alternative was not available for choice but only shown</a:t>
            </a:r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88632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Extremeness aversion – POLARIZATION</a:t>
            </a:r>
            <a:endParaRPr lang="it-IT" sz="2400" b="1" cap="all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Polarization occurs when disadvantages loom larger than advantages on one dimension but not on the other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For example extremes aversion for quality but little or no extremes aversion for price 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Ex. AM/FM cassette recorder, personal computer, binoculars, dental insurance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As if quality may be perceived more important than price and consumers find the lowest quality more aversive than the highest price 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Different results for CD players and bets in which, respectively, sound quality and probability of winning are considered more important than price</a:t>
            </a:r>
            <a:endParaRPr lang="it-IT" sz="1800" dirty="0" smtClean="0"/>
          </a:p>
          <a:p>
            <a:pPr fontAlgn="base">
              <a:buNone/>
            </a:pPr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88632"/>
          </a:xfrm>
        </p:spPr>
        <p:txBody>
          <a:bodyPr>
            <a:normAutofit fontScale="25000" lnSpcReduction="20000"/>
          </a:bodyPr>
          <a:lstStyle/>
          <a:p>
            <a:pPr algn="ctr" fontAlgn="base">
              <a:buNone/>
            </a:pPr>
            <a:r>
              <a:rPr lang="en-US" sz="8000" b="1" cap="all" dirty="0" smtClean="0"/>
              <a:t>CONTEXT EFFECTS</a:t>
            </a:r>
          </a:p>
          <a:p>
            <a:pPr fontAlgn="base">
              <a:buNone/>
            </a:pPr>
            <a:r>
              <a:rPr lang="en-US" sz="4000" dirty="0" smtClean="0"/>
              <a:t> </a:t>
            </a:r>
            <a:endParaRPr lang="it-IT" sz="4000" dirty="0" smtClean="0"/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During perception of any kind people generally use either sensory data (bottom-up design) or prior knowledge of the stimulus (top-down design) when analyzing the stimulus. We generally use both types of processing to examine stimuli. </a:t>
            </a:r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When context effects occur we are using environmental cues perceived while examining the stimuli in order to help analyze it. </a:t>
            </a:r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When designing a new product managers should consider not only its attribute values but also its likely position in the relevant choice set.</a:t>
            </a:r>
            <a:endParaRPr lang="it-IT" sz="7200" dirty="0" smtClean="0"/>
          </a:p>
          <a:p>
            <a:pPr lvl="0" fontAlgn="base"/>
            <a:endParaRPr lang="en-US" sz="7200" dirty="0" smtClean="0"/>
          </a:p>
          <a:p>
            <a:pPr lvl="0" fontAlgn="base"/>
            <a:r>
              <a:rPr lang="en-US" sz="7200" dirty="0" smtClean="0"/>
              <a:t>The introduction of a middle option between a high price, high quality brand and a low price, low quality brand will hurt the latter more than the former</a:t>
            </a:r>
            <a:endParaRPr lang="it-IT" sz="7200" dirty="0" smtClean="0"/>
          </a:p>
          <a:p>
            <a:pPr lvl="0" fontAlgn="base"/>
            <a:endParaRPr lang="en-US" sz="7200" dirty="0" smtClean="0"/>
          </a:p>
          <a:p>
            <a:pPr lvl="0" fontAlgn="base"/>
            <a:r>
              <a:rPr lang="en-US" sz="7200" dirty="0" smtClean="0"/>
              <a:t>A new product positioned as clearly superior to another brand is likely to benefit from the extremeness effect </a:t>
            </a:r>
            <a:endParaRPr lang="it-IT" sz="7200" dirty="0" smtClean="0"/>
          </a:p>
          <a:p>
            <a:pPr fontAlgn="base">
              <a:buNone/>
            </a:pPr>
            <a:r>
              <a:rPr lang="it-IT" sz="3800" dirty="0" smtClean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20000"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Crime victims compensation</a:t>
            </a:r>
          </a:p>
          <a:p>
            <a:pPr fontAlgn="base">
              <a:buNone/>
            </a:pPr>
            <a:r>
              <a:rPr lang="en-US" dirty="0" smtClean="0"/>
              <a:t>   </a:t>
            </a:r>
          </a:p>
          <a:p>
            <a:pPr fontAlgn="base"/>
            <a:r>
              <a:rPr lang="en-US" sz="1900" dirty="0" smtClean="0"/>
              <a:t>Setting compensations for victims of violent crimes </a:t>
            </a:r>
          </a:p>
          <a:p>
            <a:pPr fontAlgn="base"/>
            <a:r>
              <a:rPr lang="en-US" sz="1900" dirty="0" smtClean="0"/>
              <a:t>A man lost the use of his arm as for a gunshot</a:t>
            </a:r>
          </a:p>
          <a:p>
            <a:pPr fontAlgn="base"/>
            <a:r>
              <a:rPr lang="en-US" sz="1900" dirty="0" smtClean="0"/>
              <a:t>He was shot when walking in a store in his neighborhood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Two stores were located near the victim’s home, one of which he frequented more regularly than the other. </a:t>
            </a:r>
          </a:p>
          <a:p>
            <a:pPr fontAlgn="base">
              <a:buNone/>
            </a:pPr>
            <a:r>
              <a:rPr lang="en-US" sz="1900" dirty="0" smtClean="0"/>
              <a:t>Consider two scenarios:</a:t>
            </a:r>
          </a:p>
          <a:p>
            <a:pPr fontAlgn="base">
              <a:buNone/>
            </a:pPr>
            <a:endParaRPr lang="en-US" sz="1900" dirty="0" smtClean="0"/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r>
              <a:rPr lang="en-US" sz="1900" dirty="0" smtClean="0"/>
              <a:t>The burglary happened in the man’s regular store.</a:t>
            </a:r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endParaRPr lang="en-US" sz="1900" dirty="0" smtClean="0"/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r>
              <a:rPr lang="en-US" sz="1900" dirty="0" smtClean="0"/>
              <a:t>The man’s regular store was closed for a funeral, so he did his shopping in the other store, where he was shot 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Should the store in which the man was shot make a difference to his compensation?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Most people agrees on equal compensation in both situations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System 2 explicitly compares the two scenarios and concludes that location is not relevant for compensation</a:t>
            </a:r>
          </a:p>
          <a:p>
            <a:pPr fontAlgn="base"/>
            <a:endParaRPr lang="it-IT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Crime Compensation Experiment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800" dirty="0" smtClean="0"/>
              <a:t>Miller – Mc </a:t>
            </a:r>
            <a:r>
              <a:rPr lang="en-US" sz="1800" dirty="0" err="1" smtClean="0"/>
              <a:t>Farland</a:t>
            </a:r>
            <a:r>
              <a:rPr lang="en-US" sz="1800" dirty="0" smtClean="0"/>
              <a:t> (1986)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Between-subjects experiment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Each subject sees only one scenario and asked to assign a monetary value to compensation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Result: Victim was awarded a larger sum if he was shot in scenario 2 (store rarely visited)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Regret as </a:t>
            </a:r>
            <a:r>
              <a:rPr lang="en-US" sz="1800" dirty="0" err="1" smtClean="0"/>
              <a:t>conterfactual</a:t>
            </a:r>
            <a:r>
              <a:rPr lang="en-US" sz="1800" dirty="0" smtClean="0"/>
              <a:t> feeling: </a:t>
            </a:r>
          </a:p>
          <a:p>
            <a:pPr fontAlgn="base">
              <a:buNone/>
            </a:pPr>
            <a:r>
              <a:rPr lang="en-US" sz="1800" dirty="0" smtClean="0"/>
              <a:t>“ if only he had shopped at his regular store..:”</a:t>
            </a:r>
          </a:p>
          <a:p>
            <a:pPr fontAlgn="base">
              <a:buNone/>
            </a:pPr>
            <a:r>
              <a:rPr lang="en-US" sz="1800" dirty="0" smtClean="0"/>
              <a:t>which triggers System 1’s associative mechanism based on WYSIATI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Moral intuitions are not necessarily internally consistent</a:t>
            </a:r>
          </a:p>
          <a:p>
            <a:pPr fontAlgn="base"/>
            <a:endParaRPr lang="it-IT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544616"/>
          </a:xfrm>
        </p:spPr>
        <p:txBody>
          <a:bodyPr>
            <a:normAutofit lnSpcReduction="10000"/>
          </a:bodyPr>
          <a:lstStyle/>
          <a:p>
            <a:pPr algn="ctr" fontAlgn="base">
              <a:buNone/>
            </a:pPr>
            <a:r>
              <a:rPr lang="en-US" sz="2600" b="1" dirty="0" smtClean="0"/>
              <a:t>PREFERENCE REVERSAL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   </a:t>
            </a:r>
            <a:r>
              <a:rPr lang="en-US" sz="1800" dirty="0" smtClean="0"/>
              <a:t>When facing a choice between gambles of nearly equal expected values in certain circumstances, to prefer one gamble but to place a higher monetary value on the other.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   One gamble offers a </a:t>
            </a:r>
            <a:r>
              <a:rPr lang="en-US" sz="1800" b="1" dirty="0" smtClean="0"/>
              <a:t>H</a:t>
            </a:r>
            <a:r>
              <a:rPr lang="en-US" sz="1800" dirty="0" smtClean="0"/>
              <a:t>igh probability of winning a small prize (safer) and the other offers a </a:t>
            </a:r>
            <a:r>
              <a:rPr lang="en-US" sz="1800" b="1" dirty="0" smtClean="0"/>
              <a:t>L</a:t>
            </a:r>
            <a:r>
              <a:rPr lang="en-US" sz="1800" dirty="0" smtClean="0"/>
              <a:t>ow probability of winning a large prize (riskier).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Bet</a:t>
            </a:r>
            <a:r>
              <a:rPr lang="it-IT" sz="1800" dirty="0" smtClean="0"/>
              <a:t> </a:t>
            </a:r>
            <a:r>
              <a:rPr lang="it-IT" sz="1800" b="1" dirty="0" smtClean="0"/>
              <a:t>H</a:t>
            </a:r>
            <a:r>
              <a:rPr lang="it-IT" sz="1800" dirty="0" smtClean="0"/>
              <a:t>: 8/9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win</a:t>
            </a:r>
            <a:r>
              <a:rPr lang="it-IT" sz="1800" dirty="0" smtClean="0"/>
              <a:t> $4 </a:t>
            </a:r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Bet</a:t>
            </a:r>
            <a:r>
              <a:rPr lang="it-IT" sz="1800" dirty="0" smtClean="0"/>
              <a:t> </a:t>
            </a:r>
            <a:r>
              <a:rPr lang="it-IT" sz="1800" b="1" dirty="0" smtClean="0"/>
              <a:t>L</a:t>
            </a:r>
            <a:r>
              <a:rPr lang="it-IT" sz="1800" dirty="0" smtClean="0"/>
              <a:t>: 1/9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win</a:t>
            </a:r>
            <a:r>
              <a:rPr lang="it-IT" sz="1800" dirty="0" smtClean="0"/>
              <a:t> $40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Most</a:t>
            </a:r>
            <a:r>
              <a:rPr lang="it-IT" sz="1800" dirty="0" smtClean="0"/>
              <a:t> people </a:t>
            </a:r>
            <a:r>
              <a:rPr lang="it-IT" sz="1800" dirty="0" err="1" smtClean="0"/>
              <a:t>prefer</a:t>
            </a:r>
            <a:r>
              <a:rPr lang="it-IT" sz="1800" dirty="0" smtClean="0"/>
              <a:t> </a:t>
            </a:r>
            <a:r>
              <a:rPr lang="it-IT" sz="1800" dirty="0" err="1" smtClean="0"/>
              <a:t>Bet</a:t>
            </a:r>
            <a:r>
              <a:rPr lang="it-IT" sz="1800" dirty="0" smtClean="0"/>
              <a:t> H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Bet</a:t>
            </a:r>
            <a:r>
              <a:rPr lang="it-IT" sz="1800" dirty="0" smtClean="0"/>
              <a:t> L</a:t>
            </a:r>
          </a:p>
          <a:p>
            <a:pPr fontAlgn="base">
              <a:buNone/>
            </a:pPr>
            <a:r>
              <a:rPr lang="it-IT" sz="1800" dirty="0" smtClean="0"/>
              <a:t>    </a:t>
            </a:r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But</a:t>
            </a:r>
            <a:r>
              <a:rPr lang="it-IT" sz="1800" dirty="0" smtClean="0"/>
              <a:t> </a:t>
            </a:r>
            <a:r>
              <a:rPr lang="it-IT" sz="1800" dirty="0" err="1" smtClean="0"/>
              <a:t>most</a:t>
            </a:r>
            <a:r>
              <a:rPr lang="it-IT" sz="1800" dirty="0" smtClean="0"/>
              <a:t> people put a </a:t>
            </a:r>
            <a:r>
              <a:rPr lang="it-IT" sz="1800" dirty="0" err="1" smtClean="0"/>
              <a:t>higher</a:t>
            </a:r>
            <a:r>
              <a:rPr lang="it-IT" sz="1800" dirty="0" smtClean="0"/>
              <a:t> </a:t>
            </a:r>
            <a:r>
              <a:rPr lang="it-IT" sz="1800" dirty="0" err="1" smtClean="0"/>
              <a:t>value</a:t>
            </a:r>
            <a:r>
              <a:rPr lang="it-IT" sz="1800" dirty="0" smtClean="0"/>
              <a:t> on L </a:t>
            </a:r>
            <a:r>
              <a:rPr lang="it-IT" sz="1800" dirty="0" err="1" smtClean="0"/>
              <a:t>when</a:t>
            </a:r>
            <a:r>
              <a:rPr lang="it-IT" sz="1800" dirty="0" smtClean="0"/>
              <a:t> </a:t>
            </a:r>
            <a:r>
              <a:rPr lang="it-IT" sz="1800" dirty="0" err="1" smtClean="0"/>
              <a:t>asked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state the </a:t>
            </a:r>
            <a:r>
              <a:rPr lang="it-IT" sz="1800" dirty="0" err="1" smtClean="0"/>
              <a:t>lowest</a:t>
            </a:r>
            <a:r>
              <a:rPr lang="it-IT" sz="1800" dirty="0" smtClean="0"/>
              <a:t> price at </a:t>
            </a:r>
            <a:r>
              <a:rPr lang="it-IT" sz="1800" dirty="0" err="1" smtClean="0"/>
              <a:t>which</a:t>
            </a:r>
            <a:r>
              <a:rPr lang="it-IT" sz="1800" dirty="0" smtClean="0"/>
              <a:t> </a:t>
            </a:r>
            <a:r>
              <a:rPr lang="it-IT" sz="1800" dirty="0" err="1" smtClean="0"/>
              <a:t>they</a:t>
            </a:r>
            <a:r>
              <a:rPr lang="it-IT" sz="1800" dirty="0" smtClean="0"/>
              <a:t> </a:t>
            </a:r>
            <a:r>
              <a:rPr lang="it-IT" sz="1800" dirty="0" err="1" smtClean="0"/>
              <a:t>would</a:t>
            </a:r>
            <a:r>
              <a:rPr lang="it-IT" sz="1800" dirty="0" smtClean="0"/>
              <a:t> </a:t>
            </a:r>
            <a:r>
              <a:rPr lang="it-IT" sz="1800" dirty="0" err="1" smtClean="0"/>
              <a:t>buy</a:t>
            </a:r>
            <a:r>
              <a:rPr lang="it-IT" sz="1800" dirty="0" smtClean="0"/>
              <a:t>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for</a:t>
            </a:r>
            <a:r>
              <a:rPr lang="it-IT" sz="1800" dirty="0" smtClean="0"/>
              <a:t> </a:t>
            </a:r>
            <a:r>
              <a:rPr lang="it-IT" sz="1800" dirty="0" err="1" smtClean="0"/>
              <a:t>cash</a:t>
            </a:r>
            <a:r>
              <a:rPr lang="it-IT" sz="1800" dirty="0" smtClean="0"/>
              <a:t>. </a:t>
            </a:r>
          </a:p>
          <a:p>
            <a:pPr fontAlgn="base"/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Payoffs vs. probabilities or Dual System</a:t>
            </a:r>
          </a:p>
          <a:p>
            <a:pPr fontAlgn="base">
              <a:buNone/>
            </a:pPr>
            <a:endParaRPr lang="it-IT" sz="2400" dirty="0" smtClean="0"/>
          </a:p>
          <a:p>
            <a:pPr fontAlgn="base">
              <a:buNone/>
            </a:pPr>
            <a:r>
              <a:rPr lang="it-IT" sz="1800" dirty="0" err="1" smtClean="0"/>
              <a:t>Lichtenstein</a:t>
            </a:r>
            <a:r>
              <a:rPr lang="it-IT" sz="1800" dirty="0" smtClean="0"/>
              <a:t> - </a:t>
            </a:r>
            <a:r>
              <a:rPr lang="it-IT" sz="1800" dirty="0" err="1" smtClean="0"/>
              <a:t>Slovic</a:t>
            </a:r>
            <a:r>
              <a:rPr lang="it-IT" sz="1800" dirty="0" smtClean="0"/>
              <a:t> (1971)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preferences</a:t>
            </a:r>
            <a:r>
              <a:rPr lang="it-IT" sz="1800" dirty="0" smtClean="0"/>
              <a:t> </a:t>
            </a:r>
            <a:r>
              <a:rPr lang="it-IT" sz="1800" dirty="0" err="1" smtClean="0"/>
              <a:t>for</a:t>
            </a:r>
            <a:r>
              <a:rPr lang="it-IT" sz="1800" dirty="0" smtClean="0"/>
              <a:t> </a:t>
            </a:r>
            <a:r>
              <a:rPr lang="it-IT" sz="1800" dirty="0" err="1" smtClean="0"/>
              <a:t>gambles</a:t>
            </a:r>
            <a:r>
              <a:rPr lang="it-IT" sz="1800" dirty="0" smtClean="0"/>
              <a:t> (and </a:t>
            </a:r>
            <a:r>
              <a:rPr lang="it-IT" sz="1800" dirty="0" err="1" smtClean="0"/>
              <a:t>ratings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their</a:t>
            </a:r>
            <a:r>
              <a:rPr lang="it-IT" sz="1800" dirty="0" smtClean="0"/>
              <a:t> </a:t>
            </a:r>
            <a:r>
              <a:rPr lang="it-IT" sz="1800" dirty="0" err="1" smtClean="0"/>
              <a:t>attractiveness</a:t>
            </a:r>
            <a:r>
              <a:rPr lang="it-IT" sz="1800" dirty="0" smtClean="0"/>
              <a:t>) are more </a:t>
            </a:r>
            <a:r>
              <a:rPr lang="it-IT" sz="1800" dirty="0" err="1" smtClean="0"/>
              <a:t>highly</a:t>
            </a:r>
            <a:r>
              <a:rPr lang="it-IT" sz="1800" dirty="0" smtClean="0"/>
              <a:t> </a:t>
            </a:r>
            <a:r>
              <a:rPr lang="it-IT" sz="1800" dirty="0" err="1" smtClean="0"/>
              <a:t>correlated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probabilities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winning</a:t>
            </a:r>
            <a:r>
              <a:rPr lang="it-IT" sz="1800" dirty="0" smtClean="0"/>
              <a:t>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payoff</a:t>
            </a:r>
            <a:r>
              <a:rPr lang="it-IT" sz="1800" dirty="0" smtClean="0"/>
              <a:t> </a:t>
            </a:r>
            <a:r>
              <a:rPr lang="it-IT" sz="1800" dirty="0" err="1" smtClean="0"/>
              <a:t>sizes</a:t>
            </a:r>
            <a:endParaRPr lang="it-IT" sz="1800" dirty="0" smtClean="0"/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buying</a:t>
            </a:r>
            <a:r>
              <a:rPr lang="it-IT" sz="1800" dirty="0" smtClean="0"/>
              <a:t> and </a:t>
            </a:r>
            <a:r>
              <a:rPr lang="it-IT" sz="1800" dirty="0" err="1" smtClean="0"/>
              <a:t>selling</a:t>
            </a:r>
            <a:r>
              <a:rPr lang="it-IT" sz="1800" dirty="0" smtClean="0"/>
              <a:t> </a:t>
            </a:r>
            <a:r>
              <a:rPr lang="it-IT" sz="1800" dirty="0" err="1" smtClean="0"/>
              <a:t>prices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gambles</a:t>
            </a:r>
            <a:r>
              <a:rPr lang="it-IT" sz="1800" dirty="0" smtClean="0"/>
              <a:t> are more </a:t>
            </a:r>
            <a:r>
              <a:rPr lang="it-IT" sz="1800" dirty="0" err="1" smtClean="0"/>
              <a:t>highly</a:t>
            </a:r>
            <a:r>
              <a:rPr lang="it-IT" sz="1800" dirty="0" smtClean="0"/>
              <a:t> </a:t>
            </a:r>
            <a:r>
              <a:rPr lang="it-IT" sz="1800" dirty="0" err="1" smtClean="0"/>
              <a:t>correlated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payoff</a:t>
            </a:r>
            <a:r>
              <a:rPr lang="it-IT" sz="1800" dirty="0" smtClean="0"/>
              <a:t> </a:t>
            </a:r>
            <a:r>
              <a:rPr lang="it-IT" sz="1800" dirty="0" err="1" smtClean="0"/>
              <a:t>sizes</a:t>
            </a:r>
            <a:r>
              <a:rPr lang="it-IT" sz="1800" dirty="0" smtClean="0"/>
              <a:t>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probabilities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winning</a:t>
            </a:r>
            <a:r>
              <a:rPr lang="it-IT" sz="1800" dirty="0" smtClean="0"/>
              <a:t>. 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Kahneman</a:t>
            </a:r>
            <a:r>
              <a:rPr lang="it-IT" sz="1800" dirty="0" smtClean="0"/>
              <a:t> 2011</a:t>
            </a:r>
          </a:p>
          <a:p>
            <a:pPr fontAlgn="base"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err="1" smtClean="0"/>
              <a:t>Emotional</a:t>
            </a:r>
            <a:r>
              <a:rPr lang="it-IT" sz="1800" dirty="0" smtClean="0"/>
              <a:t> </a:t>
            </a:r>
            <a:r>
              <a:rPr lang="it-IT" sz="1800" dirty="0" err="1" smtClean="0"/>
              <a:t>reactions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system 1 </a:t>
            </a:r>
            <a:r>
              <a:rPr lang="it-IT" sz="1800" dirty="0" err="1" smtClean="0"/>
              <a:t>determine</a:t>
            </a:r>
            <a:r>
              <a:rPr lang="it-IT" sz="1800" dirty="0" smtClean="0"/>
              <a:t> single </a:t>
            </a:r>
            <a:r>
              <a:rPr lang="it-IT" sz="1800" dirty="0" err="1" smtClean="0"/>
              <a:t>evaluation</a:t>
            </a:r>
            <a:r>
              <a:rPr lang="it-IT" sz="1800" dirty="0" smtClean="0"/>
              <a:t> (H &gt; L)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err="1" smtClean="0"/>
              <a:t>Comparison</a:t>
            </a:r>
            <a:r>
              <a:rPr lang="it-IT" sz="1800" dirty="0" smtClean="0"/>
              <a:t> </a:t>
            </a:r>
            <a:r>
              <a:rPr lang="it-IT" sz="1800" dirty="0" err="1" smtClean="0"/>
              <a:t>that</a:t>
            </a:r>
            <a:r>
              <a:rPr lang="it-IT" sz="1800" dirty="0" smtClean="0"/>
              <a:t> </a:t>
            </a:r>
            <a:r>
              <a:rPr lang="it-IT" sz="1800" dirty="0" err="1" smtClean="0"/>
              <a:t>occurs</a:t>
            </a:r>
            <a:r>
              <a:rPr lang="it-IT" sz="1800" dirty="0" smtClean="0"/>
              <a:t> in joint </a:t>
            </a:r>
            <a:r>
              <a:rPr lang="it-IT" sz="1800" dirty="0" err="1" smtClean="0"/>
              <a:t>evaluation</a:t>
            </a:r>
            <a:r>
              <a:rPr lang="it-IT" sz="1800" dirty="0" smtClean="0"/>
              <a:t> (System 2) </a:t>
            </a:r>
            <a:r>
              <a:rPr lang="it-IT" sz="1800" dirty="0" err="1" smtClean="0"/>
              <a:t>involves</a:t>
            </a:r>
            <a:r>
              <a:rPr lang="it-IT" sz="1800" dirty="0" smtClean="0"/>
              <a:t> a </a:t>
            </a:r>
            <a:r>
              <a:rPr lang="it-IT" sz="1800" dirty="0" err="1" smtClean="0"/>
              <a:t>mroe</a:t>
            </a:r>
            <a:r>
              <a:rPr lang="it-IT" sz="1800" dirty="0" smtClean="0"/>
              <a:t> </a:t>
            </a:r>
            <a:r>
              <a:rPr lang="it-IT" sz="1800" dirty="0" err="1" smtClean="0"/>
              <a:t>careful</a:t>
            </a:r>
            <a:r>
              <a:rPr lang="it-IT" sz="1800" dirty="0" smtClean="0"/>
              <a:t> and </a:t>
            </a:r>
            <a:r>
              <a:rPr lang="it-IT" sz="1800" dirty="0" err="1" smtClean="0"/>
              <a:t>effortful</a:t>
            </a:r>
            <a:r>
              <a:rPr lang="it-IT" sz="1800" dirty="0" smtClean="0"/>
              <a:t> </a:t>
            </a:r>
            <a:r>
              <a:rPr lang="it-IT" sz="1800" dirty="0" err="1" smtClean="0"/>
              <a:t>assessment</a:t>
            </a:r>
            <a:r>
              <a:rPr lang="it-IT" sz="1800" dirty="0" smtClean="0"/>
              <a:t>  (L &lt; H)</a:t>
            </a:r>
            <a:endParaRPr lang="it-IT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Effect of contexts on choice</a:t>
            </a:r>
            <a:endParaRPr lang="it-IT" sz="2400" b="1" cap="all" dirty="0" smtClean="0"/>
          </a:p>
          <a:p>
            <a:pPr fontAlgn="base"/>
            <a:endParaRPr lang="en-US" sz="2400" dirty="0" smtClean="0"/>
          </a:p>
          <a:p>
            <a:pPr algn="ctr" fontAlgn="base">
              <a:buNone/>
            </a:pPr>
            <a:r>
              <a:rPr lang="en-US" sz="2100" b="1" cap="all" dirty="0" smtClean="0"/>
              <a:t>Trade contrast</a:t>
            </a:r>
          </a:p>
          <a:p>
            <a:pPr algn="ctr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100" dirty="0" smtClean="0"/>
              <a:t>	the same product may appear attractive on the background of less attractive alternatives and unattractive on the background of more attractive alternatives</a:t>
            </a:r>
            <a:endParaRPr lang="it-IT" sz="2100" dirty="0" smtClean="0"/>
          </a:p>
          <a:p>
            <a:pPr fontAlgn="base">
              <a:buNone/>
            </a:pPr>
            <a:endParaRPr lang="en-US" sz="2100" dirty="0" smtClean="0"/>
          </a:p>
          <a:p>
            <a:pPr fontAlgn="base">
              <a:buNone/>
            </a:pPr>
            <a:r>
              <a:rPr lang="en-US" sz="2100" dirty="0" smtClean="0"/>
              <a:t>   Ex: x is of higher quality and y has a better price</a:t>
            </a: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	</a:t>
            </a:r>
          </a:p>
          <a:p>
            <a:pPr fontAlgn="base">
              <a:buNone/>
            </a:pPr>
            <a:r>
              <a:rPr lang="en-US" sz="2100" dirty="0" smtClean="0"/>
              <a:t>	The choice between x and y is influenced by other implied tradeoffs in the set of options under consideration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2 pc 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x 960k memory - cost $1200</a:t>
            </a: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y 640k memory - cost $1000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x</a:t>
            </a:r>
            <a:r>
              <a:rPr lang="en-US" sz="2100" dirty="0" smtClean="0"/>
              <a:t> is chosen if the choice set includes pairs of options for which the cost of additional memory is greater than 320k memory for a cost of $200</a:t>
            </a:r>
            <a:endParaRPr lang="it-IT" sz="21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47500" lnSpcReduction="20000"/>
          </a:bodyPr>
          <a:lstStyle/>
          <a:p>
            <a:pPr algn="ctr" fontAlgn="base">
              <a:buNone/>
            </a:pPr>
            <a:r>
              <a:rPr lang="en-US" sz="4200" b="1" cap="all" dirty="0" smtClean="0"/>
              <a:t>Effect of contexts on choice</a:t>
            </a:r>
            <a:endParaRPr lang="it-IT" sz="4200" b="1" cap="all" dirty="0" smtClean="0"/>
          </a:p>
          <a:p>
            <a:pPr fontAlgn="base"/>
            <a:endParaRPr lang="en-US" sz="2400" dirty="0" smtClean="0"/>
          </a:p>
          <a:p>
            <a:pPr algn="ctr" fontAlgn="base">
              <a:buNone/>
            </a:pPr>
            <a:r>
              <a:rPr lang="en-US" sz="3800" b="1" cap="all" dirty="0" smtClean="0"/>
              <a:t>Extremeness aversion</a:t>
            </a:r>
            <a:endParaRPr lang="it-IT" sz="3800" b="1" cap="all" dirty="0" smtClean="0"/>
          </a:p>
          <a:p>
            <a:pPr fontAlgn="base">
              <a:buNone/>
            </a:pPr>
            <a:r>
              <a:rPr lang="en-US" sz="3800" dirty="0" smtClean="0"/>
              <a:t> </a:t>
            </a:r>
            <a:endParaRPr lang="it-IT" sz="3800" dirty="0" smtClean="0"/>
          </a:p>
          <a:p>
            <a:pPr fontAlgn="base">
              <a:buNone/>
            </a:pPr>
            <a:r>
              <a:rPr lang="it-IT" sz="3800" dirty="0" smtClean="0"/>
              <a:t>	</a:t>
            </a:r>
            <a:r>
              <a:rPr lang="en-US" sz="3800" dirty="0" smtClean="0"/>
              <a:t>An option is more attractive to the respondent if it is an intermediate option in a choice set</a:t>
            </a:r>
            <a:endParaRPr lang="it-IT" sz="3800" dirty="0" smtClean="0"/>
          </a:p>
          <a:p>
            <a:pPr lvl="1">
              <a:buNone/>
            </a:pPr>
            <a:endParaRPr lang="en-US" sz="3800" dirty="0" smtClean="0"/>
          </a:p>
          <a:p>
            <a:pPr lvl="1">
              <a:buNone/>
            </a:pPr>
            <a:r>
              <a:rPr lang="en-US" sz="3800" dirty="0" smtClean="0"/>
              <a:t>Attractiveness is lower for extreme options</a:t>
            </a:r>
            <a:endParaRPr lang="it-IT" sz="3800" dirty="0" smtClean="0"/>
          </a:p>
          <a:p>
            <a:pPr lvl="0">
              <a:buNone/>
            </a:pPr>
            <a:endParaRPr lang="en-US" sz="3800" dirty="0" smtClean="0"/>
          </a:p>
          <a:p>
            <a:pPr lvl="0">
              <a:buNone/>
            </a:pPr>
            <a:r>
              <a:rPr lang="en-US" sz="3800" dirty="0" smtClean="0"/>
              <a:t>	Based on </a:t>
            </a:r>
            <a:r>
              <a:rPr lang="en-US" sz="3800" b="1" dirty="0" smtClean="0"/>
              <a:t>Principle of Loss Aversion</a:t>
            </a:r>
            <a:r>
              <a:rPr lang="en-US" sz="3800" dirty="0" smtClean="0"/>
              <a:t>: losses loom larger than gains</a:t>
            </a:r>
            <a:endParaRPr lang="it-IT" sz="3800" dirty="0" smtClean="0"/>
          </a:p>
          <a:p>
            <a:pPr lvl="0">
              <a:buNone/>
            </a:pPr>
            <a:r>
              <a:rPr lang="en-US" sz="3800" dirty="0" smtClean="0"/>
              <a:t>	</a:t>
            </a:r>
          </a:p>
          <a:p>
            <a:pPr lvl="0">
              <a:buNone/>
            </a:pPr>
            <a:r>
              <a:rPr lang="en-US" sz="3800" dirty="0" smtClean="0"/>
              <a:t>	Alternatives are evaluated in terms of their advantages and disadvantages relative to other options; disadvantages are weighted more heavily than advantages</a:t>
            </a:r>
          </a:p>
          <a:p>
            <a:pPr lvl="0">
              <a:buNone/>
            </a:pP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 3 VCR 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x highest quality and price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z lowest quality and price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y intermediate on both attributes </a:t>
            </a:r>
            <a:endParaRPr lang="it-IT" sz="3800" dirty="0" smtClean="0"/>
          </a:p>
          <a:p>
            <a:pPr fontAlgn="base">
              <a:buNone/>
            </a:pPr>
            <a:endParaRPr lang="en-US" sz="3800" dirty="0" smtClean="0"/>
          </a:p>
          <a:p>
            <a:pPr fontAlgn="base">
              <a:buNone/>
            </a:pPr>
            <a:r>
              <a:rPr lang="en-US" sz="3800" dirty="0" smtClean="0"/>
              <a:t>    Y is preferred because it has small advantages in relation to the other options</a:t>
            </a:r>
            <a:endParaRPr lang="it-IT" sz="3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BACKGROUND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marL="0" lvl="1" fontAlgn="base">
              <a:buNone/>
            </a:pPr>
            <a:r>
              <a:rPr lang="en-US" sz="3300" b="1" dirty="0" smtClean="0"/>
              <a:t>Background effects</a:t>
            </a:r>
            <a:r>
              <a:rPr lang="en-US" sz="3300" dirty="0" smtClean="0"/>
              <a:t>: relevant alternatives encountered in the past</a:t>
            </a:r>
            <a:endParaRPr lang="it-IT" sz="3300" dirty="0" smtClean="0"/>
          </a:p>
          <a:p>
            <a:pPr marL="0" lvl="1" fontAlgn="base">
              <a:buNone/>
            </a:pPr>
            <a:r>
              <a:rPr lang="en-US" sz="3300" b="1" dirty="0" smtClean="0"/>
              <a:t>Local effects </a:t>
            </a:r>
            <a:r>
              <a:rPr lang="en-US" sz="3300" dirty="0" smtClean="0"/>
              <a:t>: offered set of alternatives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Experimental design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</a:t>
            </a:r>
            <a:r>
              <a:rPr lang="en-US" sz="3300" b="1" dirty="0" smtClean="0"/>
              <a:t>three </a:t>
            </a:r>
            <a:r>
              <a:rPr lang="en-US" sz="3300" dirty="0" smtClean="0"/>
              <a:t>choices between options in the </a:t>
            </a:r>
            <a:r>
              <a:rPr lang="en-US" sz="3300" b="1" dirty="0" smtClean="0"/>
              <a:t>background set</a:t>
            </a:r>
            <a:endParaRPr lang="it-IT" sz="3300" b="1" dirty="0" smtClean="0"/>
          </a:p>
          <a:p>
            <a:pPr fontAlgn="base">
              <a:buNone/>
            </a:pPr>
            <a:r>
              <a:rPr lang="en-US" sz="3300" dirty="0" smtClean="0"/>
              <a:t>                    followed by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</a:t>
            </a:r>
            <a:r>
              <a:rPr lang="en-US" sz="3300" b="1" dirty="0" smtClean="0"/>
              <a:t>two</a:t>
            </a:r>
            <a:r>
              <a:rPr lang="en-US" sz="3300" dirty="0" smtClean="0"/>
              <a:t> choices between options in the </a:t>
            </a:r>
            <a:r>
              <a:rPr lang="en-US" sz="3300" b="1" dirty="0" smtClean="0"/>
              <a:t>target set</a:t>
            </a:r>
            <a:endParaRPr lang="it-IT" sz="3300" b="1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Choices among 2 or 3 PC with two attributes, memory and cost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Exchange rate for the Background set (B)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B1) $4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B2) $0.5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Exchange rate for Target set (T)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 $2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Results: Subjects exposed to B1 were more likely to select PC with bigger memory in T (52% vs. 18%)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People’s choices appear to be influenced by the background, whether or not it provides pertinent information about the quality of options</a:t>
            </a:r>
            <a:endParaRPr lang="it-IT" sz="33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LOCAL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900" dirty="0" smtClean="0"/>
              <a:t>   Local effects: offered set of alternatives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 If y is clearly superior to z but x is not, the addition of z to the set (</a:t>
            </a:r>
            <a:r>
              <a:rPr lang="en-US" sz="2900" dirty="0" err="1" smtClean="0"/>
              <a:t>x,y</a:t>
            </a:r>
            <a:r>
              <a:rPr lang="en-US" sz="2900" dirty="0" smtClean="0"/>
              <a:t>) will increase the attractiveness of y relative to x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Contrary to standard economics, the popularity of an option can be increased by enlarging the offered set 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Failures of this axiom “irrelevant alternatives independency “represent a violation of value maximization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 Design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5 microwave ovens on catalog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Subjects asked to examine all the five products carefully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Then they were asked to choose between two or three out of five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The addition of the less attractive oven increased the market share of the more attractive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604</Words>
  <Application>Microsoft Office PowerPoint</Application>
  <PresentationFormat>On-screen Show (4:3)</PresentationFormat>
  <Paragraphs>231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Pc4</cp:lastModifiedBy>
  <cp:revision>257</cp:revision>
  <dcterms:created xsi:type="dcterms:W3CDTF">2008-11-13T17:18:53Z</dcterms:created>
  <dcterms:modified xsi:type="dcterms:W3CDTF">2013-08-30T10:44:17Z</dcterms:modified>
</cp:coreProperties>
</file>