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6"/>
  </p:notesMasterIdLst>
  <p:sldIdLst>
    <p:sldId id="256" r:id="rId2"/>
    <p:sldId id="271" r:id="rId3"/>
    <p:sldId id="274" r:id="rId4"/>
    <p:sldId id="276" r:id="rId5"/>
    <p:sldId id="267" r:id="rId6"/>
    <p:sldId id="268" r:id="rId7"/>
    <p:sldId id="269" r:id="rId8"/>
    <p:sldId id="260" r:id="rId9"/>
    <p:sldId id="262" r:id="rId10"/>
    <p:sldId id="261" r:id="rId11"/>
    <p:sldId id="264" r:id="rId12"/>
    <p:sldId id="266" r:id="rId13"/>
    <p:sldId id="265" r:id="rId14"/>
    <p:sldId id="270" r:id="rId15"/>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1" autoAdjust="0"/>
    <p:restoredTop sz="86437" autoAdjust="0"/>
  </p:normalViewPr>
  <p:slideViewPr>
    <p:cSldViewPr>
      <p:cViewPr varScale="1">
        <p:scale>
          <a:sx n="63" d="100"/>
          <a:sy n="63" d="100"/>
        </p:scale>
        <p:origin x="-1620" y="-96"/>
      </p:cViewPr>
      <p:guideLst>
        <p:guide orient="horz" pos="2160"/>
        <p:guide pos="2880"/>
      </p:guideLst>
    </p:cSldViewPr>
  </p:slideViewPr>
  <p:outlineViewPr>
    <p:cViewPr>
      <p:scale>
        <a:sx n="33" d="100"/>
        <a:sy n="33" d="100"/>
      </p:scale>
      <p:origin x="48" y="19596"/>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07/11/2013</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pPr>
              <a:defRPr/>
            </a:pPr>
            <a:fld id="{55A3145B-9401-47E9-8815-6769CF55A68C}" type="slidenum">
              <a:rPr lang="it-IT" smtClean="0"/>
              <a:pPr>
                <a:defRPr/>
              </a:pPr>
              <a:t>2</a:t>
            </a:fld>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07/11/2013</a:t>
            </a:fld>
            <a:endParaRPr lang="it-IT"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07/11/2013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07/11/2013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07/11/2013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07/11/2013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07/11/2013</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07/11/2013</a:t>
            </a:fld>
            <a:endParaRPr lang="it-IT" dirty="0"/>
          </a:p>
        </p:txBody>
      </p:sp>
      <p:sp>
        <p:nvSpPr>
          <p:cNvPr id="8" name="Footer Placeholder 7"/>
          <p:cNvSpPr>
            <a:spLocks noGrp="1"/>
          </p:cNvSpPr>
          <p:nvPr>
            <p:ph type="ftr" sz="quarter" idx="11"/>
          </p:nvPr>
        </p:nvSpPr>
        <p:spPr/>
        <p:txBody>
          <a:bodyPr/>
          <a:lstStyle>
            <a:extLst/>
          </a:lstStyle>
          <a:p>
            <a:pPr>
              <a:defRPr/>
            </a:pPr>
            <a:endParaRPr lang="it-IT" dirty="0"/>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07/11/2013</a:t>
            </a:fld>
            <a:endParaRPr lang="it-IT" dirty="0"/>
          </a:p>
        </p:txBody>
      </p:sp>
      <p:sp>
        <p:nvSpPr>
          <p:cNvPr id="4" name="Footer Placeholder 3"/>
          <p:cNvSpPr>
            <a:spLocks noGrp="1"/>
          </p:cNvSpPr>
          <p:nvPr>
            <p:ph type="ftr" sz="quarter" idx="11"/>
          </p:nvPr>
        </p:nvSpPr>
        <p:spPr/>
        <p:txBody>
          <a:bodyPr/>
          <a:lstStyle>
            <a:extLst/>
          </a:lstStyle>
          <a:p>
            <a:pPr>
              <a:defRPr/>
            </a:pPr>
            <a:endParaRPr lang="it-IT" dirty="0"/>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07/11/2013</a:t>
            </a:fld>
            <a:endParaRPr lang="it-IT" dirty="0"/>
          </a:p>
        </p:txBody>
      </p:sp>
      <p:sp>
        <p:nvSpPr>
          <p:cNvPr id="3" name="Footer Placeholder 2"/>
          <p:cNvSpPr>
            <a:spLocks noGrp="1"/>
          </p:cNvSpPr>
          <p:nvPr>
            <p:ph type="ftr" sz="quarter" idx="11"/>
          </p:nvPr>
        </p:nvSpPr>
        <p:spPr/>
        <p:txBody>
          <a:bodyPr/>
          <a:lstStyle>
            <a:extLst/>
          </a:lstStyle>
          <a:p>
            <a:pPr>
              <a:defRPr/>
            </a:pPr>
            <a:endParaRPr lang="it-IT" dirty="0"/>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07/11/2013</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07/11/2013</a:t>
            </a:fld>
            <a:endParaRPr lang="it-IT"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07/11/2013</a:t>
            </a:fld>
            <a:endParaRPr lang="it-IT"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bsi.org/innocenti/"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2.png"/><Relationship Id="rId5" Type="http://schemas.openxmlformats.org/officeDocument/2006/relationships/hyperlink" Target="http://www.labsi.org/" TargetMode="External"/><Relationship Id="rId4" Type="http://schemas.openxmlformats.org/officeDocument/2006/relationships/hyperlink" Target="http://youarenotsosmart.com/2010/10/27/procrastination/"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952132"/>
          </a:xfrm>
        </p:spPr>
        <p:txBody>
          <a:bodyPr rtlCol="0">
            <a:normAutofit lnSpcReduction="10000"/>
          </a:bodyPr>
          <a:lstStyle/>
          <a:p>
            <a:pPr marL="0" indent="0">
              <a:lnSpc>
                <a:spcPct val="120000"/>
              </a:lnSpc>
              <a:spcBef>
                <a:spcPts val="0"/>
              </a:spcBef>
              <a:buNone/>
              <a:defRPr/>
            </a:pPr>
            <a:r>
              <a:rPr lang="en-US" sz="1400" noProof="0" dirty="0" smtClean="0">
                <a:latin typeface="Verdana" pitchFamily="34" charset="0"/>
                <a:ea typeface="Verdana" pitchFamily="34" charset="0"/>
                <a:cs typeface="Verdana" pitchFamily="34" charset="0"/>
              </a:rPr>
              <a:t>Course Behavioral Economics           </a:t>
            </a:r>
            <a:r>
              <a:rPr lang="en-US" sz="1400" b="1" noProof="0" dirty="0" smtClean="0">
                <a:latin typeface="Verdana" pitchFamily="34" charset="0"/>
                <a:ea typeface="Verdana" pitchFamily="34" charset="0"/>
                <a:cs typeface="Verdana" pitchFamily="34" charset="0"/>
                <a:hlinkClick r:id="rId3"/>
              </a:rPr>
              <a:t>Alessandro Innocenti </a:t>
            </a:r>
            <a:endParaRPr lang="en-US" sz="1400" b="1" noProof="0"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en-US" sz="1400" noProof="0" dirty="0" smtClean="0">
                <a:latin typeface="Verdana" pitchFamily="34" charset="0"/>
                <a:ea typeface="Verdana" pitchFamily="34" charset="0"/>
                <a:cs typeface="Verdana" pitchFamily="34" charset="0"/>
              </a:rPr>
              <a:t>Academic year 2013-2014</a:t>
            </a:r>
            <a:endParaRPr lang="en-US" sz="1400" b="1" noProof="0"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en-US" sz="1400" noProof="0" dirty="0" smtClean="0">
                <a:latin typeface="Verdana" pitchFamily="34" charset="0"/>
                <a:ea typeface="Verdana" pitchFamily="34" charset="0"/>
                <a:cs typeface="Verdana" pitchFamily="34" charset="0"/>
              </a:rPr>
              <a:t>Lecture 12 </a:t>
            </a:r>
            <a:r>
              <a:rPr lang="en-US" sz="1400" noProof="0" dirty="0" err="1" smtClean="0">
                <a:latin typeface="Verdana" pitchFamily="34" charset="0"/>
                <a:ea typeface="Verdana" pitchFamily="34" charset="0"/>
                <a:cs typeface="Verdana" pitchFamily="34" charset="0"/>
              </a:rPr>
              <a:t>Intertemporal</a:t>
            </a:r>
            <a:r>
              <a:rPr lang="en-US" sz="1400" noProof="0" dirty="0" smtClean="0">
                <a:latin typeface="Verdana" pitchFamily="34" charset="0"/>
                <a:ea typeface="Verdana" pitchFamily="34" charset="0"/>
                <a:cs typeface="Verdana" pitchFamily="34" charset="0"/>
              </a:rPr>
              <a:t> choice</a:t>
            </a:r>
          </a:p>
          <a:p>
            <a:pPr algn="ctr">
              <a:buNone/>
            </a:pPr>
            <a:endParaRPr lang="en-US" sz="1600" b="1" cap="all" noProof="0" dirty="0" smtClean="0"/>
          </a:p>
          <a:p>
            <a:pPr algn="ctr">
              <a:buNone/>
            </a:pPr>
            <a:endParaRPr lang="en-US" sz="1600" b="1" cap="all" noProof="0" dirty="0" smtClean="0"/>
          </a:p>
          <a:p>
            <a:pPr algn="ctr">
              <a:buNone/>
            </a:pPr>
            <a:r>
              <a:rPr lang="en-US" sz="2200" b="1" cap="all" dirty="0" smtClean="0">
                <a:latin typeface="+mj-lt"/>
              </a:rPr>
              <a:t>Lecture 12 </a:t>
            </a:r>
            <a:r>
              <a:rPr lang="en-US" sz="2200" b="1" cap="all" dirty="0" err="1" smtClean="0">
                <a:latin typeface="+mj-lt"/>
              </a:rPr>
              <a:t>Intertemporal</a:t>
            </a:r>
            <a:r>
              <a:rPr lang="en-US" sz="2200" b="1" cap="all" dirty="0" smtClean="0">
                <a:latin typeface="+mj-lt"/>
              </a:rPr>
              <a:t> Choice</a:t>
            </a:r>
          </a:p>
          <a:p>
            <a:pPr algn="ctr">
              <a:buNone/>
            </a:pPr>
            <a:endParaRPr lang="it-IT" sz="1800" dirty="0" smtClean="0"/>
          </a:p>
          <a:p>
            <a:pPr>
              <a:buNone/>
            </a:pPr>
            <a:r>
              <a:rPr lang="en-US" sz="1600" b="1" dirty="0" smtClean="0"/>
              <a:t>Aim</a:t>
            </a:r>
            <a:r>
              <a:rPr lang="en-US" sz="1600" dirty="0" smtClean="0"/>
              <a:t>: To analyze behavioral theories of </a:t>
            </a:r>
            <a:r>
              <a:rPr lang="en-US" sz="1600" dirty="0" err="1" smtClean="0"/>
              <a:t>intertemporal</a:t>
            </a:r>
            <a:r>
              <a:rPr lang="en-US" sz="1600" dirty="0" smtClean="0"/>
              <a:t> choice.</a:t>
            </a:r>
            <a:endParaRPr lang="it-IT" sz="1600" dirty="0" smtClean="0"/>
          </a:p>
          <a:p>
            <a:pPr>
              <a:buNone/>
            </a:pPr>
            <a:r>
              <a:rPr lang="en-US" sz="1600" b="1" dirty="0" smtClean="0"/>
              <a:t>Outline</a:t>
            </a:r>
            <a:r>
              <a:rPr lang="en-US" sz="1600" dirty="0" smtClean="0"/>
              <a:t>: Time inconsistency. Magnitude and sign effect. Reference point. Quasi-hyperbolic discounting. Dual neural system.</a:t>
            </a:r>
            <a:endParaRPr lang="it-IT" sz="1600" dirty="0" smtClean="0"/>
          </a:p>
          <a:p>
            <a:pPr>
              <a:buNone/>
            </a:pPr>
            <a:r>
              <a:rPr lang="en-US" sz="1600" b="1" dirty="0" smtClean="0"/>
              <a:t>Readings</a:t>
            </a:r>
            <a:r>
              <a:rPr lang="en-US" sz="1600" dirty="0" smtClean="0"/>
              <a:t>:</a:t>
            </a:r>
            <a:endParaRPr lang="it-IT" sz="1600" dirty="0" smtClean="0"/>
          </a:p>
          <a:p>
            <a:pPr>
              <a:buNone/>
            </a:pPr>
            <a:r>
              <a:rPr lang="en-US" sz="1600" dirty="0" smtClean="0"/>
              <a:t>Lowenstein, G. and R. H. </a:t>
            </a:r>
            <a:r>
              <a:rPr lang="en-US" sz="1600" dirty="0" err="1" smtClean="0"/>
              <a:t>Thaler</a:t>
            </a:r>
            <a:r>
              <a:rPr lang="en-US" sz="1600" dirty="0" smtClean="0"/>
              <a:t> (1989) “Anomalies: </a:t>
            </a:r>
            <a:r>
              <a:rPr lang="en-US" sz="1600" dirty="0" err="1" smtClean="0"/>
              <a:t>Intertemporal</a:t>
            </a:r>
            <a:r>
              <a:rPr lang="en-US" sz="1600" dirty="0" smtClean="0"/>
              <a:t> Choice”, </a:t>
            </a:r>
            <a:r>
              <a:rPr lang="en-US" sz="1600" i="1" dirty="0" smtClean="0"/>
              <a:t>Journal of Economic Perspectives</a:t>
            </a:r>
            <a:r>
              <a:rPr lang="en-US" sz="1600" dirty="0" smtClean="0"/>
              <a:t>, 3, 181-193. </a:t>
            </a:r>
            <a:endParaRPr lang="it-IT" sz="1600" dirty="0" smtClean="0"/>
          </a:p>
          <a:p>
            <a:pPr>
              <a:buNone/>
            </a:pPr>
            <a:r>
              <a:rPr lang="en-US" sz="1600" dirty="0" err="1" smtClean="0"/>
              <a:t>Laibson</a:t>
            </a:r>
            <a:r>
              <a:rPr lang="en-US" sz="1600" dirty="0" smtClean="0"/>
              <a:t>, D. (1997) “Golden Eggs and Hyperbolic Discounting”, </a:t>
            </a:r>
            <a:r>
              <a:rPr lang="en-US" sz="1600" i="1" dirty="0" smtClean="0"/>
              <a:t>Quarterly Journal of Economics, </a:t>
            </a:r>
            <a:r>
              <a:rPr lang="en-US" sz="1600" dirty="0" smtClean="0"/>
              <a:t>112, 433-478.</a:t>
            </a:r>
            <a:endParaRPr lang="it-IT" sz="1600" dirty="0" smtClean="0"/>
          </a:p>
          <a:p>
            <a:pPr>
              <a:buNone/>
            </a:pPr>
            <a:r>
              <a:rPr lang="en-US" sz="1600" dirty="0" smtClean="0"/>
              <a:t>McClure, S. M., D. L. </a:t>
            </a:r>
            <a:r>
              <a:rPr lang="en-US" sz="1600" dirty="0" err="1" smtClean="0"/>
              <a:t>Laibson</a:t>
            </a:r>
            <a:r>
              <a:rPr lang="en-US" sz="1600" dirty="0" smtClean="0"/>
              <a:t>, G. </a:t>
            </a:r>
            <a:r>
              <a:rPr lang="en-US" sz="1600" dirty="0" err="1" smtClean="0"/>
              <a:t>Loewenstein</a:t>
            </a:r>
            <a:r>
              <a:rPr lang="en-US" sz="1600" dirty="0" smtClean="0"/>
              <a:t>. and J. D. Cohen (2004) “Separate neural systems value immediate and delayed monetary rewards”, </a:t>
            </a:r>
            <a:r>
              <a:rPr lang="en-US" sz="1600" i="1" dirty="0" smtClean="0"/>
              <a:t>Science</a:t>
            </a:r>
            <a:r>
              <a:rPr lang="en-US" sz="1600" dirty="0" smtClean="0"/>
              <a:t>, 306, 503-507.</a:t>
            </a:r>
            <a:endParaRPr lang="it-IT" sz="1600" dirty="0" smtClean="0"/>
          </a:p>
          <a:p>
            <a:pPr>
              <a:buNone/>
            </a:pPr>
            <a:r>
              <a:rPr lang="en-US" sz="1600" b="1" dirty="0" smtClean="0"/>
              <a:t>Blogs, Videos and Websites </a:t>
            </a:r>
          </a:p>
          <a:p>
            <a:pPr>
              <a:buNone/>
            </a:pPr>
            <a:r>
              <a:rPr lang="en-US" sz="1600" dirty="0" smtClean="0"/>
              <a:t>Procrastination. “You are not so smart” Blog</a:t>
            </a:r>
            <a:endParaRPr lang="it-IT" sz="1600" dirty="0" smtClean="0"/>
          </a:p>
          <a:p>
            <a:pPr>
              <a:buNone/>
            </a:pPr>
            <a:r>
              <a:rPr lang="it-IT" sz="1600" u="sng" dirty="0" smtClean="0">
                <a:hlinkClick r:id="rId4"/>
              </a:rPr>
              <a:t>http://youarenotsosmart.com/2010/10/27/procrasti</a:t>
            </a:r>
            <a:r>
              <a:rPr lang="it-IT" sz="1800" u="sng" dirty="0" smtClean="0">
                <a:hlinkClick r:id="rId4"/>
              </a:rPr>
              <a:t>nation/</a:t>
            </a:r>
            <a:r>
              <a:rPr lang="en-US" sz="1800" b="1" dirty="0" smtClean="0"/>
              <a:t> </a:t>
            </a:r>
            <a:endParaRPr lang="it-IT" sz="1800" dirty="0" smtClean="0"/>
          </a:p>
          <a:p>
            <a:pPr>
              <a:buNone/>
            </a:pPr>
            <a:endParaRPr lang="it-IT" sz="1800" dirty="0"/>
          </a:p>
        </p:txBody>
      </p:sp>
      <p:sp>
        <p:nvSpPr>
          <p:cNvPr id="174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dirty="0" smtClean="0"/>
          </a:p>
        </p:txBody>
      </p:sp>
      <p:pic>
        <p:nvPicPr>
          <p:cNvPr id="4" name="Picture 3" descr="labsilogo.png">
            <a:hlinkClick r:id="rId5"/>
          </p:cNvPr>
          <p:cNvPicPr>
            <a:picLocks noChangeAspect="1"/>
          </p:cNvPicPr>
          <p:nvPr/>
        </p:nvPicPr>
        <p:blipFill>
          <a:blip r:embed="rId6" cstate="print"/>
          <a:stretch>
            <a:fillRect/>
          </a:stretch>
        </p:blipFill>
        <p:spPr>
          <a:xfrm>
            <a:off x="6944788" y="332656"/>
            <a:ext cx="1700037" cy="792088"/>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007291"/>
          </a:xfrm>
        </p:spPr>
        <p:txBody>
          <a:bodyPr>
            <a:normAutofit/>
          </a:bodyPr>
          <a:lstStyle/>
          <a:p>
            <a:pPr algn="ctr">
              <a:buNone/>
            </a:pPr>
            <a:r>
              <a:rPr lang="it-IT" sz="2000" b="1" cap="all" dirty="0" err="1" smtClean="0"/>
              <a:t>dopaminergic</a:t>
            </a:r>
            <a:r>
              <a:rPr lang="it-IT" sz="2000" b="1" cap="all" dirty="0" smtClean="0"/>
              <a:t> REGIONS</a:t>
            </a:r>
          </a:p>
          <a:p>
            <a:pPr>
              <a:buNone/>
            </a:pPr>
            <a:endParaRPr lang="it-IT" sz="2000" cap="all" dirty="0" smtClean="0"/>
          </a:p>
          <a:p>
            <a:pPr>
              <a:buNone/>
            </a:pPr>
            <a:r>
              <a:rPr lang="en-US" sz="2000" dirty="0" smtClean="0"/>
              <a:t>1</a:t>
            </a:r>
            <a:endParaRPr lang="it-IT"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10</a:t>
            </a:fld>
            <a:endParaRPr lang="it-IT" dirty="0"/>
          </a:p>
        </p:txBody>
      </p:sp>
      <p:pic>
        <p:nvPicPr>
          <p:cNvPr id="4" name="Picture 3" descr="safariscreensnapz002.jpg"/>
          <p:cNvPicPr>
            <a:picLocks noChangeAspect="1"/>
          </p:cNvPicPr>
          <p:nvPr/>
        </p:nvPicPr>
        <p:blipFill>
          <a:blip r:embed="rId2" cstate="print"/>
          <a:stretch>
            <a:fillRect/>
          </a:stretch>
        </p:blipFill>
        <p:spPr>
          <a:xfrm>
            <a:off x="0" y="476672"/>
            <a:ext cx="9144000" cy="6381328"/>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pPr algn="ctr">
              <a:buNone/>
            </a:pPr>
            <a:r>
              <a:rPr lang="it-IT" sz="2000" b="1" cap="all" dirty="0" smtClean="0"/>
              <a:t>COGNITIVE REGIONS</a:t>
            </a:r>
          </a:p>
          <a:p>
            <a:pPr>
              <a:buNone/>
            </a:pPr>
            <a:endParaRPr lang="it-IT" sz="2000" cap="all" dirty="0" smtClean="0"/>
          </a:p>
          <a:p>
            <a:pPr>
              <a:buNone/>
            </a:pPr>
            <a:r>
              <a:rPr lang="en-US" sz="2000" dirty="0" smtClean="0"/>
              <a:t>1</a:t>
            </a:r>
            <a:endParaRPr lang="it-IT" sz="20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11</a:t>
            </a:fld>
            <a:endParaRPr lang="it-IT" dirty="0"/>
          </a:p>
        </p:txBody>
      </p:sp>
      <p:pic>
        <p:nvPicPr>
          <p:cNvPr id="5" name="Picture 4" descr="F2.large.jpg"/>
          <p:cNvPicPr>
            <a:picLocks noChangeAspect="1"/>
          </p:cNvPicPr>
          <p:nvPr/>
        </p:nvPicPr>
        <p:blipFill>
          <a:blip r:embed="rId2" cstate="print"/>
          <a:stretch>
            <a:fillRect/>
          </a:stretch>
        </p:blipFill>
        <p:spPr>
          <a:xfrm>
            <a:off x="0" y="1307306"/>
            <a:ext cx="9144000" cy="555069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pPr algn="ctr">
              <a:buNone/>
            </a:pPr>
            <a:r>
              <a:rPr lang="it-IT" sz="2000" b="1" cap="all" dirty="0" smtClean="0"/>
              <a:t>APPLICATIONS</a:t>
            </a:r>
          </a:p>
          <a:p>
            <a:pPr>
              <a:buNone/>
            </a:pPr>
            <a:endParaRPr lang="it-IT" sz="2000" cap="all" dirty="0" smtClean="0"/>
          </a:p>
          <a:p>
            <a:pPr>
              <a:buNone/>
            </a:pPr>
            <a:endParaRPr lang="it-IT" sz="2000" cap="all" dirty="0" smtClean="0"/>
          </a:p>
          <a:p>
            <a:pPr fontAlgn="base"/>
            <a:r>
              <a:rPr lang="en-US" sz="1800" dirty="0" smtClean="0"/>
              <a:t>heroin addicts temporally discount not only heroin but also money more steeply in a drug-craving state (immediately before receiving treatment with </a:t>
            </a:r>
            <a:r>
              <a:rPr lang="en-US" sz="1800" dirty="0" err="1" smtClean="0"/>
              <a:t>methadon</a:t>
            </a:r>
            <a:r>
              <a:rPr lang="en-US" sz="1800" dirty="0" smtClean="0"/>
              <a:t>) than when they are not in a drug-craving state (immediately after treatment)</a:t>
            </a:r>
            <a:endParaRPr lang="it-IT" sz="1800" dirty="0" smtClean="0"/>
          </a:p>
          <a:p>
            <a:pPr fontAlgn="base"/>
            <a:endParaRPr lang="it-IT" sz="1800" dirty="0" smtClean="0"/>
          </a:p>
          <a:p>
            <a:pPr fontAlgn="base"/>
            <a:endParaRPr lang="it-IT" sz="1800" dirty="0" smtClean="0"/>
          </a:p>
          <a:p>
            <a:pPr fontAlgn="base"/>
            <a:r>
              <a:rPr lang="en-US" sz="1800" dirty="0" smtClean="0"/>
              <a:t>human behavior is governed by a competition between automatic processes reflecting evolutionary adaptations to particular environments, and the more recently evolved, uniquely human capacity for abstract, domain-general reasoning and future planning.</a:t>
            </a:r>
            <a:br>
              <a:rPr lang="en-US" sz="1800" dirty="0" smtClean="0"/>
            </a:br>
            <a:r>
              <a:rPr lang="en-US" sz="1800" dirty="0" smtClean="0"/>
              <a:t/>
            </a:r>
            <a:br>
              <a:rPr lang="en-US" sz="1800" dirty="0" smtClean="0"/>
            </a:br>
            <a:r>
              <a:rPr lang="en-US" sz="2000" dirty="0" smtClean="0"/>
              <a:t/>
            </a:r>
            <a:br>
              <a:rPr lang="en-US" sz="2000" dirty="0" smtClean="0"/>
            </a:br>
            <a:endParaRPr lang="it-IT" sz="20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12</a:t>
            </a:fld>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314595"/>
          </a:xfrm>
        </p:spPr>
        <p:txBody>
          <a:bodyPr>
            <a:normAutofit/>
          </a:bodyPr>
          <a:lstStyle/>
          <a:p>
            <a:pPr algn="ctr">
              <a:buNone/>
            </a:pPr>
            <a:r>
              <a:rPr lang="it-IT" sz="2000" b="1" cap="all" dirty="0" smtClean="0"/>
              <a:t>Quasi - </a:t>
            </a:r>
            <a:r>
              <a:rPr lang="it-IT" sz="2000" b="1" cap="all" dirty="0" err="1" smtClean="0"/>
              <a:t>Hyperbolic</a:t>
            </a:r>
            <a:r>
              <a:rPr lang="it-IT" sz="2000" b="1" cap="all" dirty="0" smtClean="0"/>
              <a:t>  </a:t>
            </a:r>
            <a:r>
              <a:rPr lang="it-IT" sz="2000" b="1" cap="all" dirty="0" err="1" smtClean="0"/>
              <a:t>discounting</a:t>
            </a:r>
            <a:endParaRPr lang="it-IT" sz="2000" b="1" cap="all" dirty="0" smtClean="0"/>
          </a:p>
          <a:p>
            <a:pPr>
              <a:buNone/>
            </a:pPr>
            <a:endParaRPr lang="it-IT" sz="2000" cap="all" dirty="0" smtClean="0"/>
          </a:p>
          <a:p>
            <a:r>
              <a:rPr lang="en-US" sz="1800" dirty="0" smtClean="0"/>
              <a:t>Data confirm </a:t>
            </a:r>
            <a:r>
              <a:rPr lang="en-US" sz="1800" dirty="0" err="1" smtClean="0"/>
              <a:t>Laibson's</a:t>
            </a:r>
            <a:r>
              <a:rPr lang="en-US" sz="1800" dirty="0" smtClean="0"/>
              <a:t> (1997) beta–delta model of quasi hyperbolic discounting: when the patient delta (</a:t>
            </a:r>
            <a:r>
              <a:rPr lang="en-US" sz="1800" dirty="0" err="1" smtClean="0"/>
              <a:t>fronto</a:t>
            </a:r>
            <a:r>
              <a:rPr lang="en-US" sz="1800" dirty="0" smtClean="0"/>
              <a:t>-parietal) regions exerted greater influence than the impulsive beta (limbic) regions, participants tended to select the larger, delayed reward.</a:t>
            </a:r>
          </a:p>
          <a:p>
            <a:endParaRPr lang="en-US" sz="1800" dirty="0" smtClean="0"/>
          </a:p>
          <a:p>
            <a:pPr fontAlgn="base"/>
            <a:r>
              <a:rPr lang="en-US" sz="1800" dirty="0" smtClean="0"/>
              <a:t>This explains why many factors other than temporal proximity, such as the sight or smell or touch of a desired object, are associated with impulsive behavior. </a:t>
            </a:r>
            <a:endParaRPr lang="it-IT" sz="1800" dirty="0" smtClean="0"/>
          </a:p>
          <a:p>
            <a:pPr fontAlgn="base"/>
            <a:endParaRPr lang="it-IT" sz="1800" dirty="0" smtClean="0"/>
          </a:p>
          <a:p>
            <a:pPr fontAlgn="base"/>
            <a:r>
              <a:rPr lang="en-US" sz="1800" dirty="0" smtClean="0"/>
              <a:t>If impatient behavior is driven by limbic activation, it follows that any factor that produces such activation may have effects similar to that of immediacy. </a:t>
            </a:r>
            <a:endParaRPr lang="it-IT" sz="1800" dirty="0" smtClean="0"/>
          </a:p>
          <a:p>
            <a:endParaRPr lang="it-IT" sz="20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13</a:t>
            </a:fld>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04664"/>
            <a:ext cx="8229600" cy="5832648"/>
          </a:xfrm>
        </p:spPr>
        <p:txBody>
          <a:bodyPr>
            <a:normAutofit fontScale="25000" lnSpcReduction="20000"/>
          </a:bodyPr>
          <a:lstStyle/>
          <a:p>
            <a:pPr algn="ctr">
              <a:buNone/>
            </a:pPr>
            <a:r>
              <a:rPr lang="en-US" sz="8000" b="1" dirty="0" smtClean="0"/>
              <a:t>OTHER THEORIES OF INTERTEMPORAL CHOICE</a:t>
            </a:r>
            <a:r>
              <a:rPr lang="en-US" sz="6200" dirty="0" smtClean="0"/>
              <a:t/>
            </a:r>
            <a:br>
              <a:rPr lang="en-US" sz="6200" dirty="0" smtClean="0"/>
            </a:br>
            <a:endParaRPr lang="en-US" sz="6200" dirty="0" smtClean="0"/>
          </a:p>
          <a:p>
            <a:pPr marL="36000" lvl="1">
              <a:spcBef>
                <a:spcPts val="0"/>
              </a:spcBef>
              <a:buNone/>
            </a:pPr>
            <a:r>
              <a:rPr lang="en-US" sz="3400" b="1" dirty="0" smtClean="0"/>
              <a:t> </a:t>
            </a:r>
          </a:p>
          <a:p>
            <a:pPr marL="36000" lvl="1">
              <a:spcBef>
                <a:spcPts val="0"/>
              </a:spcBef>
              <a:buNone/>
            </a:pPr>
            <a:r>
              <a:rPr lang="en-US" sz="7200" b="1" dirty="0" smtClean="0"/>
              <a:t>Visceral influence models</a:t>
            </a:r>
            <a:r>
              <a:rPr lang="en-US" sz="7200" dirty="0" smtClean="0"/>
              <a:t>: anger, lust, hunger, sleeplessness change the future utility of choices and discounting </a:t>
            </a:r>
            <a:r>
              <a:rPr lang="en-US" sz="7200" dirty="0" err="1" smtClean="0"/>
              <a:t>behaviour</a:t>
            </a:r>
            <a:endParaRPr lang="en-US" altLang="zh-TW" sz="7200" dirty="0" smtClean="0"/>
          </a:p>
          <a:p>
            <a:pPr marL="36000" lvl="1">
              <a:spcBef>
                <a:spcPts val="0"/>
              </a:spcBef>
              <a:buNone/>
            </a:pPr>
            <a:endParaRPr lang="en-US" altLang="zh-TW" sz="7200" dirty="0" smtClean="0"/>
          </a:p>
          <a:p>
            <a:pPr marL="36000" lvl="1">
              <a:spcBef>
                <a:spcPts val="0"/>
              </a:spcBef>
              <a:buNone/>
            </a:pPr>
            <a:r>
              <a:rPr lang="en-US" altLang="zh-TW" sz="7200" b="1" dirty="0" smtClean="0"/>
              <a:t>Emotion-based theories</a:t>
            </a:r>
            <a:r>
              <a:rPr lang="en-US" altLang="zh-TW" sz="7200" dirty="0" smtClean="0"/>
              <a:t>. Temporal and physical proximity of options leads to a disproportionate but transient increase in attractiveness of options. Arousal not caused by delay but by aggravating stimulus</a:t>
            </a:r>
            <a:endParaRPr lang="en-US" sz="7200" dirty="0" smtClean="0"/>
          </a:p>
          <a:p>
            <a:pPr marL="36000" lvl="1">
              <a:spcBef>
                <a:spcPts val="0"/>
              </a:spcBef>
              <a:buNone/>
            </a:pPr>
            <a:endParaRPr lang="en-US" sz="7200" dirty="0" smtClean="0"/>
          </a:p>
          <a:p>
            <a:pPr marL="36000">
              <a:spcBef>
                <a:spcPts val="0"/>
              </a:spcBef>
              <a:buNone/>
            </a:pPr>
            <a:r>
              <a:rPr lang="en-US" sz="7200" b="1" dirty="0" smtClean="0"/>
              <a:t> Projection bias</a:t>
            </a:r>
            <a:r>
              <a:rPr lang="en-US" sz="7200" dirty="0" smtClean="0"/>
              <a:t>: no rational expectations - weighting function indicating how accurate people are able to forecast future utility from choices</a:t>
            </a:r>
            <a:br>
              <a:rPr lang="en-US" sz="7200" dirty="0" smtClean="0"/>
            </a:br>
            <a:endParaRPr lang="en-US" sz="7200" dirty="0" smtClean="0"/>
          </a:p>
          <a:p>
            <a:pPr marL="36000" lvl="1">
              <a:spcBef>
                <a:spcPts val="0"/>
              </a:spcBef>
              <a:buNone/>
            </a:pPr>
            <a:r>
              <a:rPr lang="en-US" sz="7200" b="1" dirty="0" smtClean="0"/>
              <a:t> Habit-formation models: </a:t>
            </a:r>
            <a:r>
              <a:rPr lang="en-US" sz="7200" dirty="0" smtClean="0"/>
              <a:t>consumption depends on past peak of consumption - the higher past consumption, the more consumption today</a:t>
            </a:r>
          </a:p>
          <a:p>
            <a:pPr marL="36000" lvl="1">
              <a:spcBef>
                <a:spcPts val="0"/>
              </a:spcBef>
              <a:buNone/>
            </a:pPr>
            <a:r>
              <a:rPr lang="en-US" sz="7200" b="1" dirty="0" smtClean="0"/>
              <a:t> </a:t>
            </a:r>
          </a:p>
          <a:p>
            <a:pPr marL="36000">
              <a:spcBef>
                <a:spcPts val="0"/>
              </a:spcBef>
              <a:buNone/>
            </a:pPr>
            <a:r>
              <a:rPr lang="en-US" sz="7200" b="1" dirty="0" smtClean="0"/>
              <a:t> Mental accounting models</a:t>
            </a:r>
            <a:r>
              <a:rPr lang="en-US" sz="7200" dirty="0" smtClean="0"/>
              <a:t>: different discount rates for different goods, e.g. small </a:t>
            </a:r>
            <a:r>
              <a:rPr lang="en-US" sz="7200" smtClean="0"/>
              <a:t>payoffs </a:t>
            </a:r>
            <a:r>
              <a:rPr lang="en-US" sz="7200" smtClean="0"/>
              <a:t>labeled </a:t>
            </a:r>
            <a:r>
              <a:rPr lang="en-US" sz="7200" dirty="0" smtClean="0"/>
              <a:t>as "petty cash" and discounted differently than "money"</a:t>
            </a:r>
            <a:br>
              <a:rPr lang="en-US" sz="7200" dirty="0" smtClean="0"/>
            </a:br>
            <a:r>
              <a:rPr lang="en-US" sz="7200" dirty="0" smtClean="0"/>
              <a:t> </a:t>
            </a:r>
          </a:p>
          <a:p>
            <a:pPr marL="36000">
              <a:spcBef>
                <a:spcPts val="0"/>
              </a:spcBef>
              <a:buNone/>
            </a:pPr>
            <a:r>
              <a:rPr lang="en-US" sz="7200" b="1" dirty="0" smtClean="0"/>
              <a:t> Dual-Self-Model</a:t>
            </a:r>
            <a:r>
              <a:rPr lang="en-US" sz="7200" dirty="0" smtClean="0"/>
              <a:t>: far-sighted self is the principal or planner, the short-term self is the "doer" or agent. - commitment, gambling with pocket cash but not with high stakes even if odds are identical</a:t>
            </a:r>
            <a:endParaRPr lang="it-IT" sz="72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14</a:t>
            </a:fld>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lstStyle/>
          <a:p>
            <a:pPr algn="ctr">
              <a:buNone/>
            </a:pPr>
            <a:r>
              <a:rPr lang="it-IT" sz="2000" b="1" cap="all" dirty="0" smtClean="0"/>
              <a:t>TIME INCONSISTENCY</a:t>
            </a:r>
            <a:endParaRPr lang="it-IT" sz="2000" b="1" cap="all"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2</a:t>
            </a:fld>
            <a:endParaRPr lang="it-IT" dirty="0"/>
          </a:p>
        </p:txBody>
      </p:sp>
      <p:pic>
        <p:nvPicPr>
          <p:cNvPr id="5" name="Picture 4"/>
          <p:cNvPicPr>
            <a:picLocks noChangeAspect="1" noChangeArrowheads="1"/>
          </p:cNvPicPr>
          <p:nvPr/>
        </p:nvPicPr>
        <p:blipFill>
          <a:blip r:embed="rId3" cstate="print"/>
          <a:srcRect/>
          <a:stretch>
            <a:fillRect/>
          </a:stretch>
        </p:blipFill>
        <p:spPr>
          <a:xfrm>
            <a:off x="1187624" y="1196752"/>
            <a:ext cx="6912768" cy="3528392"/>
          </a:xfrm>
          <a:prstGeom prst="rect">
            <a:avLst/>
          </a:prstGeom>
          <a:noFill/>
          <a:ln/>
        </p:spPr>
      </p:pic>
      <p:sp>
        <p:nvSpPr>
          <p:cNvPr id="6" name="Rectangle 5"/>
          <p:cNvSpPr/>
          <p:nvPr/>
        </p:nvSpPr>
        <p:spPr>
          <a:xfrm>
            <a:off x="467544" y="4725144"/>
            <a:ext cx="8208912" cy="1338828"/>
          </a:xfrm>
          <a:prstGeom prst="rect">
            <a:avLst/>
          </a:prstGeom>
        </p:spPr>
        <p:txBody>
          <a:bodyPr wrap="square">
            <a:spAutoFit/>
          </a:bodyPr>
          <a:lstStyle/>
          <a:p>
            <a:pPr>
              <a:lnSpc>
                <a:spcPct val="90000"/>
              </a:lnSpc>
            </a:pPr>
            <a:r>
              <a:rPr lang="en-US" altLang="zh-TW" dirty="0" smtClean="0">
                <a:latin typeface="+mn-lt"/>
              </a:rPr>
              <a:t>Choice between x1 (smaller) and x2 (larger)  (t2 &gt; t1) </a:t>
            </a:r>
          </a:p>
          <a:p>
            <a:pPr>
              <a:lnSpc>
                <a:spcPct val="90000"/>
              </a:lnSpc>
            </a:pPr>
            <a:r>
              <a:rPr lang="en-US" altLang="zh-TW" dirty="0" smtClean="0">
                <a:latin typeface="+mn-lt"/>
              </a:rPr>
              <a:t>                                   lines/present utility of x</a:t>
            </a:r>
          </a:p>
          <a:p>
            <a:pPr>
              <a:lnSpc>
                <a:spcPct val="90000"/>
              </a:lnSpc>
            </a:pPr>
            <a:r>
              <a:rPr lang="en-US" altLang="zh-TW" dirty="0" smtClean="0">
                <a:latin typeface="+mn-lt"/>
              </a:rPr>
              <a:t>If the individual discount x at a constant rate, curves do not cross</a:t>
            </a:r>
          </a:p>
          <a:p>
            <a:pPr>
              <a:lnSpc>
                <a:spcPct val="90000"/>
              </a:lnSpc>
            </a:pPr>
            <a:r>
              <a:rPr lang="en-US" altLang="zh-TW" dirty="0" smtClean="0">
                <a:latin typeface="+mn-lt"/>
              </a:rPr>
              <a:t>When rewards are distant, x2 pref. x1 but as x1 becomes more proximate preference changes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976664"/>
          </a:xfrm>
        </p:spPr>
        <p:txBody>
          <a:bodyPr>
            <a:normAutofit fontScale="32500" lnSpcReduction="20000"/>
          </a:bodyPr>
          <a:lstStyle/>
          <a:p>
            <a:pPr algn="ctr" fontAlgn="base">
              <a:buNone/>
            </a:pPr>
            <a:r>
              <a:rPr lang="en-US" sz="6200" b="1" cap="all" dirty="0" err="1" smtClean="0"/>
              <a:t>MAgniTuDE</a:t>
            </a:r>
            <a:r>
              <a:rPr lang="en-US" sz="6200" b="1" cap="all" dirty="0" smtClean="0"/>
              <a:t>  and sign EFFECT</a:t>
            </a:r>
          </a:p>
          <a:p>
            <a:pPr>
              <a:buNone/>
            </a:pPr>
            <a:endParaRPr lang="en-US" sz="5500" dirty="0" smtClean="0"/>
          </a:p>
          <a:p>
            <a:pPr>
              <a:buNone/>
            </a:pPr>
            <a:r>
              <a:rPr lang="en-US" sz="5500" b="1" dirty="0" smtClean="0"/>
              <a:t>Magnitude effect</a:t>
            </a:r>
          </a:p>
          <a:p>
            <a:pPr>
              <a:buNone/>
            </a:pPr>
            <a:endParaRPr lang="en-US" sz="5500" dirty="0" smtClean="0"/>
          </a:p>
          <a:p>
            <a:pPr>
              <a:buNone/>
            </a:pPr>
            <a:r>
              <a:rPr lang="en-US" sz="5500" dirty="0" smtClean="0"/>
              <a:t>The implicit discount rates declined sharply with the size of purchase</a:t>
            </a:r>
          </a:p>
          <a:p>
            <a:pPr>
              <a:buNone/>
            </a:pPr>
            <a:endParaRPr lang="en-US" sz="5500" dirty="0" smtClean="0"/>
          </a:p>
          <a:p>
            <a:pPr>
              <a:buNone/>
            </a:pPr>
            <a:r>
              <a:rPr lang="en-US" sz="5500" dirty="0" smtClean="0"/>
              <a:t>The perceptual difference between 100$ now and 150$ in a year appears greater than the difference between 10$ now and 15$ in a year</a:t>
            </a:r>
          </a:p>
          <a:p>
            <a:pPr>
              <a:buNone/>
            </a:pPr>
            <a:endParaRPr lang="en-US" sz="5500" dirty="0" smtClean="0"/>
          </a:p>
          <a:p>
            <a:pPr>
              <a:buNone/>
            </a:pPr>
            <a:r>
              <a:rPr lang="en-US" sz="5500" dirty="0" smtClean="0"/>
              <a:t>People waits for the extra 50$ in the first case but not for the $5 in the second</a:t>
            </a:r>
          </a:p>
          <a:p>
            <a:pPr algn="ctr">
              <a:buNone/>
            </a:pPr>
            <a:endParaRPr lang="en-US" sz="5500" dirty="0" smtClean="0"/>
          </a:p>
          <a:p>
            <a:pPr>
              <a:buNone/>
            </a:pPr>
            <a:r>
              <a:rPr lang="en-US" sz="5500" b="1" dirty="0" smtClean="0"/>
              <a:t>Sign effect</a:t>
            </a:r>
          </a:p>
          <a:p>
            <a:pPr>
              <a:buNone/>
            </a:pPr>
            <a:endParaRPr lang="en-US" sz="5500" dirty="0" smtClean="0"/>
          </a:p>
          <a:p>
            <a:pPr>
              <a:buNone/>
            </a:pPr>
            <a:r>
              <a:rPr lang="en-US" sz="5500" dirty="0" smtClean="0"/>
              <a:t>Discount rates for gains is much </a:t>
            </a:r>
            <a:r>
              <a:rPr lang="en-US" sz="5500" smtClean="0"/>
              <a:t>greater than </a:t>
            </a:r>
            <a:r>
              <a:rPr lang="en-US" sz="5500" dirty="0" smtClean="0"/>
              <a:t>for losses</a:t>
            </a:r>
          </a:p>
          <a:p>
            <a:pPr>
              <a:buNone/>
            </a:pPr>
            <a:endParaRPr lang="en-US" sz="5500" dirty="0" smtClean="0"/>
          </a:p>
          <a:p>
            <a:pPr>
              <a:buNone/>
            </a:pPr>
            <a:r>
              <a:rPr lang="en-US" sz="5500" dirty="0" smtClean="0"/>
              <a:t>People are quite anxious to receive a positive reward but are less anxious to postpone a loss</a:t>
            </a:r>
          </a:p>
          <a:p>
            <a:pPr>
              <a:buNone/>
            </a:pPr>
            <a:endParaRPr lang="en-US" sz="5500" dirty="0" smtClean="0"/>
          </a:p>
          <a:p>
            <a:pPr algn="ctr">
              <a:buNone/>
            </a:pPr>
            <a:r>
              <a:rPr lang="en-US" sz="5500" dirty="0" smtClean="0"/>
              <a:t>	</a:t>
            </a:r>
            <a:endParaRPr lang="en-US" sz="55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3</a:t>
            </a:fld>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976664"/>
          </a:xfrm>
        </p:spPr>
        <p:txBody>
          <a:bodyPr>
            <a:normAutofit fontScale="47500" lnSpcReduction="20000"/>
          </a:bodyPr>
          <a:lstStyle/>
          <a:p>
            <a:pPr algn="ctr">
              <a:buNone/>
            </a:pPr>
            <a:r>
              <a:rPr lang="en-US" sz="4200" b="1" dirty="0" smtClean="0"/>
              <a:t>REFERENCE POINT</a:t>
            </a:r>
          </a:p>
          <a:p>
            <a:pPr>
              <a:buNone/>
            </a:pPr>
            <a:endParaRPr lang="en-US" sz="4500" dirty="0" smtClean="0"/>
          </a:p>
          <a:p>
            <a:pPr>
              <a:buNone/>
            </a:pPr>
            <a:r>
              <a:rPr lang="en-US" sz="3800" dirty="0" smtClean="0"/>
              <a:t>Decision makers do not integrate outcomes with their existing wealth or consumption but react to events as changes, relative to some reference point</a:t>
            </a:r>
          </a:p>
          <a:p>
            <a:pPr>
              <a:buNone/>
            </a:pPr>
            <a:endParaRPr lang="en-US" sz="3800" dirty="0" smtClean="0"/>
          </a:p>
          <a:p>
            <a:pPr>
              <a:buNone/>
            </a:pPr>
            <a:r>
              <a:rPr lang="en-US" sz="3800" dirty="0" err="1" smtClean="0"/>
              <a:t>Loewenstein</a:t>
            </a:r>
            <a:r>
              <a:rPr lang="en-US" sz="3800" dirty="0" smtClean="0"/>
              <a:t> and </a:t>
            </a:r>
            <a:r>
              <a:rPr lang="en-US" sz="3800" dirty="0" err="1" smtClean="0"/>
              <a:t>Prelec</a:t>
            </a:r>
            <a:r>
              <a:rPr lang="en-US" sz="3800" dirty="0" smtClean="0"/>
              <a:t> (1989)’s French and Greek restaurant experiment</a:t>
            </a:r>
          </a:p>
          <a:p>
            <a:pPr>
              <a:buNone/>
            </a:pPr>
            <a:endParaRPr lang="en-US" sz="3800" dirty="0" smtClean="0"/>
          </a:p>
          <a:p>
            <a:pPr>
              <a:buNone/>
            </a:pPr>
            <a:r>
              <a:rPr lang="en-US" sz="3800" dirty="0" smtClean="0"/>
              <a:t>1  Two free dinners to be consumed in one month</a:t>
            </a:r>
          </a:p>
          <a:p>
            <a:pPr>
              <a:buNone/>
            </a:pPr>
            <a:r>
              <a:rPr lang="en-US" sz="3800" b="1" dirty="0" smtClean="0"/>
              <a:t>              French </a:t>
            </a:r>
            <a:r>
              <a:rPr lang="en-US" sz="3800" dirty="0" err="1" smtClean="0"/>
              <a:t>vs</a:t>
            </a:r>
            <a:r>
              <a:rPr lang="en-US" sz="3800" dirty="0" smtClean="0"/>
              <a:t> Greek dinner </a:t>
            </a:r>
          </a:p>
          <a:p>
            <a:pPr>
              <a:buNone/>
            </a:pPr>
            <a:endParaRPr lang="en-US" sz="3800" dirty="0" smtClean="0"/>
          </a:p>
          <a:p>
            <a:pPr>
              <a:buNone/>
            </a:pPr>
            <a:r>
              <a:rPr lang="en-US" sz="3800" dirty="0" smtClean="0"/>
              <a:t>2. </a:t>
            </a:r>
            <a:r>
              <a:rPr lang="en-US" sz="3800" b="1" dirty="0" smtClean="0"/>
              <a:t>French dinner in one </a:t>
            </a:r>
            <a:r>
              <a:rPr lang="en-US" sz="3800" dirty="0" smtClean="0"/>
              <a:t>or French dinner in two months </a:t>
            </a:r>
          </a:p>
          <a:p>
            <a:pPr>
              <a:buNone/>
            </a:pPr>
            <a:endParaRPr lang="en-US" sz="3800" dirty="0" smtClean="0"/>
          </a:p>
          <a:p>
            <a:pPr>
              <a:buNone/>
            </a:pPr>
            <a:r>
              <a:rPr lang="en-US" sz="3800" dirty="0" smtClean="0"/>
              <a:t>3. </a:t>
            </a:r>
            <a:r>
              <a:rPr lang="en-US" sz="3800" b="1" dirty="0" smtClean="0"/>
              <a:t>Greek in one month and French in two months </a:t>
            </a:r>
            <a:r>
              <a:rPr lang="en-US" sz="3800" dirty="0" smtClean="0"/>
              <a:t>or French in one month and Greek in two months </a:t>
            </a:r>
          </a:p>
          <a:p>
            <a:pPr>
              <a:buNone/>
            </a:pPr>
            <a:endParaRPr lang="en-US" sz="3800" dirty="0" smtClean="0"/>
          </a:p>
          <a:p>
            <a:r>
              <a:rPr lang="en-US" sz="3800" dirty="0" smtClean="0"/>
              <a:t>Subjects exhibit a negative time of rate preference</a:t>
            </a:r>
          </a:p>
          <a:p>
            <a:r>
              <a:rPr lang="en-US" sz="3800" dirty="0" smtClean="0"/>
              <a:t>People evaluate current consumption relative to past consumption and are loss averse</a:t>
            </a:r>
          </a:p>
          <a:p>
            <a:r>
              <a:rPr lang="en-US" sz="3800" dirty="0" smtClean="0"/>
              <a:t>They prefer a pattern of increasing utility over time	</a:t>
            </a:r>
            <a:endParaRPr lang="en-US" sz="38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4</a:t>
            </a:fld>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976664"/>
          </a:xfrm>
        </p:spPr>
        <p:txBody>
          <a:bodyPr>
            <a:normAutofit fontScale="32500" lnSpcReduction="20000"/>
          </a:bodyPr>
          <a:lstStyle/>
          <a:p>
            <a:pPr fontAlgn="base"/>
            <a:r>
              <a:rPr lang="en-US" dirty="0" smtClean="0"/>
              <a:t> </a:t>
            </a:r>
            <a:endParaRPr lang="it-IT" dirty="0" smtClean="0"/>
          </a:p>
          <a:p>
            <a:pPr algn="ctr">
              <a:buNone/>
            </a:pPr>
            <a:r>
              <a:rPr lang="en-US" sz="6200" b="1" dirty="0" smtClean="0"/>
              <a:t>COMMITMENT</a:t>
            </a:r>
          </a:p>
          <a:p>
            <a:pPr algn="ctr">
              <a:buNone/>
            </a:pPr>
            <a:endParaRPr lang="en-US" sz="5500" dirty="0" smtClean="0"/>
          </a:p>
          <a:p>
            <a:pPr>
              <a:buNone/>
            </a:pPr>
            <a:r>
              <a:rPr lang="en-US" sz="5500" dirty="0" smtClean="0"/>
              <a:t>	David </a:t>
            </a:r>
            <a:r>
              <a:rPr lang="en-US" sz="5500" dirty="0" err="1" smtClean="0"/>
              <a:t>Laibson</a:t>
            </a:r>
            <a:r>
              <a:rPr lang="en-US" sz="5500" dirty="0" smtClean="0"/>
              <a:t> “Golden Eggs and Hyperbolic Discounting” (1997)</a:t>
            </a:r>
            <a:br>
              <a:rPr lang="en-US" sz="5500" dirty="0" smtClean="0"/>
            </a:br>
            <a:endParaRPr lang="en-US" sz="5500" dirty="0" smtClean="0"/>
          </a:p>
          <a:p>
            <a:pPr>
              <a:buNone/>
            </a:pPr>
            <a:r>
              <a:rPr lang="en-US" sz="5500" dirty="0" smtClean="0"/>
              <a:t>“Use whatever means possible to remove a set amount of money</a:t>
            </a:r>
          </a:p>
          <a:p>
            <a:pPr>
              <a:buNone/>
            </a:pPr>
            <a:r>
              <a:rPr lang="en-US" sz="5500" dirty="0" smtClean="0"/>
              <a:t>from your bank account each month before you have a chance to</a:t>
            </a:r>
          </a:p>
          <a:p>
            <a:pPr>
              <a:buNone/>
            </a:pPr>
            <a:r>
              <a:rPr lang="en-US" sz="5500" dirty="0" smtClean="0"/>
              <a:t>spend it” —advice in New York Times “Your Money” column [1993]. </a:t>
            </a:r>
          </a:p>
          <a:p>
            <a:pPr>
              <a:buNone/>
            </a:pPr>
            <a:endParaRPr lang="en-US" sz="5500" dirty="0" smtClean="0"/>
          </a:p>
          <a:p>
            <a:pPr>
              <a:lnSpc>
                <a:spcPct val="120000"/>
              </a:lnSpc>
              <a:buNone/>
            </a:pPr>
            <a:r>
              <a:rPr lang="en-US" sz="5500" dirty="0" smtClean="0"/>
              <a:t>	“Many people place a premium on the attribute of self-control. Individuals who have this capacity are able to stay on diets, carry through exercise regimens, show up to work on time, and live within their means. Self-control is so desirable that most of us complain that we do not have enough of it. Fortunately, there are ways to compensate for this shortfall. One of the most widely used techniques is commitment. For example, signing up to give a seminar is an easy way to commit oneself to write a paper. Such commitments matter since they create constraints (e.g., deadlines) that generally end up being binding”</a:t>
            </a:r>
            <a:endParaRPr lang="en-US" sz="55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5</a:t>
            </a:fld>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904656"/>
          </a:xfrm>
        </p:spPr>
        <p:txBody>
          <a:bodyPr>
            <a:normAutofit fontScale="25000" lnSpcReduction="20000"/>
          </a:bodyPr>
          <a:lstStyle/>
          <a:p>
            <a:pPr fontAlgn="base"/>
            <a:r>
              <a:rPr lang="en-US" dirty="0" smtClean="0"/>
              <a:t> </a:t>
            </a:r>
            <a:endParaRPr lang="it-IT" dirty="0" smtClean="0"/>
          </a:p>
          <a:p>
            <a:pPr algn="ctr">
              <a:buNone/>
            </a:pPr>
            <a:r>
              <a:rPr lang="en-US" sz="8000" b="1" dirty="0" smtClean="0"/>
              <a:t>QUASI-HYPERBOLIC DISCOUNT</a:t>
            </a:r>
          </a:p>
          <a:p>
            <a:endParaRPr lang="en-US" sz="5500" dirty="0" smtClean="0"/>
          </a:p>
          <a:p>
            <a:r>
              <a:rPr lang="en-US" sz="7200" dirty="0" smtClean="0"/>
              <a:t>Function inducing dynamically inconsistent preferences, implying a motive for consumers to constrain their own future choices.</a:t>
            </a:r>
            <a:br>
              <a:rPr lang="en-US" sz="7200" dirty="0" smtClean="0"/>
            </a:br>
            <a:endParaRPr lang="en-US" sz="7200" dirty="0" smtClean="0"/>
          </a:p>
          <a:p>
            <a:r>
              <a:rPr lang="en-US" sz="7200" dirty="0" smtClean="0"/>
              <a:t>Many people place a premium on attribute of self-control, but even for those who lack it </a:t>
            </a:r>
            <a:r>
              <a:rPr lang="en-US" sz="7200" dirty="0" err="1" smtClean="0"/>
              <a:t>precommitment</a:t>
            </a:r>
            <a:r>
              <a:rPr lang="en-US" sz="7200" dirty="0" smtClean="0"/>
              <a:t> may do the trick</a:t>
            </a:r>
          </a:p>
          <a:p>
            <a:endParaRPr lang="en-US" sz="7200" dirty="0" smtClean="0"/>
          </a:p>
          <a:p>
            <a:r>
              <a:rPr lang="en-US" sz="7200" dirty="0" smtClean="0"/>
              <a:t>Decision-makers foresees these conflicts and uses a stylized commitment technology to partially limit the options available in the future. </a:t>
            </a:r>
          </a:p>
          <a:p>
            <a:endParaRPr lang="en-US" sz="7200" dirty="0" smtClean="0"/>
          </a:p>
          <a:p>
            <a:r>
              <a:rPr lang="en-US" sz="7200" dirty="0" err="1" smtClean="0"/>
              <a:t>Laibson</a:t>
            </a:r>
            <a:r>
              <a:rPr lang="en-US" sz="7200" dirty="0" smtClean="0"/>
              <a:t> models the individual to choose between an liquid asset and a partially illiquid (money can only be accessed a period after the decision about </a:t>
            </a:r>
            <a:r>
              <a:rPr lang="en-US" sz="7200" dirty="0" err="1" smtClean="0"/>
              <a:t>deinvesting</a:t>
            </a:r>
            <a:r>
              <a:rPr lang="en-US" sz="7200" dirty="0" smtClean="0"/>
              <a:t> was made).</a:t>
            </a:r>
          </a:p>
          <a:p>
            <a:endParaRPr lang="en-US" sz="7200" dirty="0" smtClean="0"/>
          </a:p>
          <a:p>
            <a:r>
              <a:rPr lang="en-US" sz="7200" dirty="0" smtClean="0"/>
              <a:t>Empirical approach: by using credit card data from the 1980s, his theoretical framework is fully supported.</a:t>
            </a:r>
          </a:p>
          <a:p>
            <a:pPr>
              <a:buNone/>
            </a:pPr>
            <a:endParaRPr lang="en-US" sz="7200" dirty="0" smtClean="0"/>
          </a:p>
          <a:p>
            <a:r>
              <a:rPr lang="en-US" sz="7200" dirty="0" smtClean="0"/>
              <a:t>The model provides a formal framework for considering the proposition that financial market innovation reduces net welfare by providing “too much” liquidity.</a:t>
            </a:r>
            <a:br>
              <a:rPr lang="en-US" sz="7200" dirty="0" smtClean="0"/>
            </a:br>
            <a:endParaRPr lang="en-US" sz="72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6</a:t>
            </a:fld>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688632"/>
          </a:xfrm>
        </p:spPr>
        <p:txBody>
          <a:bodyPr>
            <a:normAutofit/>
          </a:bodyPr>
          <a:lstStyle/>
          <a:p>
            <a:pPr algn="ctr">
              <a:buNone/>
            </a:pPr>
            <a:r>
              <a:rPr lang="en-US" sz="2000" b="1" dirty="0" smtClean="0"/>
              <a:t>PREDICTIONS</a:t>
            </a:r>
            <a:r>
              <a:rPr lang="en-US" dirty="0" smtClean="0"/>
              <a:t/>
            </a:r>
            <a:br>
              <a:rPr lang="en-US" dirty="0" smtClean="0"/>
            </a:br>
            <a:endParaRPr lang="en-US" dirty="0" smtClean="0"/>
          </a:p>
          <a:p>
            <a:r>
              <a:rPr lang="en-US" sz="1800" dirty="0" smtClean="0"/>
              <a:t>The model explains why consumers have a different propensity to consume out of wealth than they do out of labor income as wealth is invested (partly illiquid).</a:t>
            </a:r>
          </a:p>
          <a:p>
            <a:endParaRPr lang="en-US" sz="1800" dirty="0" smtClean="0"/>
          </a:p>
          <a:p>
            <a:r>
              <a:rPr lang="en-US" sz="1800" dirty="0" smtClean="0"/>
              <a:t>The model suggests that financial innovation (esp. credit cards) may have caused the ongoing decline in U. S. savings rates</a:t>
            </a:r>
          </a:p>
          <a:p>
            <a:endParaRPr lang="en-US" sz="1800" dirty="0" smtClean="0"/>
          </a:p>
          <a:p>
            <a:r>
              <a:rPr lang="en-US" sz="1800" dirty="0" smtClean="0"/>
              <a:t>Financial innovation increases liquidity and eliminates implicit commitment opportunities such as investing in illiquid assets as the way to store wealth</a:t>
            </a:r>
          </a:p>
          <a:p>
            <a:endParaRPr lang="en-US" sz="1800" dirty="0" smtClean="0"/>
          </a:p>
          <a:p>
            <a:r>
              <a:rPr lang="en-US" sz="1800" dirty="0" smtClean="0"/>
              <a:t>This paper was written before the introduction of subprime mortgages and compared to the savings rate in the paper, the trend of declining savings rates has not been changed.</a:t>
            </a:r>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7</a:t>
            </a:fld>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pPr algn="ctr">
              <a:buNone/>
            </a:pPr>
            <a:r>
              <a:rPr lang="it-IT" sz="2000" b="1" cap="all" dirty="0" err="1" smtClean="0"/>
              <a:t>Dual</a:t>
            </a:r>
            <a:r>
              <a:rPr lang="it-IT" sz="2000" b="1" cap="all" dirty="0" smtClean="0"/>
              <a:t> </a:t>
            </a:r>
            <a:r>
              <a:rPr lang="it-IT" sz="2000" b="1" cap="all" dirty="0" err="1" smtClean="0"/>
              <a:t>neural</a:t>
            </a:r>
            <a:r>
              <a:rPr lang="it-IT" sz="2000" b="1" cap="all" dirty="0" smtClean="0"/>
              <a:t> </a:t>
            </a:r>
            <a:r>
              <a:rPr lang="it-IT" sz="2000" b="1" cap="all" dirty="0" err="1" smtClean="0"/>
              <a:t>systems</a:t>
            </a:r>
            <a:endParaRPr lang="it-IT" sz="2000" b="1" cap="all" dirty="0" smtClean="0"/>
          </a:p>
          <a:p>
            <a:pPr>
              <a:buNone/>
            </a:pPr>
            <a:endParaRPr lang="it-IT" sz="2000" cap="all" dirty="0" smtClean="0"/>
          </a:p>
          <a:p>
            <a:r>
              <a:rPr lang="en-US" sz="1800" dirty="0" smtClean="0"/>
              <a:t>McClure et al.’s (2004) experiment with functional magnetic resonance imaging (</a:t>
            </a:r>
            <a:r>
              <a:rPr lang="en-US" sz="1800" dirty="0" err="1" smtClean="0"/>
              <a:t>fmri</a:t>
            </a:r>
            <a:r>
              <a:rPr lang="en-US" sz="1800" dirty="0" smtClean="0"/>
              <a:t>)</a:t>
            </a:r>
          </a:p>
          <a:p>
            <a:endParaRPr lang="en-US" sz="1800" dirty="0" smtClean="0"/>
          </a:p>
          <a:p>
            <a:r>
              <a:rPr lang="en-US" sz="1800" dirty="0" smtClean="0"/>
              <a:t>Neural correlates of time discounting while subjects made a series of choices between monetary reward options that varied by delay to delivery (either now-future or future-future)</a:t>
            </a:r>
            <a:endParaRPr lang="it-IT" sz="1800" dirty="0" smtClean="0"/>
          </a:p>
          <a:p>
            <a:endParaRPr lang="it-IT" sz="1800" dirty="0" smtClean="0"/>
          </a:p>
          <a:p>
            <a:r>
              <a:rPr lang="en-US" sz="1800" dirty="0" smtClean="0"/>
              <a:t>Subjects made a series of choices between small proximal rewards and larger delayed rewards </a:t>
            </a:r>
          </a:p>
          <a:p>
            <a:pPr>
              <a:buNone/>
            </a:pPr>
            <a:r>
              <a:rPr lang="en-US" sz="1800" dirty="0" smtClean="0"/>
              <a:t>    (ex. $5 now or $10 in 2 weeks)</a:t>
            </a:r>
            <a:endParaRPr lang="it-IT" sz="1800" dirty="0" smtClean="0"/>
          </a:p>
          <a:p>
            <a:pPr>
              <a:buNone/>
            </a:pPr>
            <a:r>
              <a:rPr lang="en-US" sz="1800" dirty="0" smtClean="0"/>
              <a:t> </a:t>
            </a:r>
            <a:endParaRPr lang="it-IT" sz="1800" dirty="0" smtClean="0"/>
          </a:p>
          <a:p>
            <a:r>
              <a:rPr lang="en-US" sz="1800" dirty="0" smtClean="0"/>
              <a:t>In some trials the proximal reward was available immediately, and in other trials participants chose between two delayed rewards </a:t>
            </a:r>
            <a:endParaRPr lang="it-IT" sz="1800" dirty="0" smtClean="0"/>
          </a:p>
          <a:p>
            <a:pPr>
              <a:buNone/>
            </a:pPr>
            <a:endParaRPr lang="it-IT" sz="2000" cap="all"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8</a:t>
            </a:fld>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530619"/>
          </a:xfrm>
        </p:spPr>
        <p:txBody>
          <a:bodyPr>
            <a:normAutofit/>
          </a:bodyPr>
          <a:lstStyle/>
          <a:p>
            <a:pPr algn="ctr">
              <a:buNone/>
            </a:pPr>
            <a:r>
              <a:rPr lang="it-IT" sz="2000" b="1" cap="all" dirty="0" err="1" smtClean="0"/>
              <a:t>McCLURE</a:t>
            </a:r>
            <a:r>
              <a:rPr lang="it-IT" sz="2000" b="1" cap="all" dirty="0" smtClean="0"/>
              <a:t> </a:t>
            </a:r>
            <a:r>
              <a:rPr lang="it-IT" sz="2000" b="1" cap="all" dirty="0" err="1" smtClean="0"/>
              <a:t>et</a:t>
            </a:r>
            <a:r>
              <a:rPr lang="it-IT" sz="2000" b="1" cap="all" dirty="0" smtClean="0"/>
              <a:t> al.’s </a:t>
            </a:r>
            <a:r>
              <a:rPr lang="it-IT" sz="2000" b="1" cap="all" dirty="0" err="1" smtClean="0"/>
              <a:t>findings</a:t>
            </a:r>
            <a:endParaRPr lang="it-IT" sz="2000" b="1" cap="all" dirty="0" smtClean="0"/>
          </a:p>
          <a:p>
            <a:pPr>
              <a:buNone/>
            </a:pPr>
            <a:endParaRPr lang="it-IT" sz="2000" cap="all" dirty="0" smtClean="0"/>
          </a:p>
          <a:p>
            <a:pPr>
              <a:buNone/>
            </a:pPr>
            <a:r>
              <a:rPr lang="en-US" sz="1800" dirty="0" smtClean="0"/>
              <a:t>1</a:t>
            </a:r>
            <a:r>
              <a:rPr lang="en-US" sz="1700" dirty="0" smtClean="0"/>
              <a:t>. Limbic and </a:t>
            </a:r>
            <a:r>
              <a:rPr lang="en-US" sz="1700" dirty="0" err="1" smtClean="0"/>
              <a:t>paralimbic</a:t>
            </a:r>
            <a:r>
              <a:rPr lang="en-US" sz="1700" dirty="0" smtClean="0"/>
              <a:t> cortical  (</a:t>
            </a:r>
            <a:r>
              <a:rPr lang="en-US" sz="1700" dirty="0" err="1" smtClean="0"/>
              <a:t>dopaminergic</a:t>
            </a:r>
            <a:r>
              <a:rPr lang="en-US" sz="1700" dirty="0" smtClean="0"/>
              <a:t>)</a:t>
            </a:r>
          </a:p>
          <a:p>
            <a:r>
              <a:rPr lang="en-US" sz="1700" dirty="0" smtClean="0"/>
              <a:t>ventral striatum (</a:t>
            </a:r>
            <a:r>
              <a:rPr lang="en-US" sz="1700" dirty="0" err="1" smtClean="0"/>
              <a:t>VStr</a:t>
            </a:r>
            <a:r>
              <a:rPr lang="en-US" sz="1700" dirty="0" smtClean="0"/>
              <a:t>)</a:t>
            </a:r>
          </a:p>
          <a:p>
            <a:r>
              <a:rPr lang="en-US" sz="1700" dirty="0" smtClean="0"/>
              <a:t>medial prefrontal cortex (MPFC)</a:t>
            </a:r>
          </a:p>
          <a:p>
            <a:r>
              <a:rPr lang="en-US" sz="1700" dirty="0" smtClean="0"/>
              <a:t>medial orbital frontal cortex (MOFC)</a:t>
            </a:r>
          </a:p>
          <a:p>
            <a:r>
              <a:rPr lang="en-US" sz="1700" dirty="0" smtClean="0"/>
              <a:t>posterior cingulated cortex (PCC)</a:t>
            </a:r>
          </a:p>
          <a:p>
            <a:pPr>
              <a:buNone/>
            </a:pPr>
            <a:r>
              <a:rPr lang="en-US" sz="1700" dirty="0" smtClean="0"/>
              <a:t>   were significantly more active in trials involving an immediate reward than in trials where both rewards were delayed. </a:t>
            </a:r>
            <a:endParaRPr lang="it-IT" sz="1700" dirty="0" smtClean="0"/>
          </a:p>
          <a:p>
            <a:pPr>
              <a:buNone/>
            </a:pPr>
            <a:endParaRPr lang="en-US" sz="1700" dirty="0" smtClean="0"/>
          </a:p>
          <a:p>
            <a:pPr>
              <a:buNone/>
            </a:pPr>
            <a:r>
              <a:rPr lang="en-US" sz="1700" dirty="0" smtClean="0"/>
              <a:t>2. </a:t>
            </a:r>
            <a:r>
              <a:rPr lang="en-US" sz="1700" dirty="0" err="1" smtClean="0"/>
              <a:t>fronto</a:t>
            </a:r>
            <a:r>
              <a:rPr lang="en-US" sz="1700" dirty="0" smtClean="0"/>
              <a:t>-parietal regions (cognitive functions) </a:t>
            </a:r>
          </a:p>
          <a:p>
            <a:r>
              <a:rPr lang="en-US" sz="1700" dirty="0" smtClean="0"/>
              <a:t>the right </a:t>
            </a:r>
            <a:r>
              <a:rPr lang="en-US" sz="1700" dirty="0" err="1" smtClean="0"/>
              <a:t>dorsolateral</a:t>
            </a:r>
            <a:r>
              <a:rPr lang="en-US" sz="1700" dirty="0" smtClean="0"/>
              <a:t> prefrontal cortex (DLPFC)</a:t>
            </a:r>
          </a:p>
          <a:p>
            <a:pPr>
              <a:buNone/>
            </a:pPr>
            <a:r>
              <a:rPr lang="en-US" sz="1700" dirty="0" smtClean="0"/>
              <a:t>   were activated about equally for both types of decisions. </a:t>
            </a:r>
            <a:endParaRPr lang="it-IT" sz="1700" dirty="0" smtClean="0"/>
          </a:p>
          <a:p>
            <a:pPr>
              <a:buNone/>
            </a:pPr>
            <a:r>
              <a:rPr lang="en-US" sz="1700" dirty="0" smtClean="0"/>
              <a:t> </a:t>
            </a:r>
            <a:endParaRPr lang="it-IT" sz="1700" dirty="0" smtClean="0"/>
          </a:p>
          <a:p>
            <a:pPr>
              <a:buNone/>
            </a:pPr>
            <a:r>
              <a:rPr lang="en-US" sz="1700" dirty="0" smtClean="0"/>
              <a:t>3. when decisions involved an immediate reward, greater activity in </a:t>
            </a:r>
            <a:r>
              <a:rPr lang="en-US" sz="1700" dirty="0" err="1" smtClean="0"/>
              <a:t>fronto</a:t>
            </a:r>
            <a:r>
              <a:rPr lang="en-US" sz="1700" dirty="0" smtClean="0"/>
              <a:t>-parietal regions than in limbic regions predicted the selection of larger, delayed rewards</a:t>
            </a:r>
            <a:endParaRPr lang="it-IT" sz="1700" cap="all"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9</a:t>
            </a:fld>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
  <TotalTime>1776</TotalTime>
  <Words>789</Words>
  <Application>Microsoft Office PowerPoint</Application>
  <PresentationFormat>On-screen Show (4:3)</PresentationFormat>
  <Paragraphs>154</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Pc4</cp:lastModifiedBy>
  <cp:revision>249</cp:revision>
  <dcterms:created xsi:type="dcterms:W3CDTF">2008-11-13T17:18:53Z</dcterms:created>
  <dcterms:modified xsi:type="dcterms:W3CDTF">2013-11-07T13:27:51Z</dcterms:modified>
</cp:coreProperties>
</file>