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422" r:id="rId2"/>
    <p:sldId id="275" r:id="rId3"/>
    <p:sldId id="276" r:id="rId4"/>
    <p:sldId id="277" r:id="rId5"/>
    <p:sldId id="278" r:id="rId6"/>
    <p:sldId id="279" r:id="rId7"/>
    <p:sldId id="280" r:id="rId8"/>
    <p:sldId id="281" r:id="rId9"/>
    <p:sldId id="282" r:id="rId10"/>
    <p:sldId id="283" r:id="rId11"/>
    <p:sldId id="284" r:id="rId12"/>
    <p:sldId id="306" r:id="rId13"/>
    <p:sldId id="337" r:id="rId14"/>
    <p:sldId id="338" r:id="rId15"/>
    <p:sldId id="339" r:id="rId16"/>
    <p:sldId id="348" r:id="rId17"/>
    <p:sldId id="349" r:id="rId18"/>
    <p:sldId id="350" r:id="rId19"/>
    <p:sldId id="351" r:id="rId20"/>
    <p:sldId id="356" r:id="rId21"/>
    <p:sldId id="358" r:id="rId22"/>
    <p:sldId id="359" r:id="rId23"/>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49" autoAdjust="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9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3835852-C098-4FC8-9ED1-712FB9DD6322}" type="datetimeFigureOut">
              <a:rPr lang="it-IT"/>
              <a:pPr>
                <a:defRPr/>
              </a:pPr>
              <a:t>10/04/2013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smtClean="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55A3145B-9401-47E9-8815-6769CF55A68C}" type="slidenum">
              <a:rPr lang="it-IT"/>
              <a:pPr>
                <a:defRPr/>
              </a:pPr>
              <a:t>‹#›</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4" name="Triangolo rettangolo 10"/>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uppo 15"/>
          <p:cNvGrpSpPr>
            <a:grpSpLocks/>
          </p:cNvGrpSpPr>
          <p:nvPr/>
        </p:nvGrpSpPr>
        <p:grpSpPr bwMode="auto">
          <a:xfrm>
            <a:off x="-3175" y="4953000"/>
            <a:ext cx="9147175" cy="1911350"/>
            <a:chOff x="-3765" y="4832896"/>
            <a:chExt cx="9147765" cy="2032192"/>
          </a:xfrm>
        </p:grpSpPr>
        <p:sp>
          <p:nvSpPr>
            <p:cNvPr id="6" name="Figura a mano libera 16"/>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Figura a mano libera 18"/>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8" name="Figura a mano libera 19"/>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Connettore 1 20"/>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olo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it-IT" smtClean="0"/>
              <a:t>Fare clic per modificare lo stile del titolo</a:t>
            </a:r>
            <a:endParaRPr lang="en-US"/>
          </a:p>
        </p:txBody>
      </p:sp>
      <p:sp>
        <p:nvSpPr>
          <p:cNvPr id="17" name="Sottotitolo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it-IT" smtClean="0"/>
              <a:t>Fare clic per modificare lo stile del sottotitolo dello schema</a:t>
            </a:r>
            <a:endParaRPr lang="en-US"/>
          </a:p>
        </p:txBody>
      </p:sp>
      <p:sp>
        <p:nvSpPr>
          <p:cNvPr id="11" name="Segnaposto data 29"/>
          <p:cNvSpPr>
            <a:spLocks noGrp="1"/>
          </p:cNvSpPr>
          <p:nvPr>
            <p:ph type="dt" sz="half" idx="10"/>
          </p:nvPr>
        </p:nvSpPr>
        <p:spPr/>
        <p:txBody>
          <a:bodyPr/>
          <a:lstStyle>
            <a:lvl1pPr>
              <a:defRPr>
                <a:solidFill>
                  <a:srgbClr val="FFFFFF"/>
                </a:solidFill>
              </a:defRPr>
            </a:lvl1pPr>
            <a:extLst/>
          </a:lstStyle>
          <a:p>
            <a:pPr>
              <a:defRPr/>
            </a:pPr>
            <a:fld id="{FEDD1D77-1135-40B1-9ABB-9563DA72CD77}" type="datetime1">
              <a:rPr lang="it-IT"/>
              <a:pPr>
                <a:defRPr/>
              </a:pPr>
              <a:t>10/04/2013</a:t>
            </a:fld>
            <a:endParaRPr lang="it-IT"/>
          </a:p>
        </p:txBody>
      </p:sp>
      <p:sp>
        <p:nvSpPr>
          <p:cNvPr id="12" name="Segnaposto piè di pagina 18"/>
          <p:cNvSpPr>
            <a:spLocks noGrp="1"/>
          </p:cNvSpPr>
          <p:nvPr>
            <p:ph type="ftr" sz="quarter" idx="11"/>
          </p:nvPr>
        </p:nvSpPr>
        <p:spPr/>
        <p:txBody>
          <a:bodyPr/>
          <a:lstStyle>
            <a:lvl1pPr>
              <a:defRPr>
                <a:solidFill>
                  <a:schemeClr val="accent1">
                    <a:tint val="20000"/>
                  </a:schemeClr>
                </a:solidFill>
              </a:defRPr>
            </a:lvl1pPr>
            <a:extLst/>
          </a:lstStyle>
          <a:p>
            <a:pPr>
              <a:defRPr/>
            </a:pPr>
            <a:endParaRPr lang="it-IT"/>
          </a:p>
        </p:txBody>
      </p:sp>
      <p:sp>
        <p:nvSpPr>
          <p:cNvPr id="13" name="Segnaposto numero diapositiva 26"/>
          <p:cNvSpPr>
            <a:spLocks noGrp="1"/>
          </p:cNvSpPr>
          <p:nvPr>
            <p:ph type="sldNum" sz="quarter" idx="12"/>
          </p:nvPr>
        </p:nvSpPr>
        <p:spPr/>
        <p:txBody>
          <a:bodyPr/>
          <a:lstStyle>
            <a:lvl1pPr>
              <a:defRPr>
                <a:solidFill>
                  <a:srgbClr val="FFFFFF"/>
                </a:solidFill>
              </a:defRPr>
            </a:lvl1pPr>
            <a:extLst/>
          </a:lstStyle>
          <a:p>
            <a:pPr>
              <a:defRPr/>
            </a:pPr>
            <a:fld id="{ABC47187-B7F9-4ED7-A378-B90F02FAF37D}" type="slidenum">
              <a:rPr lang="it-IT"/>
              <a:pPr>
                <a:defRPr/>
              </a:pPr>
              <a:t>‹#›</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lang="it-IT" smtClean="0"/>
              <a:t>Fare clic per modificare lo stile del titolo</a:t>
            </a:r>
            <a:endParaRPr lang="en-US"/>
          </a:p>
        </p:txBody>
      </p:sp>
      <p:sp>
        <p:nvSpPr>
          <p:cNvPr id="3" name="Segnaposto testo verticale 2"/>
          <p:cNvSpPr>
            <a:spLocks noGrp="1"/>
          </p:cNvSpPr>
          <p:nvPr>
            <p:ph type="body" orient="vert" idx="1"/>
          </p:nvPr>
        </p:nvSpPr>
        <p:spPr>
          <a:xfrm>
            <a:off x="457200" y="1481329"/>
            <a:ext cx="8229600" cy="4386071"/>
          </a:xfrm>
        </p:spPr>
        <p:txBody>
          <a:bodyPr vert="eaVert"/>
          <a:lstStyle>
            <a:extLs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9"/>
          <p:cNvSpPr>
            <a:spLocks noGrp="1"/>
          </p:cNvSpPr>
          <p:nvPr>
            <p:ph type="dt" sz="half" idx="10"/>
          </p:nvPr>
        </p:nvSpPr>
        <p:spPr/>
        <p:txBody>
          <a:bodyPr/>
          <a:lstStyle>
            <a:lvl1pPr>
              <a:defRPr/>
            </a:lvl1pPr>
          </a:lstStyle>
          <a:p>
            <a:pPr>
              <a:defRPr/>
            </a:pPr>
            <a:fld id="{94992D63-C619-4258-95B5-6795595F85F7}" type="datetime1">
              <a:rPr lang="it-IT"/>
              <a:pPr>
                <a:defRPr/>
              </a:pPr>
              <a:t>10/04/2013</a:t>
            </a:fld>
            <a:endParaRPr lang="it-IT"/>
          </a:p>
        </p:txBody>
      </p:sp>
      <p:sp>
        <p:nvSpPr>
          <p:cNvPr id="5" name="Segnaposto piè di pagina 21"/>
          <p:cNvSpPr>
            <a:spLocks noGrp="1"/>
          </p:cNvSpPr>
          <p:nvPr>
            <p:ph type="ftr" sz="quarter" idx="11"/>
          </p:nvPr>
        </p:nvSpPr>
        <p:spPr/>
        <p:txBody>
          <a:bodyPr/>
          <a:lstStyle>
            <a:lvl1pPr>
              <a:defRPr/>
            </a:lvl1pPr>
          </a:lstStyle>
          <a:p>
            <a:pPr>
              <a:defRPr/>
            </a:pPr>
            <a:endParaRPr lang="it-IT"/>
          </a:p>
        </p:txBody>
      </p:sp>
      <p:sp>
        <p:nvSpPr>
          <p:cNvPr id="6" name="Segnaposto numero diapositiva 17"/>
          <p:cNvSpPr>
            <a:spLocks noGrp="1"/>
          </p:cNvSpPr>
          <p:nvPr>
            <p:ph type="sldNum" sz="quarter" idx="12"/>
          </p:nvPr>
        </p:nvSpPr>
        <p:spPr/>
        <p:txBody>
          <a:bodyPr/>
          <a:lstStyle>
            <a:lvl1pPr>
              <a:defRPr/>
            </a:lvl1pPr>
          </a:lstStyle>
          <a:p>
            <a:pPr>
              <a:defRPr/>
            </a:pPr>
            <a:fld id="{F92D9E14-0C0E-406C-804D-F7F3CCE57168}" type="slidenum">
              <a:rPr lang="it-IT"/>
              <a:pPr>
                <a:defRPr/>
              </a:pPr>
              <a:t>‹#›</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44013" y="274640"/>
            <a:ext cx="1777470" cy="5592761"/>
          </a:xfrm>
        </p:spPr>
        <p:txBody>
          <a:bodyPr vert="eaVert"/>
          <a:lstStyle>
            <a:extLst/>
          </a:lstStyle>
          <a:p>
            <a:r>
              <a:rPr lang="it-IT" smtClean="0"/>
              <a:t>Fare clic per modificare lo stile del titolo</a:t>
            </a:r>
            <a:endParaRPr lang="en-US"/>
          </a:p>
        </p:txBody>
      </p:sp>
      <p:sp>
        <p:nvSpPr>
          <p:cNvPr id="3" name="Segnaposto testo verticale 2"/>
          <p:cNvSpPr>
            <a:spLocks noGrp="1"/>
          </p:cNvSpPr>
          <p:nvPr>
            <p:ph type="body" orient="vert" idx="1"/>
          </p:nvPr>
        </p:nvSpPr>
        <p:spPr>
          <a:xfrm>
            <a:off x="457200" y="274641"/>
            <a:ext cx="6324600" cy="5592760"/>
          </a:xfrm>
        </p:spPr>
        <p:txBody>
          <a:bodyPr vert="eaVert"/>
          <a:lstStyle>
            <a:extLs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9"/>
          <p:cNvSpPr>
            <a:spLocks noGrp="1"/>
          </p:cNvSpPr>
          <p:nvPr>
            <p:ph type="dt" sz="half" idx="10"/>
          </p:nvPr>
        </p:nvSpPr>
        <p:spPr/>
        <p:txBody>
          <a:bodyPr/>
          <a:lstStyle>
            <a:lvl1pPr>
              <a:defRPr/>
            </a:lvl1pPr>
          </a:lstStyle>
          <a:p>
            <a:pPr>
              <a:defRPr/>
            </a:pPr>
            <a:fld id="{0511BC8C-2BE0-4B34-BDD4-9E4762B71C92}" type="datetime1">
              <a:rPr lang="it-IT"/>
              <a:pPr>
                <a:defRPr/>
              </a:pPr>
              <a:t>10/04/2013</a:t>
            </a:fld>
            <a:endParaRPr lang="it-IT"/>
          </a:p>
        </p:txBody>
      </p:sp>
      <p:sp>
        <p:nvSpPr>
          <p:cNvPr id="5" name="Segnaposto piè di pagina 21"/>
          <p:cNvSpPr>
            <a:spLocks noGrp="1"/>
          </p:cNvSpPr>
          <p:nvPr>
            <p:ph type="ftr" sz="quarter" idx="11"/>
          </p:nvPr>
        </p:nvSpPr>
        <p:spPr/>
        <p:txBody>
          <a:bodyPr/>
          <a:lstStyle>
            <a:lvl1pPr>
              <a:defRPr/>
            </a:lvl1pPr>
          </a:lstStyle>
          <a:p>
            <a:pPr>
              <a:defRPr/>
            </a:pPr>
            <a:endParaRPr lang="it-IT"/>
          </a:p>
        </p:txBody>
      </p:sp>
      <p:sp>
        <p:nvSpPr>
          <p:cNvPr id="6" name="Segnaposto numero diapositiva 17"/>
          <p:cNvSpPr>
            <a:spLocks noGrp="1"/>
          </p:cNvSpPr>
          <p:nvPr>
            <p:ph type="sldNum" sz="quarter" idx="12"/>
          </p:nvPr>
        </p:nvSpPr>
        <p:spPr/>
        <p:txBody>
          <a:bodyPr/>
          <a:lstStyle>
            <a:lvl1pPr>
              <a:defRPr/>
            </a:lvl1pPr>
          </a:lstStyle>
          <a:p>
            <a:pPr>
              <a:defRPr/>
            </a:pPr>
            <a:fld id="{5FC27272-E247-4EF1-A672-6518928E1DFE}" type="slidenum">
              <a:rPr lang="it-IT"/>
              <a:pPr>
                <a:defRPr/>
              </a:pPr>
              <a:t>‹#›</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extLs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Titolo 6"/>
          <p:cNvSpPr>
            <a:spLocks noGrp="1"/>
          </p:cNvSpPr>
          <p:nvPr>
            <p:ph type="title"/>
          </p:nvPr>
        </p:nvSpPr>
        <p:spPr/>
        <p:txBody>
          <a:bodyPr rtlCol="0"/>
          <a:lstStyle>
            <a:extLst/>
          </a:lstStyle>
          <a:p>
            <a:r>
              <a:rPr lang="it-IT" smtClean="0"/>
              <a:t>Fare clic per modificare lo stile del titolo</a:t>
            </a:r>
            <a:endParaRPr lang="en-US"/>
          </a:p>
        </p:txBody>
      </p:sp>
      <p:sp>
        <p:nvSpPr>
          <p:cNvPr id="4" name="Segnaposto data 9"/>
          <p:cNvSpPr>
            <a:spLocks noGrp="1"/>
          </p:cNvSpPr>
          <p:nvPr>
            <p:ph type="dt" sz="half" idx="10"/>
          </p:nvPr>
        </p:nvSpPr>
        <p:spPr/>
        <p:txBody>
          <a:bodyPr/>
          <a:lstStyle>
            <a:lvl1pPr>
              <a:defRPr/>
            </a:lvl1pPr>
          </a:lstStyle>
          <a:p>
            <a:pPr>
              <a:defRPr/>
            </a:pPr>
            <a:fld id="{FF4B3462-D979-441F-9FFD-261F89F1BA4A}" type="datetime1">
              <a:rPr lang="it-IT"/>
              <a:pPr>
                <a:defRPr/>
              </a:pPr>
              <a:t>10/04/2013</a:t>
            </a:fld>
            <a:endParaRPr lang="it-IT"/>
          </a:p>
        </p:txBody>
      </p:sp>
      <p:sp>
        <p:nvSpPr>
          <p:cNvPr id="5" name="Segnaposto piè di pagina 21"/>
          <p:cNvSpPr>
            <a:spLocks noGrp="1"/>
          </p:cNvSpPr>
          <p:nvPr>
            <p:ph type="ftr" sz="quarter" idx="11"/>
          </p:nvPr>
        </p:nvSpPr>
        <p:spPr/>
        <p:txBody>
          <a:bodyPr/>
          <a:lstStyle>
            <a:lvl1pPr>
              <a:defRPr/>
            </a:lvl1pPr>
          </a:lstStyle>
          <a:p>
            <a:pPr>
              <a:defRPr/>
            </a:pPr>
            <a:endParaRPr lang="it-IT"/>
          </a:p>
        </p:txBody>
      </p:sp>
      <p:sp>
        <p:nvSpPr>
          <p:cNvPr id="6" name="Segnaposto numero diapositiva 17"/>
          <p:cNvSpPr>
            <a:spLocks noGrp="1"/>
          </p:cNvSpPr>
          <p:nvPr>
            <p:ph type="sldNum" sz="quarter" idx="12"/>
          </p:nvPr>
        </p:nvSpPr>
        <p:spPr/>
        <p:txBody>
          <a:bodyPr/>
          <a:lstStyle>
            <a:lvl1pPr>
              <a:defRPr/>
            </a:lvl1pPr>
          </a:lstStyle>
          <a:p>
            <a:pPr>
              <a:defRPr/>
            </a:pPr>
            <a:fld id="{5C113D17-7AE0-4C6D-A919-6907F2857CFD}" type="slidenum">
              <a:rPr lang="it-IT"/>
              <a:pPr>
                <a:defRPr/>
              </a:pPr>
              <a:t>‹#›</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1"/>
      </p:bgRef>
    </p:bg>
    <p:spTree>
      <p:nvGrpSpPr>
        <p:cNvPr id="1" name=""/>
        <p:cNvGrpSpPr/>
        <p:nvPr/>
      </p:nvGrpSpPr>
      <p:grpSpPr>
        <a:xfrm>
          <a:off x="0" y="0"/>
          <a:ext cx="0" cy="0"/>
          <a:chOff x="0" y="0"/>
          <a:chExt cx="0" cy="0"/>
        </a:xfrm>
      </p:grpSpPr>
      <p:sp>
        <p:nvSpPr>
          <p:cNvPr id="4" name="Gallone 10"/>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Gallone 15"/>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olo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it-IT" smtClean="0"/>
              <a:t>Fare clic per modificare lo stile del titolo</a:t>
            </a:r>
            <a:endParaRPr lang="en-US"/>
          </a:p>
        </p:txBody>
      </p:sp>
      <p:sp>
        <p:nvSpPr>
          <p:cNvPr id="3" name="Segnaposto testo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it-IT" smtClean="0"/>
              <a:t>Fare clic per modificare stili del testo dello schema</a:t>
            </a:r>
          </a:p>
        </p:txBody>
      </p:sp>
      <p:sp>
        <p:nvSpPr>
          <p:cNvPr id="6" name="Segnaposto data 3"/>
          <p:cNvSpPr>
            <a:spLocks noGrp="1"/>
          </p:cNvSpPr>
          <p:nvPr>
            <p:ph type="dt" sz="half" idx="10"/>
          </p:nvPr>
        </p:nvSpPr>
        <p:spPr/>
        <p:txBody>
          <a:bodyPr/>
          <a:lstStyle>
            <a:lvl1pPr>
              <a:defRPr/>
            </a:lvl1pPr>
            <a:extLst/>
          </a:lstStyle>
          <a:p>
            <a:pPr>
              <a:defRPr/>
            </a:pPr>
            <a:fld id="{019309D2-C30B-43C4-96CB-9F2794D20357}" type="datetime1">
              <a:rPr lang="it-IT"/>
              <a:pPr>
                <a:defRPr/>
              </a:pPr>
              <a:t>10/04/2013</a:t>
            </a:fld>
            <a:endParaRPr lang="it-IT"/>
          </a:p>
        </p:txBody>
      </p:sp>
      <p:sp>
        <p:nvSpPr>
          <p:cNvPr id="7" name="Segnaposto piè di pagina 4"/>
          <p:cNvSpPr>
            <a:spLocks noGrp="1"/>
          </p:cNvSpPr>
          <p:nvPr>
            <p:ph type="ftr" sz="quarter" idx="11"/>
          </p:nvPr>
        </p:nvSpPr>
        <p:spPr/>
        <p:txBody>
          <a:bodyPr/>
          <a:lstStyle>
            <a:lvl1pPr>
              <a:defRPr/>
            </a:lvl1pPr>
            <a:extLst/>
          </a:lstStyle>
          <a:p>
            <a:pPr>
              <a:defRPr/>
            </a:pPr>
            <a:endParaRPr lang="it-IT"/>
          </a:p>
        </p:txBody>
      </p:sp>
      <p:sp>
        <p:nvSpPr>
          <p:cNvPr id="8" name="Segnaposto numero diapositiva 5"/>
          <p:cNvSpPr>
            <a:spLocks noGrp="1"/>
          </p:cNvSpPr>
          <p:nvPr>
            <p:ph type="sldNum" sz="quarter" idx="12"/>
          </p:nvPr>
        </p:nvSpPr>
        <p:spPr/>
        <p:txBody>
          <a:bodyPr/>
          <a:lstStyle>
            <a:lvl1pPr>
              <a:defRPr/>
            </a:lvl1pPr>
            <a:extLst/>
          </a:lstStyle>
          <a:p>
            <a:pPr>
              <a:defRPr/>
            </a:pPr>
            <a:fld id="{B4F0EC74-3BEC-421E-A8D3-C64A8A583BFF}" type="slidenum">
              <a:rPr lang="it-IT"/>
              <a:pPr>
                <a:defRPr/>
              </a:pPr>
              <a:t>‹#›</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bg>
      <p:bgRef idx="1002">
        <a:schemeClr val="bg1"/>
      </p:bgRef>
    </p:bg>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contenuto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8" name="Titolo 7"/>
          <p:cNvSpPr>
            <a:spLocks noGrp="1"/>
          </p:cNvSpPr>
          <p:nvPr>
            <p:ph type="title"/>
          </p:nvPr>
        </p:nvSpPr>
        <p:spPr/>
        <p:txBody>
          <a:bodyPr rtlCol="0"/>
          <a:lstStyle>
            <a:extLst/>
          </a:lstStyle>
          <a:p>
            <a:r>
              <a:rPr lang="it-IT" smtClean="0"/>
              <a:t>Fare clic per modificare lo stile del titolo</a:t>
            </a:r>
            <a:endParaRPr lang="en-US"/>
          </a:p>
        </p:txBody>
      </p:sp>
      <p:sp>
        <p:nvSpPr>
          <p:cNvPr id="5" name="Segnaposto data 4"/>
          <p:cNvSpPr>
            <a:spLocks noGrp="1"/>
          </p:cNvSpPr>
          <p:nvPr>
            <p:ph type="dt" sz="half" idx="10"/>
          </p:nvPr>
        </p:nvSpPr>
        <p:spPr/>
        <p:txBody>
          <a:bodyPr/>
          <a:lstStyle>
            <a:lvl1pPr>
              <a:defRPr/>
            </a:lvl1pPr>
            <a:extLst/>
          </a:lstStyle>
          <a:p>
            <a:pPr>
              <a:defRPr/>
            </a:pPr>
            <a:fld id="{523C517E-366B-4067-9A89-BF0B06BE5496}" type="datetime1">
              <a:rPr lang="it-IT"/>
              <a:pPr>
                <a:defRPr/>
              </a:pPr>
              <a:t>10/04/2013</a:t>
            </a:fld>
            <a:endParaRPr lang="it-IT"/>
          </a:p>
        </p:txBody>
      </p:sp>
      <p:sp>
        <p:nvSpPr>
          <p:cNvPr id="6" name="Segnaposto piè di pagina 5"/>
          <p:cNvSpPr>
            <a:spLocks noGrp="1"/>
          </p:cNvSpPr>
          <p:nvPr>
            <p:ph type="ftr" sz="quarter" idx="11"/>
          </p:nvPr>
        </p:nvSpPr>
        <p:spPr/>
        <p:txBody>
          <a:bodyPr/>
          <a:lstStyle>
            <a:lvl1pPr>
              <a:defRPr/>
            </a:lvl1pPr>
            <a:extLst/>
          </a:lstStyle>
          <a:p>
            <a:pPr>
              <a:defRPr/>
            </a:pPr>
            <a:endParaRPr lang="it-IT"/>
          </a:p>
        </p:txBody>
      </p:sp>
      <p:sp>
        <p:nvSpPr>
          <p:cNvPr id="7" name="Segnaposto numero diapositiva 6"/>
          <p:cNvSpPr>
            <a:spLocks noGrp="1"/>
          </p:cNvSpPr>
          <p:nvPr>
            <p:ph type="sldNum" sz="quarter" idx="12"/>
          </p:nvPr>
        </p:nvSpPr>
        <p:spPr/>
        <p:txBody>
          <a:bodyPr/>
          <a:lstStyle>
            <a:lvl1pPr>
              <a:defRPr/>
            </a:lvl1pPr>
            <a:extLst/>
          </a:lstStyle>
          <a:p>
            <a:pPr>
              <a:defRPr/>
            </a:pPr>
            <a:fld id="{489DDE2C-E9DD-43FA-AAE6-92C120FA8086}" type="slidenum">
              <a:rPr lang="it-IT"/>
              <a:pPr>
                <a:defRPr/>
              </a:pPr>
              <a:t>‹#›</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bg>
      <p:bgRef idx="1003">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8229600" cy="1143000"/>
          </a:xfrm>
        </p:spPr>
        <p:txBody>
          <a:bodyPr/>
          <a:lstStyle>
            <a:lvl1pPr>
              <a:defRPr/>
            </a:lvl1pPr>
            <a:extLst/>
          </a:lstStyle>
          <a:p>
            <a:r>
              <a:rPr lang="it-IT" smtClean="0"/>
              <a:t>Fare clic per modificare lo stile del titolo</a:t>
            </a:r>
            <a:endParaRPr lang="en-US"/>
          </a:p>
        </p:txBody>
      </p:sp>
      <p:sp>
        <p:nvSpPr>
          <p:cNvPr id="3" name="Segnaposto testo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it-IT" smtClean="0"/>
              <a:t>Fare clic per modificare stili del testo dello schema</a:t>
            </a:r>
          </a:p>
        </p:txBody>
      </p:sp>
      <p:sp>
        <p:nvSpPr>
          <p:cNvPr id="4" name="Segnaposto testo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it-IT" smtClean="0"/>
              <a:t>Fare clic per modificare stili del testo dello schema</a:t>
            </a:r>
          </a:p>
        </p:txBody>
      </p:sp>
      <p:sp>
        <p:nvSpPr>
          <p:cNvPr id="5" name="Segnaposto contenuto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6" name="Segnaposto contenuto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Segnaposto data 6"/>
          <p:cNvSpPr>
            <a:spLocks noGrp="1"/>
          </p:cNvSpPr>
          <p:nvPr>
            <p:ph type="dt" sz="half" idx="10"/>
          </p:nvPr>
        </p:nvSpPr>
        <p:spPr/>
        <p:txBody>
          <a:bodyPr/>
          <a:lstStyle>
            <a:lvl1pPr>
              <a:defRPr/>
            </a:lvl1pPr>
            <a:extLst/>
          </a:lstStyle>
          <a:p>
            <a:pPr>
              <a:defRPr/>
            </a:pPr>
            <a:fld id="{2E33632B-F4D7-49C6-B7AB-D6E1CA97D72F}" type="datetime1">
              <a:rPr lang="it-IT"/>
              <a:pPr>
                <a:defRPr/>
              </a:pPr>
              <a:t>10/04/2013</a:t>
            </a:fld>
            <a:endParaRPr lang="it-IT"/>
          </a:p>
        </p:txBody>
      </p:sp>
      <p:sp>
        <p:nvSpPr>
          <p:cNvPr id="8" name="Segnaposto piè di pagina 7"/>
          <p:cNvSpPr>
            <a:spLocks noGrp="1"/>
          </p:cNvSpPr>
          <p:nvPr>
            <p:ph type="ftr" sz="quarter" idx="11"/>
          </p:nvPr>
        </p:nvSpPr>
        <p:spPr/>
        <p:txBody>
          <a:bodyPr/>
          <a:lstStyle>
            <a:lvl1pPr>
              <a:defRPr/>
            </a:lvl1pPr>
            <a:extLst/>
          </a:lstStyle>
          <a:p>
            <a:pPr>
              <a:defRPr/>
            </a:pPr>
            <a:endParaRPr lang="it-IT"/>
          </a:p>
        </p:txBody>
      </p:sp>
      <p:sp>
        <p:nvSpPr>
          <p:cNvPr id="9" name="Segnaposto numero diapositiva 8"/>
          <p:cNvSpPr>
            <a:spLocks noGrp="1"/>
          </p:cNvSpPr>
          <p:nvPr>
            <p:ph type="sldNum" sz="quarter" idx="12"/>
          </p:nvPr>
        </p:nvSpPr>
        <p:spPr/>
        <p:txBody>
          <a:bodyPr/>
          <a:lstStyle>
            <a:lvl1pPr>
              <a:defRPr/>
            </a:lvl1pPr>
            <a:extLst/>
          </a:lstStyle>
          <a:p>
            <a:pPr>
              <a:defRPr/>
            </a:pPr>
            <a:fld id="{F2A6BF60-4D00-4AAF-980C-9EAFAA59DE3D}" type="slidenum">
              <a:rPr lang="it-IT"/>
              <a:pPr>
                <a:defRPr/>
              </a:pPr>
              <a:t>‹#›</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bg>
      <p:bgRef idx="1002">
        <a:schemeClr val="bg1"/>
      </p:bgRef>
    </p:bg>
    <p:spTree>
      <p:nvGrpSpPr>
        <p:cNvPr id="1" name=""/>
        <p:cNvGrpSpPr/>
        <p:nvPr/>
      </p:nvGrpSpPr>
      <p:grpSpPr>
        <a:xfrm>
          <a:off x="0" y="0"/>
          <a:ext cx="0" cy="0"/>
          <a:chOff x="0" y="0"/>
          <a:chExt cx="0" cy="0"/>
        </a:xfrm>
      </p:grpSpPr>
      <p:sp>
        <p:nvSpPr>
          <p:cNvPr id="6" name="Titolo 5"/>
          <p:cNvSpPr>
            <a:spLocks noGrp="1"/>
          </p:cNvSpPr>
          <p:nvPr>
            <p:ph type="title"/>
          </p:nvPr>
        </p:nvSpPr>
        <p:spPr/>
        <p:txBody>
          <a:bodyPr rtlCol="0"/>
          <a:lstStyle>
            <a:extLst/>
          </a:lstStyle>
          <a:p>
            <a:r>
              <a:rPr lang="it-IT" smtClean="0"/>
              <a:t>Fare clic per modificare lo stile del titolo</a:t>
            </a:r>
            <a:endParaRPr lang="en-US"/>
          </a:p>
        </p:txBody>
      </p:sp>
      <p:sp>
        <p:nvSpPr>
          <p:cNvPr id="3" name="Segnaposto data 2"/>
          <p:cNvSpPr>
            <a:spLocks noGrp="1"/>
          </p:cNvSpPr>
          <p:nvPr>
            <p:ph type="dt" sz="half" idx="10"/>
          </p:nvPr>
        </p:nvSpPr>
        <p:spPr/>
        <p:txBody>
          <a:bodyPr/>
          <a:lstStyle>
            <a:lvl1pPr>
              <a:defRPr/>
            </a:lvl1pPr>
            <a:extLst/>
          </a:lstStyle>
          <a:p>
            <a:pPr>
              <a:defRPr/>
            </a:pPr>
            <a:fld id="{8A911699-1C96-41AC-B9CA-8BFA3083D142}" type="datetime1">
              <a:rPr lang="it-IT"/>
              <a:pPr>
                <a:defRPr/>
              </a:pPr>
              <a:t>10/04/2013</a:t>
            </a:fld>
            <a:endParaRPr lang="it-IT"/>
          </a:p>
        </p:txBody>
      </p:sp>
      <p:sp>
        <p:nvSpPr>
          <p:cNvPr id="4" name="Segnaposto piè di pagina 3"/>
          <p:cNvSpPr>
            <a:spLocks noGrp="1"/>
          </p:cNvSpPr>
          <p:nvPr>
            <p:ph type="ftr" sz="quarter" idx="11"/>
          </p:nvPr>
        </p:nvSpPr>
        <p:spPr/>
        <p:txBody>
          <a:bodyPr/>
          <a:lstStyle>
            <a:lvl1pPr>
              <a:defRPr/>
            </a:lvl1pPr>
            <a:extLst/>
          </a:lstStyle>
          <a:p>
            <a:pPr>
              <a:defRPr/>
            </a:pPr>
            <a:endParaRPr lang="it-IT"/>
          </a:p>
        </p:txBody>
      </p:sp>
      <p:sp>
        <p:nvSpPr>
          <p:cNvPr id="5" name="Segnaposto numero diapositiva 4"/>
          <p:cNvSpPr>
            <a:spLocks noGrp="1"/>
          </p:cNvSpPr>
          <p:nvPr>
            <p:ph type="sldNum" sz="quarter" idx="12"/>
          </p:nvPr>
        </p:nvSpPr>
        <p:spPr/>
        <p:txBody>
          <a:bodyPr/>
          <a:lstStyle>
            <a:lvl1pPr>
              <a:defRPr/>
            </a:lvl1pPr>
            <a:extLst/>
          </a:lstStyle>
          <a:p>
            <a:pPr>
              <a:defRPr/>
            </a:pPr>
            <a:fld id="{19AF4836-9CB2-4635-83B9-D86EAD7C895B}" type="slidenum">
              <a:rPr lang="it-IT"/>
              <a:pPr>
                <a:defRPr/>
              </a:pPr>
              <a:t>‹#›</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9"/>
          <p:cNvSpPr>
            <a:spLocks noGrp="1"/>
          </p:cNvSpPr>
          <p:nvPr>
            <p:ph type="dt" sz="half" idx="10"/>
          </p:nvPr>
        </p:nvSpPr>
        <p:spPr/>
        <p:txBody>
          <a:bodyPr/>
          <a:lstStyle>
            <a:lvl1pPr>
              <a:defRPr/>
            </a:lvl1pPr>
          </a:lstStyle>
          <a:p>
            <a:pPr>
              <a:defRPr/>
            </a:pPr>
            <a:fld id="{B28D0497-7712-48A1-9E21-3D1CC90E4EF0}" type="datetime1">
              <a:rPr lang="it-IT"/>
              <a:pPr>
                <a:defRPr/>
              </a:pPr>
              <a:t>10/04/2013</a:t>
            </a:fld>
            <a:endParaRPr lang="it-IT"/>
          </a:p>
        </p:txBody>
      </p:sp>
      <p:sp>
        <p:nvSpPr>
          <p:cNvPr id="3" name="Segnaposto piè di pagina 21"/>
          <p:cNvSpPr>
            <a:spLocks noGrp="1"/>
          </p:cNvSpPr>
          <p:nvPr>
            <p:ph type="ftr" sz="quarter" idx="11"/>
          </p:nvPr>
        </p:nvSpPr>
        <p:spPr/>
        <p:txBody>
          <a:bodyPr/>
          <a:lstStyle>
            <a:lvl1pPr>
              <a:defRPr/>
            </a:lvl1pPr>
          </a:lstStyle>
          <a:p>
            <a:pPr>
              <a:defRPr/>
            </a:pPr>
            <a:endParaRPr lang="it-IT"/>
          </a:p>
        </p:txBody>
      </p:sp>
      <p:sp>
        <p:nvSpPr>
          <p:cNvPr id="4" name="Segnaposto numero diapositiva 17"/>
          <p:cNvSpPr>
            <a:spLocks noGrp="1"/>
          </p:cNvSpPr>
          <p:nvPr>
            <p:ph type="sldNum" sz="quarter" idx="12"/>
          </p:nvPr>
        </p:nvSpPr>
        <p:spPr/>
        <p:txBody>
          <a:bodyPr/>
          <a:lstStyle>
            <a:lvl1pPr>
              <a:defRPr/>
            </a:lvl1pPr>
          </a:lstStyle>
          <a:p>
            <a:pPr>
              <a:defRPr/>
            </a:pPr>
            <a:fld id="{8A93F341-F63E-45FF-BF1B-913A97E862A7}" type="slidenum">
              <a:rPr lang="it-IT"/>
              <a:pPr>
                <a:defRPr/>
              </a:pPr>
              <a:t>‹#›</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3">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it-IT" smtClean="0"/>
              <a:t>Fare clic per modificare lo stile del titolo</a:t>
            </a:r>
            <a:endParaRPr lang="en-US"/>
          </a:p>
        </p:txBody>
      </p:sp>
      <p:sp>
        <p:nvSpPr>
          <p:cNvPr id="3" name="Segnaposto testo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it-IT" smtClean="0"/>
              <a:t>Fare clic per modificare stili del testo dello schema</a:t>
            </a:r>
          </a:p>
        </p:txBody>
      </p:sp>
      <p:sp>
        <p:nvSpPr>
          <p:cNvPr id="4" name="Segnaposto contenuto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data 4"/>
          <p:cNvSpPr>
            <a:spLocks noGrp="1"/>
          </p:cNvSpPr>
          <p:nvPr>
            <p:ph type="dt" sz="half" idx="10"/>
          </p:nvPr>
        </p:nvSpPr>
        <p:spPr/>
        <p:txBody>
          <a:bodyPr/>
          <a:lstStyle>
            <a:lvl1pPr>
              <a:defRPr/>
            </a:lvl1pPr>
            <a:extLst/>
          </a:lstStyle>
          <a:p>
            <a:pPr>
              <a:defRPr/>
            </a:pPr>
            <a:fld id="{07D2038C-3DFC-48C0-8B50-C6432A98129F}" type="datetime1">
              <a:rPr lang="it-IT"/>
              <a:pPr>
                <a:defRPr/>
              </a:pPr>
              <a:t>10/04/2013</a:t>
            </a:fld>
            <a:endParaRPr lang="it-IT"/>
          </a:p>
        </p:txBody>
      </p:sp>
      <p:sp>
        <p:nvSpPr>
          <p:cNvPr id="6" name="Segnaposto piè di pagina 5"/>
          <p:cNvSpPr>
            <a:spLocks noGrp="1"/>
          </p:cNvSpPr>
          <p:nvPr>
            <p:ph type="ftr" sz="quarter" idx="11"/>
          </p:nvPr>
        </p:nvSpPr>
        <p:spPr/>
        <p:txBody>
          <a:bodyPr/>
          <a:lstStyle>
            <a:lvl1pPr>
              <a:defRPr/>
            </a:lvl1pPr>
            <a:extLst/>
          </a:lstStyle>
          <a:p>
            <a:pPr>
              <a:defRPr/>
            </a:pPr>
            <a:endParaRPr lang="it-IT"/>
          </a:p>
        </p:txBody>
      </p:sp>
      <p:sp>
        <p:nvSpPr>
          <p:cNvPr id="7" name="Segnaposto numero diapositiva 6"/>
          <p:cNvSpPr>
            <a:spLocks noGrp="1"/>
          </p:cNvSpPr>
          <p:nvPr>
            <p:ph type="sldNum" sz="quarter" idx="12"/>
          </p:nvPr>
        </p:nvSpPr>
        <p:spPr/>
        <p:txBody>
          <a:bodyPr/>
          <a:lstStyle>
            <a:lvl1pPr>
              <a:defRPr/>
            </a:lvl1pPr>
            <a:extLst/>
          </a:lstStyle>
          <a:p>
            <a:pPr>
              <a:defRPr/>
            </a:pPr>
            <a:fld id="{9CBD2EBE-ABA5-4E2A-9E69-87384721B7FB}" type="slidenum">
              <a:rPr lang="it-IT"/>
              <a:pPr>
                <a:defRPr/>
              </a:pPr>
              <a:t>‹#›</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bg>
      <p:bgRef idx="1002">
        <a:schemeClr val="bg1"/>
      </p:bgRef>
    </p:bg>
    <p:spTree>
      <p:nvGrpSpPr>
        <p:cNvPr id="1" name=""/>
        <p:cNvGrpSpPr/>
        <p:nvPr/>
      </p:nvGrpSpPr>
      <p:grpSpPr>
        <a:xfrm>
          <a:off x="0" y="0"/>
          <a:ext cx="0" cy="0"/>
          <a:chOff x="0" y="0"/>
          <a:chExt cx="0" cy="0"/>
        </a:xfrm>
      </p:grpSpPr>
      <p:sp>
        <p:nvSpPr>
          <p:cNvPr id="5" name="Figura a mano libera 10"/>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Figura a mano libera 1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Triangolo rettangolo 1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Connettore 1 18"/>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Gallone 19"/>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Gallone 20"/>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Segnaposto testo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it-IT" smtClean="0"/>
              <a:t>Fare clic per modificare stili del testo dello schema</a:t>
            </a:r>
          </a:p>
        </p:txBody>
      </p:sp>
      <p:sp>
        <p:nvSpPr>
          <p:cNvPr id="3" name="Segnaposto immagin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it-IT" noProof="0" smtClean="0"/>
              <a:t>Fare clic sull'icona per inserire un'immagine</a:t>
            </a:r>
            <a:endParaRPr lang="en-US" noProof="0" dirty="0"/>
          </a:p>
        </p:txBody>
      </p:sp>
      <p:sp>
        <p:nvSpPr>
          <p:cNvPr id="2" name="Titolo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it-IT" smtClean="0"/>
              <a:t>Fare clic per modificare lo stile del titolo</a:t>
            </a:r>
            <a:endParaRPr lang="en-US"/>
          </a:p>
        </p:txBody>
      </p:sp>
      <p:sp>
        <p:nvSpPr>
          <p:cNvPr id="11" name="Segnaposto data 4"/>
          <p:cNvSpPr>
            <a:spLocks noGrp="1"/>
          </p:cNvSpPr>
          <p:nvPr>
            <p:ph type="dt" sz="half" idx="10"/>
          </p:nvPr>
        </p:nvSpPr>
        <p:spPr/>
        <p:txBody>
          <a:bodyPr/>
          <a:lstStyle>
            <a:lvl1pPr>
              <a:defRPr>
                <a:solidFill>
                  <a:schemeClr val="tx1"/>
                </a:solidFill>
              </a:defRPr>
            </a:lvl1pPr>
            <a:extLst/>
          </a:lstStyle>
          <a:p>
            <a:pPr>
              <a:defRPr/>
            </a:pPr>
            <a:fld id="{8D5CCE57-7EC8-454E-91CE-DE29C852297A}" type="datetime1">
              <a:rPr lang="it-IT"/>
              <a:pPr>
                <a:defRPr/>
              </a:pPr>
              <a:t>10/04/2013</a:t>
            </a:fld>
            <a:endParaRPr lang="it-IT"/>
          </a:p>
        </p:txBody>
      </p:sp>
      <p:sp>
        <p:nvSpPr>
          <p:cNvPr id="12" name="Segnaposto piè di pagina 5"/>
          <p:cNvSpPr>
            <a:spLocks noGrp="1"/>
          </p:cNvSpPr>
          <p:nvPr>
            <p:ph type="ftr" sz="quarter" idx="11"/>
          </p:nvPr>
        </p:nvSpPr>
        <p:spPr/>
        <p:txBody>
          <a:bodyPr/>
          <a:lstStyle>
            <a:lvl1pPr>
              <a:defRPr>
                <a:solidFill>
                  <a:schemeClr val="tx1"/>
                </a:solidFill>
              </a:defRPr>
            </a:lvl1pPr>
            <a:extLst/>
          </a:lstStyle>
          <a:p>
            <a:pPr>
              <a:defRPr/>
            </a:pPr>
            <a:endParaRPr lang="it-IT"/>
          </a:p>
        </p:txBody>
      </p:sp>
      <p:sp>
        <p:nvSpPr>
          <p:cNvPr id="13" name="Segnaposto numero diapositiva 6"/>
          <p:cNvSpPr>
            <a:spLocks noGrp="1"/>
          </p:cNvSpPr>
          <p:nvPr>
            <p:ph type="sldNum" sz="quarter" idx="12"/>
          </p:nvPr>
        </p:nvSpPr>
        <p:spPr/>
        <p:txBody>
          <a:bodyPr/>
          <a:lstStyle>
            <a:lvl1pPr>
              <a:defRPr>
                <a:solidFill>
                  <a:schemeClr val="tx1"/>
                </a:solidFill>
              </a:defRPr>
            </a:lvl1pPr>
            <a:extLst/>
          </a:lstStyle>
          <a:p>
            <a:pPr>
              <a:defRPr/>
            </a:pPr>
            <a:fld id="{0F578AB1-15BF-4410-A317-AC4EBC4E1382}" type="slidenum">
              <a:rPr lang="it-IT"/>
              <a:pPr>
                <a:defRPr/>
              </a:pPr>
              <a:t>‹#›</a:t>
            </a:fld>
            <a:endParaRPr lang="it-IT"/>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igura a mano libera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2" name="Figura a mano libera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4" name="Triangolo rettangolo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Connettore 1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egnaposto titolo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it-IT" smtClean="0"/>
              <a:t>Fare clic per modificare lo stile del titolo</a:t>
            </a:r>
            <a:endParaRPr lang="en-US"/>
          </a:p>
        </p:txBody>
      </p:sp>
      <p:sp>
        <p:nvSpPr>
          <p:cNvPr id="9225" name="Segnaposto testo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smtClean="0"/>
          </a:p>
        </p:txBody>
      </p:sp>
      <p:sp>
        <p:nvSpPr>
          <p:cNvPr id="10" name="Segnaposto data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fld id="{ABD20B46-BEDD-4916-BCFC-5655BBFA96E0}" type="datetime1">
              <a:rPr lang="it-IT"/>
              <a:pPr>
                <a:defRPr/>
              </a:pPr>
              <a:t>10/04/2013</a:t>
            </a:fld>
            <a:endParaRPr lang="it-IT"/>
          </a:p>
        </p:txBody>
      </p:sp>
      <p:sp>
        <p:nvSpPr>
          <p:cNvPr id="22" name="Segnaposto piè di pagina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it-IT"/>
          </a:p>
        </p:txBody>
      </p:sp>
      <p:sp>
        <p:nvSpPr>
          <p:cNvPr id="18" name="Segnaposto numero diapositiva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995242F2-F333-40EB-841F-4C0C699DBAC5}" type="slidenum">
              <a:rPr lang="it-IT"/>
              <a:pPr>
                <a:defRPr/>
              </a:pPr>
              <a:t>‹#›</a:t>
            </a:fld>
            <a:endParaRPr lang="it-IT"/>
          </a:p>
        </p:txBody>
      </p:sp>
    </p:spTree>
  </p:cSld>
  <p:clrMap bg1="lt1" tx1="dk1" bg2="lt2" tx2="dk2" accent1="accent1" accent2="accent2" accent3="accent3" accent4="accent4" accent5="accent5" accent6="accent6" hlink="hlink" folHlink="folHlink"/>
  <p:sldLayoutIdLst>
    <p:sldLayoutId id="2147483701" r:id="rId1"/>
    <p:sldLayoutId id="2147483697" r:id="rId2"/>
    <p:sldLayoutId id="2147483702" r:id="rId3"/>
    <p:sldLayoutId id="2147483703" r:id="rId4"/>
    <p:sldLayoutId id="2147483704" r:id="rId5"/>
    <p:sldLayoutId id="2147483705" r:id="rId6"/>
    <p:sldLayoutId id="2147483698" r:id="rId7"/>
    <p:sldLayoutId id="2147483706" r:id="rId8"/>
    <p:sldLayoutId id="2147483707" r:id="rId9"/>
    <p:sldLayoutId id="2147483699" r:id="rId10"/>
    <p:sldLayoutId id="2147483700" r:id="rId11"/>
  </p:sldLayoutIdLst>
  <p:hf hdr="0" ft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Office_Word_Document2.docx"/><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labsi.org/teaching/Kosfeld-Heinrichs-Zak-Fischbacher-Fehr2005.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package" Target="../embeddings/Microsoft_Office_Word_Document3.docx"/><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biocompare.com/natureproducts/go.asp?id=nature03701_p_p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labsi.org/teaching/Jones-Sudgen2001.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332656"/>
            <a:ext cx="8229600" cy="5793507"/>
          </a:xfrm>
        </p:spPr>
        <p:txBody>
          <a:bodyPr rtlCol="0">
            <a:noAutofit/>
          </a:bodyPr>
          <a:lstStyle/>
          <a:p>
            <a:pPr marL="365760" indent="-256032" eaLnBrk="1" fontAlgn="auto" hangingPunct="1">
              <a:spcBef>
                <a:spcPts val="0"/>
              </a:spcBef>
              <a:spcAft>
                <a:spcPts val="0"/>
              </a:spcAft>
              <a:buNone/>
              <a:defRPr/>
            </a:pPr>
            <a:r>
              <a:rPr lang="it-IT" sz="1500" dirty="0" err="1" smtClean="0">
                <a:latin typeface="Arial" pitchFamily="34" charset="0"/>
                <a:cs typeface="Arial" pitchFamily="34" charset="0"/>
              </a:rPr>
              <a:t>Ph.D.</a:t>
            </a:r>
            <a:r>
              <a:rPr lang="it-IT" sz="1500" dirty="0" smtClean="0">
                <a:latin typeface="Arial" pitchFamily="34" charset="0"/>
                <a:cs typeface="Arial" pitchFamily="34" charset="0"/>
              </a:rPr>
              <a:t> in </a:t>
            </a:r>
            <a:r>
              <a:rPr lang="it-IT" sz="1500" dirty="0" err="1" smtClean="0">
                <a:latin typeface="Arial" pitchFamily="34" charset="0"/>
                <a:cs typeface="Arial" pitchFamily="34" charset="0"/>
              </a:rPr>
              <a:t>Political</a:t>
            </a:r>
            <a:r>
              <a:rPr lang="it-IT" sz="1500" dirty="0" smtClean="0">
                <a:latin typeface="Arial" pitchFamily="34" charset="0"/>
                <a:cs typeface="Arial" pitchFamily="34" charset="0"/>
              </a:rPr>
              <a:t> Science - Comparative and </a:t>
            </a:r>
            <a:r>
              <a:rPr lang="it-IT" sz="1500" dirty="0" err="1" smtClean="0">
                <a:latin typeface="Arial" pitchFamily="34" charset="0"/>
                <a:cs typeface="Arial" pitchFamily="34" charset="0"/>
              </a:rPr>
              <a:t>European</a:t>
            </a:r>
            <a:r>
              <a:rPr lang="it-IT" sz="1500" dirty="0" smtClean="0">
                <a:latin typeface="Arial" pitchFamily="34" charset="0"/>
                <a:cs typeface="Arial" pitchFamily="34" charset="0"/>
              </a:rPr>
              <a:t> </a:t>
            </a:r>
            <a:r>
              <a:rPr lang="it-IT" sz="1500" dirty="0" err="1" smtClean="0">
                <a:latin typeface="Arial" pitchFamily="34" charset="0"/>
                <a:cs typeface="Arial" pitchFamily="34" charset="0"/>
              </a:rPr>
              <a:t>Politics</a:t>
            </a:r>
            <a:endParaRPr lang="it-IT" sz="1500" dirty="0" smtClean="0">
              <a:latin typeface="Arial" pitchFamily="34" charset="0"/>
              <a:cs typeface="Arial" pitchFamily="34" charset="0"/>
            </a:endParaRPr>
          </a:p>
          <a:p>
            <a:pPr marL="365760" indent="-256032" eaLnBrk="1" fontAlgn="auto" hangingPunct="1">
              <a:spcBef>
                <a:spcPts val="0"/>
              </a:spcBef>
              <a:spcAft>
                <a:spcPts val="0"/>
              </a:spcAft>
              <a:buNone/>
              <a:defRPr/>
            </a:pPr>
            <a:r>
              <a:rPr lang="it-IT" sz="1500" i="1" dirty="0" err="1" smtClean="0">
                <a:latin typeface="Arial" pitchFamily="34" charset="0"/>
                <a:ea typeface="Tahoma" pitchFamily="34" charset="0"/>
                <a:cs typeface="Arial" pitchFamily="34" charset="0"/>
              </a:rPr>
              <a:t>Academic</a:t>
            </a:r>
            <a:r>
              <a:rPr lang="it-IT" sz="1500" i="1" dirty="0" smtClean="0">
                <a:latin typeface="Arial" pitchFamily="34" charset="0"/>
                <a:ea typeface="Tahoma" pitchFamily="34" charset="0"/>
                <a:cs typeface="Arial" pitchFamily="34" charset="0"/>
              </a:rPr>
              <a:t> </a:t>
            </a:r>
            <a:r>
              <a:rPr lang="it-IT" sz="1500" i="1" dirty="0" err="1" smtClean="0">
                <a:latin typeface="Arial" pitchFamily="34" charset="0"/>
                <a:ea typeface="Tahoma" pitchFamily="34" charset="0"/>
                <a:cs typeface="Arial" pitchFamily="34" charset="0"/>
              </a:rPr>
              <a:t>year</a:t>
            </a:r>
            <a:r>
              <a:rPr lang="it-IT" sz="1500" i="1" dirty="0" smtClean="0">
                <a:latin typeface="Arial" pitchFamily="34" charset="0"/>
                <a:ea typeface="Tahoma" pitchFamily="34" charset="0"/>
                <a:cs typeface="Arial" pitchFamily="34" charset="0"/>
              </a:rPr>
              <a:t> 2012-2013</a:t>
            </a:r>
            <a:endParaRPr lang="it-IT" sz="1500" dirty="0" smtClean="0">
              <a:latin typeface="Arial" pitchFamily="34" charset="0"/>
              <a:ea typeface="Tahoma" pitchFamily="34" charset="0"/>
              <a:cs typeface="Arial" pitchFamily="34" charset="0"/>
            </a:endParaRPr>
          </a:p>
          <a:p>
            <a:pPr marL="365760" indent="-256032" eaLnBrk="1" fontAlgn="auto" hangingPunct="1">
              <a:spcBef>
                <a:spcPts val="0"/>
              </a:spcBef>
              <a:spcAft>
                <a:spcPts val="0"/>
              </a:spcAft>
              <a:buNone/>
              <a:defRPr/>
            </a:pPr>
            <a:r>
              <a:rPr lang="it-IT" sz="1500" dirty="0" smtClean="0">
                <a:latin typeface="Arial" pitchFamily="34" charset="0"/>
                <a:cs typeface="Arial" pitchFamily="34" charset="0"/>
              </a:rPr>
              <a:t>Part  2 </a:t>
            </a:r>
            <a:r>
              <a:rPr lang="it-IT" sz="1500" dirty="0" err="1" smtClean="0">
                <a:latin typeface="Arial" pitchFamily="34" charset="0"/>
                <a:cs typeface="Arial" pitchFamily="34" charset="0"/>
              </a:rPr>
              <a:t>Experimental</a:t>
            </a:r>
            <a:r>
              <a:rPr lang="it-IT" sz="1500" dirty="0" smtClean="0">
                <a:latin typeface="Arial" pitchFamily="34" charset="0"/>
                <a:cs typeface="Arial" pitchFamily="34" charset="0"/>
              </a:rPr>
              <a:t> Design</a:t>
            </a:r>
          </a:p>
          <a:p>
            <a:pPr marL="365760" indent="-256032" eaLnBrk="1" fontAlgn="auto" hangingPunct="1">
              <a:spcAft>
                <a:spcPts val="0"/>
              </a:spcAft>
              <a:buNone/>
              <a:defRPr/>
            </a:pPr>
            <a:endParaRPr lang="it-IT" sz="1600" dirty="0" smtClean="0">
              <a:latin typeface="Arial" pitchFamily="34" charset="0"/>
              <a:cs typeface="Arial" pitchFamily="34" charset="0"/>
            </a:endParaRPr>
          </a:p>
          <a:p>
            <a:pPr algn="ctr">
              <a:buNone/>
            </a:pPr>
            <a:r>
              <a:rPr lang="en-US" sz="1800" b="1" cap="all" dirty="0" smtClean="0">
                <a:latin typeface="Arial" pitchFamily="34" charset="0"/>
                <a:cs typeface="Arial" pitchFamily="34" charset="0"/>
              </a:rPr>
              <a:t>Experimental methods in </a:t>
            </a:r>
            <a:r>
              <a:rPr lang="en-US" sz="1800" b="1" cap="all" dirty="0" smtClean="0">
                <a:latin typeface="Arial" pitchFamily="34" charset="0"/>
                <a:cs typeface="Arial" pitchFamily="34" charset="0"/>
              </a:rPr>
              <a:t>political and social sciences</a:t>
            </a:r>
            <a:endParaRPr lang="en-US" sz="1800" dirty="0" smtClean="0">
              <a:latin typeface="Arial" pitchFamily="34" charset="0"/>
              <a:cs typeface="Arial" pitchFamily="34" charset="0"/>
            </a:endParaRPr>
          </a:p>
          <a:p>
            <a:pPr algn="ctr">
              <a:buNone/>
            </a:pPr>
            <a:r>
              <a:rPr lang="en-US" sz="1600" dirty="0" smtClean="0">
                <a:latin typeface="Arial" pitchFamily="34" charset="0"/>
                <a:cs typeface="Arial" pitchFamily="34" charset="0"/>
              </a:rPr>
              <a:t> </a:t>
            </a:r>
            <a:r>
              <a:rPr lang="en-US" sz="1400" b="1" dirty="0" smtClean="0">
                <a:latin typeface="Arial" pitchFamily="34" charset="0"/>
                <a:ea typeface="Tahoma" pitchFamily="34" charset="0"/>
                <a:cs typeface="Arial" pitchFamily="34" charset="0"/>
              </a:rPr>
              <a:t>Alessandro </a:t>
            </a:r>
            <a:r>
              <a:rPr lang="en-US" sz="1400" b="1" dirty="0" err="1" smtClean="0">
                <a:latin typeface="Arial" pitchFamily="34" charset="0"/>
                <a:ea typeface="Tahoma" pitchFamily="34" charset="0"/>
                <a:cs typeface="Arial" pitchFamily="34" charset="0"/>
              </a:rPr>
              <a:t>Innocenti</a:t>
            </a:r>
            <a:r>
              <a:rPr lang="en-US" sz="1400" b="1" dirty="0" smtClean="0">
                <a:latin typeface="Arial" pitchFamily="34" charset="0"/>
                <a:ea typeface="Tahoma" pitchFamily="34" charset="0"/>
                <a:cs typeface="Arial" pitchFamily="34" charset="0"/>
              </a:rPr>
              <a:t> </a:t>
            </a:r>
            <a:endParaRPr lang="it-IT" sz="1400" b="1" dirty="0" smtClean="0">
              <a:latin typeface="Arial" pitchFamily="34" charset="0"/>
              <a:ea typeface="Tahoma" pitchFamily="34" charset="0"/>
              <a:cs typeface="Arial" pitchFamily="34" charset="0"/>
            </a:endParaRPr>
          </a:p>
          <a:p>
            <a:pPr marL="365760" indent="-256032" algn="ctr" eaLnBrk="1" fontAlgn="auto" hangingPunct="1">
              <a:spcAft>
                <a:spcPts val="0"/>
              </a:spcAft>
              <a:buFont typeface="Arial" pitchFamily="34" charset="0"/>
              <a:buNone/>
              <a:defRPr/>
            </a:pPr>
            <a:r>
              <a:rPr lang="en-US" sz="1400" dirty="0" smtClean="0">
                <a:latin typeface="Arial" pitchFamily="34" charset="0"/>
                <a:ea typeface="Tahoma" pitchFamily="34" charset="0"/>
                <a:cs typeface="Arial" pitchFamily="34" charset="0"/>
              </a:rPr>
              <a:t>alessandroinnocenti@live.it</a:t>
            </a:r>
            <a:br>
              <a:rPr lang="en-US" sz="1400" dirty="0" smtClean="0">
                <a:latin typeface="Arial" pitchFamily="34" charset="0"/>
                <a:ea typeface="Tahoma" pitchFamily="34" charset="0"/>
                <a:cs typeface="Arial" pitchFamily="34" charset="0"/>
              </a:rPr>
            </a:br>
            <a:endParaRPr lang="en-US" sz="1400" b="1" dirty="0" smtClean="0">
              <a:latin typeface="Arial" pitchFamily="34" charset="0"/>
              <a:ea typeface="Tahoma" pitchFamily="34" charset="0"/>
              <a:cs typeface="Arial" pitchFamily="34" charset="0"/>
            </a:endParaRPr>
          </a:p>
          <a:p>
            <a:pPr marL="365760" indent="-256032" algn="ctr" eaLnBrk="1" fontAlgn="auto" hangingPunct="1">
              <a:spcAft>
                <a:spcPts val="0"/>
              </a:spcAft>
              <a:buFont typeface="Arial" pitchFamily="34" charset="0"/>
              <a:buNone/>
              <a:defRPr/>
            </a:pPr>
            <a:r>
              <a:rPr lang="en-US" sz="1600" b="1" dirty="0" smtClean="0">
                <a:latin typeface="Arial" pitchFamily="34" charset="0"/>
                <a:ea typeface="Tahoma" pitchFamily="34" charset="0"/>
                <a:cs typeface="Arial" pitchFamily="34" charset="0"/>
              </a:rPr>
              <a:t>OUTLINE</a:t>
            </a:r>
          </a:p>
          <a:p>
            <a:pPr>
              <a:spcBef>
                <a:spcPts val="0"/>
              </a:spcBef>
              <a:buNone/>
            </a:pPr>
            <a:r>
              <a:rPr lang="en-US" sz="1600" dirty="0" smtClean="0">
                <a:latin typeface="Arial" pitchFamily="34" charset="0"/>
                <a:cs typeface="Arial" pitchFamily="34" charset="0"/>
              </a:rPr>
              <a:t>Part 1 Laboratory Methods </a:t>
            </a:r>
            <a:endParaRPr lang="it-IT" sz="1600" dirty="0" smtClean="0">
              <a:latin typeface="Arial" pitchFamily="34" charset="0"/>
              <a:cs typeface="Arial" pitchFamily="34" charset="0"/>
            </a:endParaRPr>
          </a:p>
          <a:p>
            <a:pPr>
              <a:spcBef>
                <a:spcPts val="0"/>
              </a:spcBef>
              <a:buNone/>
            </a:pPr>
            <a:r>
              <a:rPr lang="en-US" sz="1600" dirty="0" smtClean="0">
                <a:latin typeface="Arial" pitchFamily="34" charset="0"/>
                <a:cs typeface="Arial" pitchFamily="34" charset="0"/>
              </a:rPr>
              <a:t>To provide a basic introduction to experimental methodology both from a theoretical and an empirical point of view.</a:t>
            </a:r>
            <a:endParaRPr lang="it-IT" sz="1600" dirty="0" smtClean="0">
              <a:latin typeface="Arial" pitchFamily="34" charset="0"/>
              <a:cs typeface="Arial" pitchFamily="34" charset="0"/>
            </a:endParaRPr>
          </a:p>
          <a:p>
            <a:pPr marL="365760" indent="-256032" eaLnBrk="1" fontAlgn="auto" hangingPunct="1">
              <a:spcBef>
                <a:spcPts val="0"/>
              </a:spcBef>
              <a:spcAft>
                <a:spcPts val="0"/>
              </a:spcAft>
              <a:buNone/>
              <a:defRPr/>
            </a:pPr>
            <a:r>
              <a:rPr lang="en-US" sz="1600" b="1" cap="small" dirty="0" smtClean="0">
                <a:latin typeface="Arial" pitchFamily="34" charset="0"/>
                <a:ea typeface="Tahoma" pitchFamily="34" charset="0"/>
                <a:cs typeface="Arial" pitchFamily="34" charset="0"/>
              </a:rPr>
              <a:t> </a:t>
            </a:r>
            <a:endParaRPr lang="it-IT" sz="1600" b="1" cap="small" dirty="0" smtClean="0">
              <a:latin typeface="Arial" pitchFamily="34" charset="0"/>
              <a:ea typeface="Tahoma" pitchFamily="34" charset="0"/>
              <a:cs typeface="Arial" pitchFamily="34" charset="0"/>
            </a:endParaRPr>
          </a:p>
          <a:p>
            <a:pPr>
              <a:spcBef>
                <a:spcPts val="0"/>
              </a:spcBef>
              <a:buNone/>
            </a:pPr>
            <a:r>
              <a:rPr lang="en-US" sz="1600" b="1" dirty="0" smtClean="0">
                <a:solidFill>
                  <a:srgbClr val="FF0000"/>
                </a:solidFill>
                <a:latin typeface="Arial" pitchFamily="34" charset="0"/>
                <a:cs typeface="Arial" pitchFamily="34" charset="0"/>
              </a:rPr>
              <a:t>Part 2 Experimental Design </a:t>
            </a:r>
            <a:endParaRPr lang="it-IT" sz="1600" b="1" dirty="0" smtClean="0">
              <a:solidFill>
                <a:srgbClr val="FF0000"/>
              </a:solidFill>
              <a:latin typeface="Arial" pitchFamily="34" charset="0"/>
              <a:cs typeface="Arial" pitchFamily="34" charset="0"/>
            </a:endParaRPr>
          </a:p>
          <a:p>
            <a:pPr>
              <a:spcBef>
                <a:spcPts val="0"/>
              </a:spcBef>
              <a:buNone/>
            </a:pPr>
            <a:r>
              <a:rPr lang="en-US" sz="1600" b="1" dirty="0" smtClean="0">
                <a:solidFill>
                  <a:srgbClr val="FF0000"/>
                </a:solidFill>
                <a:latin typeface="Arial" pitchFamily="34" charset="0"/>
                <a:cs typeface="Arial" pitchFamily="34" charset="0"/>
              </a:rPr>
              <a:t>To learn how to design an experiment and to understand that experiments in political sciences share many features from cognitive and experimental economics.</a:t>
            </a:r>
            <a:endParaRPr lang="it-IT" sz="1600" b="1" dirty="0" smtClean="0">
              <a:solidFill>
                <a:srgbClr val="FF0000"/>
              </a:solidFill>
              <a:latin typeface="Arial" pitchFamily="34" charset="0"/>
              <a:cs typeface="Arial" pitchFamily="34" charset="0"/>
            </a:endParaRPr>
          </a:p>
          <a:p>
            <a:pPr marL="365760" indent="-256032" eaLnBrk="1" fontAlgn="auto" hangingPunct="1">
              <a:spcBef>
                <a:spcPts val="0"/>
              </a:spcBef>
              <a:spcAft>
                <a:spcPts val="0"/>
              </a:spcAft>
              <a:buNone/>
              <a:defRPr/>
            </a:pPr>
            <a:r>
              <a:rPr lang="en-US" sz="1600" b="1" cap="small" dirty="0" smtClean="0">
                <a:latin typeface="Arial" pitchFamily="34" charset="0"/>
                <a:ea typeface="Tahoma" pitchFamily="34" charset="0"/>
                <a:cs typeface="Arial" pitchFamily="34" charset="0"/>
              </a:rPr>
              <a:t> </a:t>
            </a:r>
            <a:endParaRPr lang="it-IT" sz="1600" b="1" cap="small" dirty="0" smtClean="0">
              <a:latin typeface="Arial" pitchFamily="34" charset="0"/>
              <a:ea typeface="Tahoma" pitchFamily="34" charset="0"/>
              <a:cs typeface="Arial" pitchFamily="34" charset="0"/>
            </a:endParaRPr>
          </a:p>
          <a:p>
            <a:pPr>
              <a:spcBef>
                <a:spcPts val="0"/>
              </a:spcBef>
              <a:buNone/>
            </a:pPr>
            <a:r>
              <a:rPr lang="en-US" sz="1600" dirty="0" smtClean="0">
                <a:latin typeface="Arial" pitchFamily="34" charset="0"/>
                <a:cs typeface="Arial" pitchFamily="34" charset="0"/>
              </a:rPr>
              <a:t>Part 3 Applied Experiments</a:t>
            </a:r>
            <a:endParaRPr lang="it-IT" sz="1600" dirty="0" smtClean="0">
              <a:latin typeface="Arial" pitchFamily="34" charset="0"/>
              <a:cs typeface="Arial" pitchFamily="34" charset="0"/>
            </a:endParaRPr>
          </a:p>
          <a:p>
            <a:pPr>
              <a:spcBef>
                <a:spcPts val="0"/>
              </a:spcBef>
              <a:buNone/>
            </a:pPr>
            <a:r>
              <a:rPr lang="en-US" sz="1600" dirty="0" smtClean="0">
                <a:latin typeface="Arial" pitchFamily="34" charset="0"/>
                <a:cs typeface="Arial" pitchFamily="34" charset="0"/>
              </a:rPr>
              <a:t>To understand the differences between different kinds of experimental designs by discussing weaknesses and strengths of some experimental papers and the specificities of their designs.</a:t>
            </a:r>
            <a:endParaRPr lang="it-IT" sz="1600" dirty="0" smtClean="0">
              <a:latin typeface="Arial" pitchFamily="34" charset="0"/>
              <a:cs typeface="Arial" pitchFamily="34" charset="0"/>
            </a:endParaRPr>
          </a:p>
          <a:p>
            <a:pPr marL="365760" indent="-256032" eaLnBrk="1" fontAlgn="auto" hangingPunct="1">
              <a:spcAft>
                <a:spcPts val="0"/>
              </a:spcAft>
              <a:buFont typeface="Arial" pitchFamily="34" charset="0"/>
              <a:buNone/>
              <a:defRPr/>
            </a:pPr>
            <a:endParaRPr lang="it-IT" sz="1600" dirty="0" smtClean="0">
              <a:latin typeface="Arial" pitchFamily="34" charset="0"/>
              <a:ea typeface="Tahoma" pitchFamily="34" charset="0"/>
              <a:cs typeface="Arial" pitchFamily="34" charset="0"/>
            </a:endParaRPr>
          </a:p>
        </p:txBody>
      </p:sp>
      <p:sp>
        <p:nvSpPr>
          <p:cNvPr id="32771"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8DA0285B-7D3D-4832-BAF1-CA7CFB0B9160}" type="slidenum">
              <a:rPr lang="it-IT" smtClean="0"/>
              <a:pPr/>
              <a:t>1</a:t>
            </a:fld>
            <a:endParaRPr lang="it-IT"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357188"/>
            <a:ext cx="8229600" cy="5768975"/>
          </a:xfrm>
        </p:spPr>
        <p:txBody>
          <a:bodyPr rtlCol="0">
            <a:noAutofit/>
          </a:bodyPr>
          <a:lstStyle/>
          <a:p>
            <a:pPr marL="365760" indent="-256032" algn="ctr" eaLnBrk="1" fontAlgn="auto" hangingPunct="1">
              <a:spcAft>
                <a:spcPts val="0"/>
              </a:spcAft>
              <a:buFont typeface="Arial" charset="0"/>
              <a:buNone/>
              <a:defRPr/>
            </a:pPr>
            <a:r>
              <a:rPr lang="en-US" sz="1600" b="1" dirty="0" smtClean="0">
                <a:latin typeface="Arial" pitchFamily="34" charset="0"/>
                <a:cs typeface="Arial" pitchFamily="34" charset="0"/>
              </a:rPr>
              <a:t>II. Conceptions of rationality</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0" indent="-256032" eaLnBrk="1" fontAlgn="auto" hangingPunct="1">
              <a:spcAft>
                <a:spcPts val="0"/>
              </a:spcAft>
              <a:buFont typeface="Arial" charset="0"/>
              <a:buNone/>
              <a:defRPr/>
            </a:pPr>
            <a:r>
              <a:rPr lang="en-US" sz="1600" dirty="0" smtClean="0">
                <a:latin typeface="Arial" pitchFamily="34" charset="0"/>
                <a:cs typeface="Arial" pitchFamily="34" charset="0"/>
              </a:rPr>
              <a:t>What do we mean by rational choice? Lots of formulations, involving assumptions of different strength </a:t>
            </a:r>
            <a:endParaRPr lang="it-IT" sz="1600" dirty="0" smtClean="0">
              <a:latin typeface="Arial" pitchFamily="34" charset="0"/>
              <a:cs typeface="Arial" pitchFamily="34" charset="0"/>
            </a:endParaRPr>
          </a:p>
          <a:p>
            <a:pPr marL="0" indent="-256032"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0" indent="-256032" eaLnBrk="1" fontAlgn="auto" hangingPunct="1">
              <a:spcAft>
                <a:spcPts val="0"/>
              </a:spcAft>
              <a:buFont typeface="Arial" charset="0"/>
              <a:buNone/>
              <a:defRPr/>
            </a:pPr>
            <a:r>
              <a:rPr lang="en-US" sz="1600" dirty="0" smtClean="0">
                <a:latin typeface="Arial" pitchFamily="34" charset="0"/>
                <a:cs typeface="Arial" pitchFamily="34" charset="0"/>
              </a:rPr>
              <a:t>Different forms of rationality imply different experiments to test them</a:t>
            </a:r>
            <a:endParaRPr lang="it-IT" sz="1600" dirty="0" smtClean="0">
              <a:latin typeface="Arial" pitchFamily="34" charset="0"/>
              <a:cs typeface="Arial" pitchFamily="34" charset="0"/>
            </a:endParaRPr>
          </a:p>
          <a:p>
            <a:pPr marL="0" indent="-256032"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365760" indent="-256032" eaLnBrk="1" fontAlgn="auto" hangingPunct="1">
              <a:spcAft>
                <a:spcPts val="0"/>
              </a:spcAft>
              <a:buFont typeface="Wingdings" pitchFamily="2" charset="2"/>
              <a:buChar char="Ø"/>
              <a:defRPr/>
            </a:pPr>
            <a:r>
              <a:rPr lang="en-US" sz="1600" dirty="0" smtClean="0">
                <a:latin typeface="Arial" pitchFamily="34" charset="0"/>
                <a:cs typeface="Arial" pitchFamily="34" charset="0"/>
              </a:rPr>
              <a:t>Goal oriented</a:t>
            </a:r>
            <a:endParaRPr lang="it-IT" sz="1600" dirty="0" smtClean="0">
              <a:latin typeface="Arial" pitchFamily="34" charset="0"/>
              <a:cs typeface="Arial" pitchFamily="34" charset="0"/>
            </a:endParaRPr>
          </a:p>
          <a:p>
            <a:pPr marL="365760" indent="-256032" eaLnBrk="1" fontAlgn="auto" hangingPunct="1">
              <a:spcAft>
                <a:spcPts val="0"/>
              </a:spcAft>
              <a:buFont typeface="Wingdings" pitchFamily="2" charset="2"/>
              <a:buChar char="Ø"/>
              <a:defRPr/>
            </a:pPr>
            <a:r>
              <a:rPr lang="en-US" sz="1600" dirty="0" err="1" smtClean="0">
                <a:latin typeface="Arial" pitchFamily="34" charset="0"/>
                <a:cs typeface="Arial" pitchFamily="34" charset="0"/>
              </a:rPr>
              <a:t>Satisficing</a:t>
            </a:r>
            <a:r>
              <a:rPr lang="en-US" sz="1600" dirty="0" smtClean="0">
                <a:latin typeface="Arial" pitchFamily="34" charset="0"/>
                <a:cs typeface="Arial" pitchFamily="34" charset="0"/>
              </a:rPr>
              <a:t> behavior</a:t>
            </a:r>
            <a:endParaRPr lang="it-IT" sz="1600" dirty="0" smtClean="0">
              <a:latin typeface="Arial" pitchFamily="34" charset="0"/>
              <a:cs typeface="Arial" pitchFamily="34" charset="0"/>
            </a:endParaRPr>
          </a:p>
          <a:p>
            <a:pPr marL="365760" indent="-256032" eaLnBrk="1" fontAlgn="auto" hangingPunct="1">
              <a:spcAft>
                <a:spcPts val="0"/>
              </a:spcAft>
              <a:buFont typeface="Wingdings" pitchFamily="2" charset="2"/>
              <a:buChar char="Ø"/>
              <a:defRPr/>
            </a:pPr>
            <a:r>
              <a:rPr lang="en-US" sz="1600" dirty="0" smtClean="0">
                <a:latin typeface="Arial" pitchFamily="34" charset="0"/>
                <a:cs typeface="Arial" pitchFamily="34" charset="0"/>
              </a:rPr>
              <a:t>Maximizing behavior</a:t>
            </a:r>
            <a:endParaRPr lang="it-IT" sz="1600" dirty="0" smtClean="0">
              <a:latin typeface="Arial" pitchFamily="34" charset="0"/>
              <a:cs typeface="Arial" pitchFamily="34" charset="0"/>
            </a:endParaRPr>
          </a:p>
          <a:p>
            <a:pPr marL="365760" indent="-256032" eaLnBrk="1" fontAlgn="auto" hangingPunct="1">
              <a:spcAft>
                <a:spcPts val="0"/>
              </a:spcAft>
              <a:buFont typeface="Wingdings" pitchFamily="2" charset="2"/>
              <a:buChar char="Ø"/>
              <a:defRPr/>
            </a:pPr>
            <a:r>
              <a:rPr lang="en-US" sz="1600" dirty="0" smtClean="0">
                <a:latin typeface="Arial" pitchFamily="34" charset="0"/>
                <a:cs typeface="Arial" pitchFamily="34" charset="0"/>
              </a:rPr>
              <a:t>Ordinal utility maximization</a:t>
            </a:r>
            <a:endParaRPr lang="it-IT" sz="1600" dirty="0" smtClean="0">
              <a:latin typeface="Arial" pitchFamily="34" charset="0"/>
              <a:cs typeface="Arial" pitchFamily="34" charset="0"/>
            </a:endParaRPr>
          </a:p>
          <a:p>
            <a:pPr marL="365760" indent="-256032" eaLnBrk="1" fontAlgn="auto" hangingPunct="1">
              <a:spcAft>
                <a:spcPts val="0"/>
              </a:spcAft>
              <a:buFont typeface="Wingdings" pitchFamily="2" charset="2"/>
              <a:buChar char="Ø"/>
              <a:defRPr/>
            </a:pPr>
            <a:r>
              <a:rPr lang="en-US" sz="1600" dirty="0" smtClean="0">
                <a:latin typeface="Arial" pitchFamily="34" charset="0"/>
                <a:cs typeface="Arial" pitchFamily="34" charset="0"/>
              </a:rPr>
              <a:t>Expected utility maximization  </a:t>
            </a:r>
            <a:endParaRPr lang="it-IT" sz="1600" dirty="0" smtClean="0">
              <a:latin typeface="Arial" pitchFamily="34" charset="0"/>
              <a:cs typeface="Arial" pitchFamily="34" charset="0"/>
            </a:endParaRPr>
          </a:p>
          <a:p>
            <a:pPr marL="365760" indent="-256032" eaLnBrk="1" fontAlgn="auto" hangingPunct="1">
              <a:spcAft>
                <a:spcPts val="0"/>
              </a:spcAft>
              <a:buFont typeface="Wingdings" pitchFamily="2" charset="2"/>
              <a:buChar char="Ø"/>
              <a:defRPr/>
            </a:pPr>
            <a:r>
              <a:rPr lang="en-US" sz="1600" dirty="0" smtClean="0">
                <a:latin typeface="Arial" pitchFamily="34" charset="0"/>
                <a:cs typeface="Arial" pitchFamily="34" charset="0"/>
              </a:rPr>
              <a:t>Subjective expected utility maximization </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365760" indent="0" eaLnBrk="1" fontAlgn="auto" hangingPunct="1">
              <a:spcAft>
                <a:spcPts val="0"/>
              </a:spcAft>
              <a:buFont typeface="Arial" charset="0"/>
              <a:buNone/>
              <a:defRPr/>
            </a:pPr>
            <a:r>
              <a:rPr lang="en-US" sz="1600" dirty="0" smtClean="0">
                <a:latin typeface="Arial" pitchFamily="34" charset="0"/>
                <a:cs typeface="Arial" pitchFamily="34" charset="0"/>
              </a:rPr>
              <a:t>Experimental economics reveals the hidden or implicit assumption by showing anomalies in the formulation of rationality</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Consequence: there is a variety of definitions of rational individual </a:t>
            </a:r>
          </a:p>
          <a:p>
            <a:pPr marL="365760" indent="-256032" eaLnBrk="1" fontAlgn="auto" hangingPunct="1">
              <a:spcAft>
                <a:spcPts val="0"/>
              </a:spcAft>
              <a:buFont typeface="Arial" charset="0"/>
              <a:buNone/>
              <a:defRPr/>
            </a:pPr>
            <a:endParaRPr lang="it-IT" sz="1600" dirty="0" smtClean="0">
              <a:latin typeface="Arial" pitchFamily="34" charset="0"/>
              <a:cs typeface="Arial" pitchFamily="34" charset="0"/>
            </a:endParaRPr>
          </a:p>
          <a:p>
            <a:pPr marL="365760" indent="0" eaLnBrk="1" fontAlgn="auto" hangingPunct="1">
              <a:spcAft>
                <a:spcPts val="0"/>
              </a:spcAft>
              <a:buFont typeface="Arial" charset="0"/>
              <a:buNone/>
              <a:defRPr/>
            </a:pPr>
            <a:r>
              <a:rPr lang="en-US" sz="1600" dirty="0" smtClean="0">
                <a:latin typeface="Arial" pitchFamily="34" charset="0"/>
                <a:cs typeface="Arial" pitchFamily="34" charset="0"/>
              </a:rPr>
              <a:t>And what about heterogeneity?</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smtClean="0"/>
          </a:p>
          <a:p>
            <a:pPr marL="0" indent="0" eaLnBrk="1" fontAlgn="auto" hangingPunct="1">
              <a:spcAft>
                <a:spcPts val="0"/>
              </a:spcAft>
              <a:buFont typeface="Arial" charset="0"/>
              <a:buNone/>
              <a:defRPr/>
            </a:pP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r>
            <a:br>
              <a:rPr lang="en-US" sz="1600" dirty="0" smtClean="0"/>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a:latin typeface="Arial" pitchFamily="34" charset="0"/>
              <a:cs typeface="Arial" pitchFamily="34" charset="0"/>
            </a:endParaRPr>
          </a:p>
        </p:txBody>
      </p:sp>
      <p:sp>
        <p:nvSpPr>
          <p:cNvPr id="40963"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51DE943-18FF-47D4-B869-079EDDC88CD4}" type="slidenum">
              <a:rPr lang="it-IT" smtClean="0"/>
              <a:pPr/>
              <a:t>10</a:t>
            </a:fld>
            <a:endParaRPr lang="it-IT"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357188"/>
            <a:ext cx="8229600" cy="5768975"/>
          </a:xfrm>
        </p:spPr>
        <p:txBody>
          <a:bodyPr rtlCol="0">
            <a:noAutofit/>
          </a:bodyPr>
          <a:lstStyle/>
          <a:p>
            <a:pPr marL="0" indent="0" eaLnBrk="1" fontAlgn="auto" hangingPunct="1">
              <a:spcAft>
                <a:spcPts val="0"/>
              </a:spcAft>
              <a:buFont typeface="Arial" charset="0"/>
              <a:buNone/>
              <a:defRPr/>
            </a:pPr>
            <a:r>
              <a:rPr lang="en-US" sz="1600" i="1" dirty="0" smtClean="0">
                <a:latin typeface="Arial" pitchFamily="34" charset="0"/>
                <a:cs typeface="Arial" pitchFamily="34" charset="0"/>
              </a:rPr>
              <a:t>Risk neutral economic man:</a:t>
            </a:r>
            <a:r>
              <a:rPr lang="en-US" sz="1600" dirty="0" smtClean="0">
                <a:latin typeface="Arial" pitchFamily="34" charset="0"/>
                <a:cs typeface="Arial" pitchFamily="34" charset="0"/>
              </a:rPr>
              <a:t> never buys insurance, but would be willing to pay any finite amount to participate in Petersburg paradox.    </a:t>
            </a:r>
            <a:endParaRPr lang="it-IT" sz="1600" dirty="0" smtClean="0">
              <a:latin typeface="Arial" pitchFamily="34" charset="0"/>
              <a:cs typeface="Arial" pitchFamily="34" charset="0"/>
            </a:endParaRPr>
          </a:p>
          <a:p>
            <a:pPr marL="0" indent="0"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0" indent="0" eaLnBrk="1" fontAlgn="auto" hangingPunct="1">
              <a:spcAft>
                <a:spcPts val="0"/>
              </a:spcAft>
              <a:buFont typeface="Arial" charset="0"/>
              <a:buNone/>
              <a:defRPr/>
            </a:pPr>
            <a:r>
              <a:rPr lang="en-US" sz="1600" i="1" dirty="0" smtClean="0">
                <a:latin typeface="Arial" pitchFamily="34" charset="0"/>
                <a:cs typeface="Arial" pitchFamily="34" charset="0"/>
              </a:rPr>
              <a:t>Expected utility maximizing man:</a:t>
            </a:r>
            <a:r>
              <a:rPr lang="en-US" sz="1600" dirty="0" smtClean="0">
                <a:latin typeface="Arial" pitchFamily="34" charset="0"/>
                <a:cs typeface="Arial" pitchFamily="34" charset="0"/>
              </a:rPr>
              <a:t> buys insurance, but ignores sunk costs, and is immune to framing effects. </a:t>
            </a:r>
            <a:r>
              <a:rPr lang="en-US" sz="1600" i="1" dirty="0" smtClean="0">
                <a:latin typeface="Arial" pitchFamily="34" charset="0"/>
                <a:cs typeface="Arial" pitchFamily="34" charset="0"/>
              </a:rPr>
              <a:t>  </a:t>
            </a:r>
            <a:endParaRPr lang="it-IT" sz="1600" dirty="0" smtClean="0">
              <a:latin typeface="Arial" pitchFamily="34" charset="0"/>
              <a:cs typeface="Arial" pitchFamily="34" charset="0"/>
            </a:endParaRPr>
          </a:p>
          <a:p>
            <a:pPr marL="0" indent="0" eaLnBrk="1" fontAlgn="auto" hangingPunct="1">
              <a:spcAft>
                <a:spcPts val="0"/>
              </a:spcAft>
              <a:buFont typeface="Arial" charset="0"/>
              <a:buNone/>
              <a:defRPr/>
            </a:pPr>
            <a:r>
              <a:rPr lang="en-US" sz="1600" i="1" dirty="0" smtClean="0">
                <a:latin typeface="Arial" pitchFamily="34" charset="0"/>
                <a:cs typeface="Arial" pitchFamily="34" charset="0"/>
              </a:rPr>
              <a:t> </a:t>
            </a:r>
            <a:endParaRPr lang="it-IT" sz="1600" dirty="0" smtClean="0">
              <a:latin typeface="Arial" pitchFamily="34" charset="0"/>
              <a:cs typeface="Arial" pitchFamily="34" charset="0"/>
            </a:endParaRPr>
          </a:p>
          <a:p>
            <a:pPr marL="0" indent="0" eaLnBrk="1" fontAlgn="auto" hangingPunct="1">
              <a:spcAft>
                <a:spcPts val="0"/>
              </a:spcAft>
              <a:buFont typeface="Arial" charset="0"/>
              <a:buNone/>
              <a:defRPr/>
            </a:pPr>
            <a:r>
              <a:rPr lang="en-US" sz="1600" i="1" dirty="0" smtClean="0">
                <a:latin typeface="Arial" pitchFamily="34" charset="0"/>
                <a:cs typeface="Arial" pitchFamily="34" charset="0"/>
              </a:rPr>
              <a:t>Almost rational economic man</a:t>
            </a:r>
            <a:r>
              <a:rPr lang="en-US" sz="1600" dirty="0" smtClean="0">
                <a:latin typeface="Arial" pitchFamily="34" charset="0"/>
                <a:cs typeface="Arial" pitchFamily="34" charset="0"/>
              </a:rPr>
              <a:t> (e.g. prospect theory man) has malleable reference points and probability perceptions, but still has preferences - comfortable with non-utility Allais choices, but doesn’t exhibit preference reversals. </a:t>
            </a:r>
            <a:endParaRPr lang="it-IT" sz="1600" dirty="0" smtClean="0">
              <a:latin typeface="Arial" pitchFamily="34" charset="0"/>
              <a:cs typeface="Arial" pitchFamily="34" charset="0"/>
            </a:endParaRPr>
          </a:p>
          <a:p>
            <a:pPr marL="0" indent="0"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0" indent="0" eaLnBrk="1" fontAlgn="auto" hangingPunct="1">
              <a:spcAft>
                <a:spcPts val="0"/>
              </a:spcAft>
              <a:buFont typeface="Arial" charset="0"/>
              <a:buNone/>
              <a:defRPr/>
            </a:pPr>
            <a:r>
              <a:rPr lang="en-US" sz="1600" i="1" dirty="0" smtClean="0">
                <a:latin typeface="Arial" pitchFamily="34" charset="0"/>
                <a:cs typeface="Arial" pitchFamily="34" charset="0"/>
              </a:rPr>
              <a:t>Psychological man </a:t>
            </a:r>
            <a:r>
              <a:rPr lang="en-US" sz="1600" dirty="0" smtClean="0">
                <a:latin typeface="Arial" pitchFamily="34" charset="0"/>
                <a:cs typeface="Arial" pitchFamily="34" charset="0"/>
              </a:rPr>
              <a:t>doesn’t have preferences, has mental processes. Different frames and contexts, and different choice procedures elicit different processes -  So he may sometimes exhibit preference reversals because choosing and pricing elicit different mental procedures. </a:t>
            </a:r>
          </a:p>
          <a:p>
            <a:pPr marL="0" indent="0" eaLnBrk="1" fontAlgn="auto" hangingPunct="1">
              <a:spcAft>
                <a:spcPts val="0"/>
              </a:spcAft>
              <a:buFont typeface="Arial" charset="0"/>
              <a:buNone/>
              <a:defRPr/>
            </a:pPr>
            <a:endParaRPr lang="it-IT" sz="1600" dirty="0" smtClean="0">
              <a:latin typeface="Arial" pitchFamily="34" charset="0"/>
              <a:cs typeface="Arial" pitchFamily="34" charset="0"/>
            </a:endParaRPr>
          </a:p>
          <a:p>
            <a:pPr marL="0" indent="0" eaLnBrk="1" fontAlgn="auto" hangingPunct="1">
              <a:spcAft>
                <a:spcPts val="0"/>
              </a:spcAft>
              <a:buFont typeface="Arial" charset="0"/>
              <a:buNone/>
              <a:defRPr/>
            </a:pPr>
            <a:r>
              <a:rPr lang="en-US" sz="1600" i="1" dirty="0" smtClean="0">
                <a:latin typeface="Arial" pitchFamily="34" charset="0"/>
                <a:cs typeface="Arial" pitchFamily="34" charset="0"/>
              </a:rPr>
              <a:t>Neurobiological man:</a:t>
            </a:r>
            <a:r>
              <a:rPr lang="en-US" sz="1600" dirty="0" smtClean="0">
                <a:latin typeface="Arial" pitchFamily="34" charset="0"/>
                <a:cs typeface="Arial" pitchFamily="34" charset="0"/>
              </a:rPr>
              <a:t> doesn't (even) have a fixed collection of mental processes, in the sense of psychological man. He has biological and chemical processes which influence his behavior. Different blood chemistry leads to different mental processes; e.g. depending on the level of lithium (or Valium or Prozac) in his blood, he makes different decisions (on both routine matters and matters of great consequence - even life and death). An understanding of how chemistry interacts with mental processes has proved to be very useful, for instance in treating depression. </a:t>
            </a:r>
            <a:br>
              <a:rPr lang="en-US" sz="1600" dirty="0" smtClean="0">
                <a:latin typeface="Arial" pitchFamily="34" charset="0"/>
                <a:cs typeface="Arial" pitchFamily="34" charset="0"/>
              </a:rPr>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smtClean="0"/>
          </a:p>
          <a:p>
            <a:pPr marL="0" indent="0" eaLnBrk="1" fontAlgn="auto" hangingPunct="1">
              <a:spcAft>
                <a:spcPts val="0"/>
              </a:spcAft>
              <a:buFont typeface="Arial" charset="0"/>
              <a:buNone/>
              <a:defRPr/>
            </a:pP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r>
            <a:br>
              <a:rPr lang="en-US" sz="1600" dirty="0" smtClean="0"/>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a:latin typeface="Arial" pitchFamily="34" charset="0"/>
              <a:cs typeface="Arial" pitchFamily="34" charset="0"/>
            </a:endParaRPr>
          </a:p>
        </p:txBody>
      </p:sp>
      <p:sp>
        <p:nvSpPr>
          <p:cNvPr id="41987"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E56E978-3F1E-49D8-A00D-96A0B620A000}" type="slidenum">
              <a:rPr lang="it-IT" smtClean="0"/>
              <a:pPr/>
              <a:t>11</a:t>
            </a:fld>
            <a:endParaRPr lang="it-IT"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Segnaposto contenuto 5"/>
          <p:cNvSpPr>
            <a:spLocks noGrp="1"/>
          </p:cNvSpPr>
          <p:nvPr>
            <p:ph idx="1"/>
          </p:nvPr>
        </p:nvSpPr>
        <p:spPr>
          <a:xfrm>
            <a:off x="214313" y="357188"/>
            <a:ext cx="8929687" cy="5768975"/>
          </a:xfrm>
        </p:spPr>
        <p:txBody>
          <a:bodyPr/>
          <a:lstStyle/>
          <a:p>
            <a:pPr eaLnBrk="1" hangingPunct="1">
              <a:buFont typeface="Arial" charset="0"/>
              <a:buNone/>
            </a:pPr>
            <a:r>
              <a:rPr lang="en-US" sz="1600" dirty="0" smtClean="0">
                <a:latin typeface="Arial" charset="0"/>
                <a:cs typeface="Arial" charset="0"/>
              </a:rPr>
              <a:t>	 </a:t>
            </a:r>
            <a:endParaRPr lang="it-IT" sz="1600" dirty="0" smtClean="0">
              <a:latin typeface="Arial" charset="0"/>
              <a:cs typeface="Arial" charset="0"/>
            </a:endParaRPr>
          </a:p>
          <a:p>
            <a:pPr algn="ctr" eaLnBrk="1" hangingPunct="1">
              <a:buFont typeface="Arial" charset="0"/>
              <a:buNone/>
            </a:pPr>
            <a:r>
              <a:rPr lang="en-US" sz="1600" dirty="0" smtClean="0">
                <a:latin typeface="Arial" charset="0"/>
                <a:cs typeface="Arial" charset="0"/>
              </a:rPr>
              <a:t>CONSTRUCTIVE REACTIONS</a:t>
            </a:r>
          </a:p>
          <a:p>
            <a:pPr algn="ctr" eaLnBrk="1" hangingPunct="1">
              <a:buFont typeface="Arial" charset="0"/>
              <a:buNone/>
            </a:pPr>
            <a:endParaRPr lang="en-US" sz="1600" dirty="0" smtClean="0">
              <a:latin typeface="Arial" charset="0"/>
              <a:cs typeface="Arial" charset="0"/>
            </a:endParaRPr>
          </a:p>
          <a:p>
            <a:pPr algn="ctr" eaLnBrk="1" hangingPunct="1">
              <a:buFont typeface="Arial" charset="0"/>
              <a:buNone/>
            </a:pPr>
            <a:endParaRPr lang="en-US" sz="1600" dirty="0" smtClean="0">
              <a:latin typeface="Arial" charset="0"/>
              <a:cs typeface="Arial" charset="0"/>
            </a:endParaRPr>
          </a:p>
          <a:p>
            <a:pPr algn="ctr" eaLnBrk="1" hangingPunct="1">
              <a:buFont typeface="Arial" charset="0"/>
              <a:buNone/>
            </a:pPr>
            <a:endParaRPr lang="en-US" sz="1600" dirty="0" smtClean="0">
              <a:latin typeface="Arial" charset="0"/>
              <a:cs typeface="Arial" charset="0"/>
            </a:endParaRPr>
          </a:p>
          <a:p>
            <a:pPr eaLnBrk="1" hangingPunct="1">
              <a:buFont typeface="Arial" charset="0"/>
              <a:buNone/>
            </a:pPr>
            <a:r>
              <a:rPr lang="en-US" sz="1600" dirty="0" smtClean="0"/>
              <a:t> </a:t>
            </a:r>
            <a:endParaRPr lang="it-IT" sz="1600" dirty="0" smtClean="0"/>
          </a:p>
          <a:p>
            <a:pPr eaLnBrk="1" hangingPunct="1">
              <a:buFont typeface="Arial" charset="0"/>
              <a:buNone/>
            </a:pPr>
            <a:r>
              <a:rPr lang="en-US" sz="1600" dirty="0" smtClean="0"/>
              <a:t/>
            </a:r>
            <a:br>
              <a:rPr lang="en-US" sz="1600" dirty="0" smtClean="0"/>
            </a:br>
            <a:endParaRPr lang="it-IT" sz="1600" dirty="0" smtClean="0">
              <a:latin typeface="Arial" charset="0"/>
              <a:cs typeface="Arial" charset="0"/>
            </a:endParaRPr>
          </a:p>
          <a:p>
            <a:pPr eaLnBrk="1" hangingPunct="1">
              <a:buFont typeface="Arial" charset="0"/>
              <a:buNone/>
            </a:pPr>
            <a:endParaRPr lang="it-IT" sz="1600" dirty="0" smtClean="0">
              <a:latin typeface="Arial" charset="0"/>
              <a:cs typeface="Arial" charset="0"/>
            </a:endParaRPr>
          </a:p>
        </p:txBody>
      </p:sp>
      <p:sp>
        <p:nvSpPr>
          <p:cNvPr id="2052"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2220F57D-B10C-41E9-B370-24B7278AC06A}" type="slidenum">
              <a:rPr lang="it-IT" smtClean="0"/>
              <a:pPr/>
              <a:t>12</a:t>
            </a:fld>
            <a:endParaRPr lang="it-IT" smtClean="0"/>
          </a:p>
        </p:txBody>
      </p:sp>
      <p:graphicFrame>
        <p:nvGraphicFramePr>
          <p:cNvPr id="2050" name="Object 3"/>
          <p:cNvGraphicFramePr>
            <a:graphicFrameLocks noChangeAspect="1"/>
          </p:cNvGraphicFramePr>
          <p:nvPr/>
        </p:nvGraphicFramePr>
        <p:xfrm>
          <a:off x="214313" y="1500188"/>
          <a:ext cx="8683625" cy="4429125"/>
        </p:xfrm>
        <a:graphic>
          <a:graphicData uri="http://schemas.openxmlformats.org/presentationml/2006/ole">
            <p:oleObj spid="_x0000_s2050" name="Documento" r:id="rId3" imgW="6275443" imgH="2750499" progId="Word.Document.12">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357188"/>
            <a:ext cx="8229600" cy="5768975"/>
          </a:xfrm>
        </p:spPr>
        <p:txBody>
          <a:bodyPr rtlCol="0">
            <a:noAutofit/>
          </a:bodyPr>
          <a:lstStyle/>
          <a:p>
            <a:pPr marL="365760" indent="-256032" eaLnBrk="1" fontAlgn="auto" hangingPunct="1">
              <a:spcAft>
                <a:spcPts val="0"/>
              </a:spcAft>
              <a:buNone/>
              <a:defRPr/>
            </a:pPr>
            <a:r>
              <a:rPr lang="en-US" sz="1600" b="1" dirty="0" smtClean="0">
                <a:latin typeface="Arial" pitchFamily="34" charset="0"/>
                <a:cs typeface="Arial" pitchFamily="34" charset="0"/>
              </a:rPr>
              <a:t>	PART 2 Experimental Design</a:t>
            </a:r>
            <a:endParaRPr lang="it-IT" sz="1600" dirty="0" smtClean="0">
              <a:latin typeface="Arial" pitchFamily="34" charset="0"/>
              <a:cs typeface="Arial" pitchFamily="34" charset="0"/>
            </a:endParaRPr>
          </a:p>
          <a:p>
            <a:pPr marL="365760" indent="-256032" algn="ctr" eaLnBrk="1" fontAlgn="auto" hangingPunct="1">
              <a:spcAft>
                <a:spcPts val="0"/>
              </a:spcAft>
              <a:buFont typeface="Arial" charset="0"/>
              <a:buNone/>
              <a:defRPr/>
            </a:pPr>
            <a:r>
              <a:rPr lang="it-IT" sz="1600" b="1" dirty="0" smtClean="0">
                <a:latin typeface="Arial" pitchFamily="34" charset="0"/>
                <a:cs typeface="Arial" pitchFamily="34" charset="0"/>
              </a:rPr>
              <a:t>APPLICATIONS</a:t>
            </a:r>
          </a:p>
          <a:p>
            <a:pPr marL="365760" indent="-256032" algn="ctr" eaLnBrk="1" fontAlgn="auto" hangingPunct="1">
              <a:spcAft>
                <a:spcPts val="0"/>
              </a:spcAft>
              <a:buFont typeface="Arial" charset="0"/>
              <a:buNone/>
              <a:defRPr/>
            </a:pPr>
            <a:r>
              <a:rPr lang="en-GB" sz="1600" b="1" dirty="0" smtClean="0">
                <a:latin typeface="Arial" pitchFamily="34" charset="0"/>
                <a:cs typeface="Arial" pitchFamily="34" charset="0"/>
              </a:rPr>
              <a:t> Trust game</a:t>
            </a:r>
            <a:endParaRPr lang="it-IT" sz="1600" dirty="0" smtClean="0">
              <a:latin typeface="Arial" pitchFamily="34" charset="0"/>
              <a:cs typeface="Arial" pitchFamily="34" charset="0"/>
            </a:endParaRPr>
          </a:p>
          <a:p>
            <a:pPr marL="365760" indent="-256032" algn="ctr" eaLnBrk="1" fontAlgn="auto" hangingPunct="1">
              <a:spcAft>
                <a:spcPts val="0"/>
              </a:spcAft>
              <a:buFont typeface="Arial" charset="0"/>
              <a:buNone/>
              <a:defRPr/>
            </a:pPr>
            <a:r>
              <a:rPr lang="en-GB" sz="1600" dirty="0" smtClean="0">
                <a:latin typeface="Arial" pitchFamily="34" charset="0"/>
                <a:cs typeface="Arial" pitchFamily="34" charset="0"/>
              </a:rPr>
              <a:t>Trust game (or investment game):  </a:t>
            </a:r>
            <a:endParaRPr lang="it-IT" sz="1600" dirty="0" smtClean="0">
              <a:latin typeface="Arial" pitchFamily="34" charset="0"/>
              <a:cs typeface="Arial" pitchFamily="34" charset="0"/>
            </a:endParaRPr>
          </a:p>
          <a:p>
            <a:pPr marL="365760" indent="-256032" eaLnBrk="1" fontAlgn="auto" hangingPunct="1">
              <a:spcAft>
                <a:spcPts val="0"/>
              </a:spcAft>
              <a:buFont typeface="Wingdings 3"/>
              <a:buChar char=""/>
              <a:defRPr/>
            </a:pPr>
            <a:r>
              <a:rPr lang="en-GB" sz="1600" dirty="0" smtClean="0">
                <a:latin typeface="Arial" pitchFamily="34" charset="0"/>
                <a:cs typeface="Arial" pitchFamily="34" charset="0"/>
              </a:rPr>
              <a:t>Two players are paired off anonymously and respectively named as the sender and the </a:t>
            </a:r>
            <a:r>
              <a:rPr lang="en-GB" sz="1600" dirty="0" err="1" smtClean="0">
                <a:latin typeface="Arial" pitchFamily="34" charset="0"/>
                <a:cs typeface="Arial" pitchFamily="34" charset="0"/>
              </a:rPr>
              <a:t>responde</a:t>
            </a:r>
            <a:endParaRPr lang="it-IT" sz="1600" dirty="0" smtClean="0">
              <a:latin typeface="Arial" pitchFamily="34" charset="0"/>
              <a:cs typeface="Arial" pitchFamily="34" charset="0"/>
            </a:endParaRPr>
          </a:p>
          <a:p>
            <a:pPr marL="365760" indent="-256032" eaLnBrk="1" fontAlgn="auto" hangingPunct="1">
              <a:spcAft>
                <a:spcPts val="0"/>
              </a:spcAft>
              <a:buFont typeface="Wingdings 3"/>
              <a:buChar char=""/>
              <a:defRPr/>
            </a:pPr>
            <a:r>
              <a:rPr lang="en-GB" sz="1600" dirty="0" smtClean="0">
                <a:latin typeface="Arial" pitchFamily="34" charset="0"/>
                <a:cs typeface="Arial" pitchFamily="34" charset="0"/>
              </a:rPr>
              <a:t>The sender is given a certain amount of money and told that he or she can keep the entire amount or send some or all of it to the responder. </a:t>
            </a:r>
            <a:endParaRPr lang="it-IT" sz="1600" dirty="0" smtClean="0">
              <a:latin typeface="Arial" pitchFamily="34" charset="0"/>
              <a:cs typeface="Arial" pitchFamily="34" charset="0"/>
            </a:endParaRPr>
          </a:p>
          <a:p>
            <a:pPr marL="365760" indent="-256032" eaLnBrk="1" fontAlgn="auto" hangingPunct="1">
              <a:spcAft>
                <a:spcPts val="0"/>
              </a:spcAft>
              <a:buFont typeface="Wingdings 3"/>
              <a:buChar char=""/>
              <a:defRPr/>
            </a:pPr>
            <a:r>
              <a:rPr lang="en-GB" sz="1600" dirty="0" smtClean="0">
                <a:latin typeface="Arial" pitchFamily="34" charset="0"/>
                <a:cs typeface="Arial" pitchFamily="34" charset="0"/>
              </a:rPr>
              <a:t>Any money passed from the sender to the responder is tripled by the experimenter and then given to the responder. </a:t>
            </a:r>
            <a:endParaRPr lang="it-IT" sz="1600" dirty="0" smtClean="0">
              <a:latin typeface="Arial" pitchFamily="34" charset="0"/>
              <a:cs typeface="Arial" pitchFamily="34" charset="0"/>
            </a:endParaRPr>
          </a:p>
          <a:p>
            <a:pPr marL="365760" indent="-256032" eaLnBrk="1" fontAlgn="auto" hangingPunct="1">
              <a:spcAft>
                <a:spcPts val="0"/>
              </a:spcAft>
              <a:buFont typeface="Wingdings 3"/>
              <a:buChar char=""/>
              <a:defRPr/>
            </a:pPr>
            <a:r>
              <a:rPr lang="en-GB" sz="1600" dirty="0" smtClean="0">
                <a:latin typeface="Arial" pitchFamily="34" charset="0"/>
                <a:cs typeface="Arial" pitchFamily="34" charset="0"/>
              </a:rPr>
              <a:t>The responder can keep the entire amount or give back some or all of it to the sender. </a:t>
            </a:r>
            <a:endParaRPr lang="it-IT" sz="1600" dirty="0" smtClean="0">
              <a:latin typeface="Arial" pitchFamily="34" charset="0"/>
              <a:cs typeface="Arial" pitchFamily="34" charset="0"/>
            </a:endParaRPr>
          </a:p>
          <a:p>
            <a:pPr marL="365760" indent="-256032" eaLnBrk="1" fontAlgn="auto" hangingPunct="1">
              <a:spcAft>
                <a:spcPts val="0"/>
              </a:spcAft>
              <a:buFont typeface="Wingdings 3"/>
              <a:buChar char=""/>
              <a:defRPr/>
            </a:pPr>
            <a:r>
              <a:rPr lang="en-GB" sz="1600" dirty="0" smtClean="0">
                <a:latin typeface="Arial" pitchFamily="34" charset="0"/>
                <a:cs typeface="Arial" pitchFamily="34" charset="0"/>
              </a:rPr>
              <a:t>When the sender receives the amount sent back by the responder the game ends. </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GB"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GB" sz="1600" dirty="0" smtClean="0">
                <a:latin typeface="Arial" pitchFamily="34" charset="0"/>
                <a:cs typeface="Arial" pitchFamily="34" charset="0"/>
              </a:rPr>
              <a:t>	It measure of the propensities to trust, which is the proportion of the initial endowment sent by the sender, and to reciprocate, which is the ratio between the amount returned and the amount received by the responder. </a:t>
            </a:r>
            <a:endParaRPr lang="it-IT" sz="1600" dirty="0" smtClean="0">
              <a:latin typeface="Arial" pitchFamily="34" charset="0"/>
              <a:cs typeface="Arial" pitchFamily="34" charset="0"/>
            </a:endParaRPr>
          </a:p>
          <a:p>
            <a:pPr marL="365760" indent="-256032" eaLnBrk="1" fontAlgn="auto" hangingPunct="1">
              <a:spcAft>
                <a:spcPts val="0"/>
              </a:spcAft>
              <a:buFont typeface="Wingdings 3"/>
              <a:buChar char=""/>
              <a:defRPr/>
            </a:pP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GB" sz="1600" dirty="0" smtClean="0">
                <a:latin typeface="Arial" pitchFamily="34" charset="0"/>
                <a:cs typeface="Arial" pitchFamily="34" charset="0"/>
              </a:rPr>
              <a:t>	Backward induction solution:  the responder will not send any money back. anticipating the responder’s decision, the sender will not send any money to the responder. </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GB"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smtClean="0">
              <a:latin typeface="Arial" pitchFamily="34" charset="0"/>
              <a:cs typeface="Arial" pitchFamily="34" charset="0"/>
            </a:endParaRPr>
          </a:p>
          <a:p>
            <a:pPr marL="0" indent="0" eaLnBrk="1" fontAlgn="auto" hangingPunct="1">
              <a:spcAft>
                <a:spcPts val="0"/>
              </a:spcAft>
              <a:buFont typeface="Arial" charset="0"/>
              <a:buNone/>
              <a:defRPr/>
            </a:pPr>
            <a:r>
              <a:rPr lang="en-US" sz="1600" dirty="0" smtClean="0">
                <a:latin typeface="Arial" pitchFamily="34" charset="0"/>
                <a:cs typeface="Arial" pitchFamily="34" charset="0"/>
              </a:rPr>
              <a:t/>
            </a:r>
            <a:br>
              <a:rPr lang="en-US" sz="1600" dirty="0" smtClean="0">
                <a:latin typeface="Arial" pitchFamily="34" charset="0"/>
                <a:cs typeface="Arial" pitchFamily="34" charset="0"/>
              </a:rPr>
            </a:br>
            <a:r>
              <a:rPr lang="en-US" sz="1600" dirty="0" smtClean="0">
                <a:latin typeface="Arial" pitchFamily="34" charset="0"/>
                <a:cs typeface="Arial" pitchFamily="34" charset="0"/>
              </a:rPr>
              <a:t/>
            </a:r>
            <a:br>
              <a:rPr lang="en-US" sz="1600" dirty="0" smtClean="0">
                <a:latin typeface="Arial" pitchFamily="34" charset="0"/>
                <a:cs typeface="Arial" pitchFamily="34" charset="0"/>
              </a:rPr>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r>
            <a:br>
              <a:rPr lang="en-US" sz="1600" dirty="0" smtClean="0"/>
            </a:br>
            <a:endParaRPr lang="it-IT" sz="1600" dirty="0" smtClean="0">
              <a:latin typeface="Arial" pitchFamily="34" charset="0"/>
              <a:cs typeface="Arial" pitchFamily="34" charset="0"/>
            </a:endParaRPr>
          </a:p>
        </p:txBody>
      </p:sp>
      <p:sp>
        <p:nvSpPr>
          <p:cNvPr id="80899"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655429E-FBEC-4255-97C7-611C9F5B5F2A}" type="slidenum">
              <a:rPr lang="it-IT" smtClean="0"/>
              <a:pPr/>
              <a:t>13</a:t>
            </a:fld>
            <a:endParaRPr lang="it-IT"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28625" y="357188"/>
            <a:ext cx="8229600" cy="5768975"/>
          </a:xfrm>
        </p:spPr>
        <p:txBody>
          <a:bodyPr rtlCol="0">
            <a:noAutofit/>
          </a:bodyPr>
          <a:lstStyle/>
          <a:p>
            <a:pPr marL="365760" indent="-256032" eaLnBrk="1" fontAlgn="auto" hangingPunct="1">
              <a:spcAft>
                <a:spcPts val="0"/>
              </a:spcAft>
              <a:buFont typeface="Arial" charset="0"/>
              <a:buNone/>
              <a:defRPr/>
            </a:pPr>
            <a:endParaRPr lang="en-GB" sz="1600" dirty="0" smtClean="0"/>
          </a:p>
          <a:p>
            <a:pPr marL="365760" indent="-256032" eaLnBrk="1" fontAlgn="auto" hangingPunct="1">
              <a:spcAft>
                <a:spcPts val="0"/>
              </a:spcAft>
              <a:buFont typeface="Arial" charset="0"/>
              <a:buNone/>
              <a:defRPr/>
            </a:pPr>
            <a:r>
              <a:rPr lang="en-GB" sz="1600" dirty="0" smtClean="0">
                <a:latin typeface="Arial" pitchFamily="34" charset="0"/>
                <a:cs typeface="Arial" pitchFamily="34" charset="0"/>
              </a:rPr>
              <a:t>	Results from earlier experiments are inconsistent with the conventional game theory prediction</a:t>
            </a:r>
            <a:r>
              <a:rPr lang="en-GB" sz="1600" dirty="0" smtClean="0"/>
              <a:t>. </a:t>
            </a:r>
            <a:endParaRPr lang="it-IT" sz="1600" dirty="0" smtClean="0"/>
          </a:p>
          <a:p>
            <a:pPr marL="365760" indent="-256032" eaLnBrk="1" fontAlgn="auto" hangingPunct="1">
              <a:spcAft>
                <a:spcPts val="0"/>
              </a:spcAft>
              <a:buFont typeface="Arial" charset="0"/>
              <a:buNone/>
              <a:defRPr/>
            </a:pPr>
            <a:endParaRPr lang="en-GB"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GB"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smtClean="0">
              <a:latin typeface="Arial" pitchFamily="34" charset="0"/>
              <a:cs typeface="Arial" pitchFamily="34" charset="0"/>
            </a:endParaRPr>
          </a:p>
          <a:p>
            <a:pPr marL="0" indent="0" eaLnBrk="1" fontAlgn="auto" hangingPunct="1">
              <a:spcAft>
                <a:spcPts val="0"/>
              </a:spcAft>
              <a:buFont typeface="Arial" charset="0"/>
              <a:buNone/>
              <a:defRPr/>
            </a:pPr>
            <a:r>
              <a:rPr lang="en-US" sz="1600" dirty="0" smtClean="0">
                <a:latin typeface="Arial" pitchFamily="34" charset="0"/>
                <a:cs typeface="Arial" pitchFamily="34" charset="0"/>
              </a:rPr>
              <a:t/>
            </a:r>
            <a:br>
              <a:rPr lang="en-US" sz="1600" dirty="0" smtClean="0">
                <a:latin typeface="Arial" pitchFamily="34" charset="0"/>
                <a:cs typeface="Arial" pitchFamily="34" charset="0"/>
              </a:rPr>
            </a:br>
            <a:r>
              <a:rPr lang="en-US" sz="1600" dirty="0" smtClean="0">
                <a:latin typeface="Arial" pitchFamily="34" charset="0"/>
                <a:cs typeface="Arial" pitchFamily="34" charset="0"/>
              </a:rPr>
              <a:t/>
            </a:r>
            <a:br>
              <a:rPr lang="en-US" sz="1600" dirty="0" smtClean="0">
                <a:latin typeface="Arial" pitchFamily="34" charset="0"/>
                <a:cs typeface="Arial" pitchFamily="34" charset="0"/>
              </a:rPr>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r>
            <a:br>
              <a:rPr lang="en-US" sz="1600" dirty="0" smtClean="0"/>
            </a:br>
            <a:endParaRPr lang="it-IT" sz="1600" dirty="0" smtClean="0">
              <a:latin typeface="Arial" pitchFamily="34" charset="0"/>
              <a:cs typeface="Arial" pitchFamily="34" charset="0"/>
            </a:endParaRPr>
          </a:p>
        </p:txBody>
      </p:sp>
      <p:sp>
        <p:nvSpPr>
          <p:cNvPr id="4100"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BF4DD0F-DD4D-437A-B1F5-E4193FBB03F0}" type="slidenum">
              <a:rPr lang="it-IT" smtClean="0"/>
              <a:pPr/>
              <a:t>14</a:t>
            </a:fld>
            <a:endParaRPr lang="it-IT" smtClean="0"/>
          </a:p>
        </p:txBody>
      </p:sp>
      <p:graphicFrame>
        <p:nvGraphicFramePr>
          <p:cNvPr id="4098" name="Object 3"/>
          <p:cNvGraphicFramePr>
            <a:graphicFrameLocks noChangeAspect="1"/>
          </p:cNvGraphicFramePr>
          <p:nvPr/>
        </p:nvGraphicFramePr>
        <p:xfrm>
          <a:off x="111125" y="1643063"/>
          <a:ext cx="9032875" cy="4000500"/>
        </p:xfrm>
        <a:graphic>
          <a:graphicData uri="http://schemas.openxmlformats.org/presentationml/2006/ole">
            <p:oleObj spid="_x0000_s4098" name="Documento" r:id="rId3" imgW="6411358" imgH="2029393" progId="Word.Document.12">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22" name="Picture 3"/>
          <p:cNvPicPr>
            <a:picLocks noGrp="1" noChangeAspect="1" noChangeArrowheads="1"/>
          </p:cNvPicPr>
          <p:nvPr>
            <p:ph idx="1"/>
          </p:nvPr>
        </p:nvPicPr>
        <p:blipFill>
          <a:blip r:embed="rId2" cstate="print"/>
          <a:srcRect/>
          <a:stretch>
            <a:fillRect/>
          </a:stretch>
        </p:blipFill>
        <p:spPr>
          <a:xfrm>
            <a:off x="285750" y="357188"/>
            <a:ext cx="8358188" cy="6500812"/>
          </a:xfrm>
          <a:noFill/>
        </p:spPr>
      </p:pic>
      <p:sp>
        <p:nvSpPr>
          <p:cNvPr id="81923"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8E85B277-9F4A-400F-BE38-FD31A6AADB17}" type="slidenum">
              <a:rPr lang="it-IT" smtClean="0"/>
              <a:pPr/>
              <a:t>15</a:t>
            </a:fld>
            <a:endParaRPr lang="it-IT"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egnaposto contenuto 2"/>
          <p:cNvSpPr>
            <a:spLocks noGrp="1"/>
          </p:cNvSpPr>
          <p:nvPr>
            <p:ph idx="1"/>
          </p:nvPr>
        </p:nvSpPr>
        <p:spPr>
          <a:xfrm>
            <a:off x="457200" y="357188"/>
            <a:ext cx="8229600" cy="6072187"/>
          </a:xfrm>
        </p:spPr>
        <p:txBody>
          <a:bodyPr>
            <a:normAutofit lnSpcReduction="10000"/>
          </a:bodyPr>
          <a:lstStyle/>
          <a:p>
            <a:pPr marL="365760" indent="-256032" algn="ctr" eaLnBrk="1" fontAlgn="auto" hangingPunct="1">
              <a:spcAft>
                <a:spcPts val="0"/>
              </a:spcAft>
              <a:buFont typeface="Arial" charset="0"/>
              <a:buNone/>
              <a:defRPr/>
            </a:pPr>
            <a:r>
              <a:rPr lang="en-GB" sz="1600" b="1" dirty="0" smtClean="0">
                <a:latin typeface="Arial" charset="0"/>
                <a:cs typeface="Arial" charset="0"/>
              </a:rPr>
              <a:t>Applications</a:t>
            </a:r>
          </a:p>
          <a:p>
            <a:pPr marL="365760" indent="-256032" algn="ctr" eaLnBrk="1" fontAlgn="auto" hangingPunct="1">
              <a:spcAft>
                <a:spcPts val="0"/>
              </a:spcAft>
              <a:buFont typeface="Arial" charset="0"/>
              <a:buNone/>
              <a:defRPr/>
            </a:pPr>
            <a:r>
              <a:rPr lang="en-GB" sz="1600" b="1" cap="all" dirty="0" err="1" smtClean="0">
                <a:latin typeface="Arial" charset="0"/>
                <a:cs typeface="Arial" charset="0"/>
              </a:rPr>
              <a:t>Oxytocin</a:t>
            </a:r>
            <a:r>
              <a:rPr lang="en-GB" sz="1600" b="1" cap="all" dirty="0" smtClean="0">
                <a:latin typeface="Arial" charset="0"/>
                <a:cs typeface="Arial" charset="0"/>
              </a:rPr>
              <a:t> and trusting </a:t>
            </a:r>
            <a:r>
              <a:rPr lang="en-GB" sz="1600" b="1" cap="all" dirty="0" err="1" smtClean="0">
                <a:latin typeface="Arial" charset="0"/>
                <a:cs typeface="Arial" charset="0"/>
              </a:rPr>
              <a:t>behavior</a:t>
            </a:r>
            <a:endParaRPr lang="it-IT" sz="1600" cap="all" dirty="0" smtClean="0">
              <a:latin typeface="Arial" charset="0"/>
              <a:cs typeface="Arial" charset="0"/>
            </a:endParaRPr>
          </a:p>
          <a:p>
            <a:pPr marL="365760" indent="-256032" eaLnBrk="1" fontAlgn="auto" hangingPunct="1">
              <a:spcAft>
                <a:spcPts val="0"/>
              </a:spcAft>
              <a:buFont typeface="Wingdings 3"/>
              <a:buChar char=""/>
              <a:defRPr/>
            </a:pPr>
            <a:endParaRPr lang="it-IT" sz="1600" dirty="0" smtClean="0">
              <a:latin typeface="Arial" charset="0"/>
              <a:cs typeface="Arial" charset="0"/>
            </a:endParaRPr>
          </a:p>
          <a:p>
            <a:pPr marL="365760" indent="-256032" eaLnBrk="1" fontAlgn="auto" hangingPunct="1">
              <a:spcAft>
                <a:spcPts val="0"/>
              </a:spcAft>
              <a:buFont typeface="Arial" charset="0"/>
              <a:buNone/>
              <a:defRPr/>
            </a:pPr>
            <a:r>
              <a:rPr lang="de-DE" sz="1600" u="sng" dirty="0" smtClean="0">
                <a:latin typeface="Arial" charset="0"/>
                <a:cs typeface="Arial" charset="0"/>
                <a:hlinkClick r:id="rId2"/>
              </a:rPr>
              <a:t>Michael </a:t>
            </a:r>
            <a:r>
              <a:rPr lang="de-DE" sz="1600" u="sng" dirty="0" err="1" smtClean="0">
                <a:latin typeface="Arial" charset="0"/>
                <a:cs typeface="Arial" charset="0"/>
                <a:hlinkClick r:id="rId2"/>
              </a:rPr>
              <a:t>Kosfeld</a:t>
            </a:r>
            <a:r>
              <a:rPr lang="de-DE" sz="1600" u="sng" dirty="0" smtClean="0">
                <a:latin typeface="Arial" charset="0"/>
                <a:cs typeface="Arial" charset="0"/>
                <a:hlinkClick r:id="rId2"/>
              </a:rPr>
              <a:t>, Markus Heinrichs, Paul J. Zak, Urs Fischbacher &amp; Ernst Fehr </a:t>
            </a:r>
            <a:endParaRPr lang="it-IT" sz="1600" dirty="0" smtClean="0">
              <a:latin typeface="Arial" charset="0"/>
              <a:cs typeface="Arial" charset="0"/>
            </a:endParaRPr>
          </a:p>
          <a:p>
            <a:pPr marL="365760" indent="-256032" eaLnBrk="1" fontAlgn="auto" hangingPunct="1">
              <a:spcAft>
                <a:spcPts val="0"/>
              </a:spcAft>
              <a:buFont typeface="Arial" charset="0"/>
              <a:buNone/>
              <a:defRPr/>
            </a:pPr>
            <a:r>
              <a:rPr lang="en-GB" sz="1600" u="sng" dirty="0" smtClean="0">
                <a:latin typeface="Arial" charset="0"/>
                <a:cs typeface="Arial" charset="0"/>
                <a:hlinkClick r:id="rId2"/>
              </a:rPr>
              <a:t>“</a:t>
            </a:r>
            <a:r>
              <a:rPr lang="en-GB" sz="1600" u="sng" dirty="0" err="1" smtClean="0">
                <a:latin typeface="Arial" charset="0"/>
                <a:cs typeface="Arial" charset="0"/>
                <a:hlinkClick r:id="rId2"/>
              </a:rPr>
              <a:t>Oxytocin</a:t>
            </a:r>
            <a:r>
              <a:rPr lang="en-GB" sz="1600" u="sng" dirty="0" smtClean="0">
                <a:latin typeface="Arial" charset="0"/>
                <a:cs typeface="Arial" charset="0"/>
                <a:hlinkClick r:id="rId2"/>
              </a:rPr>
              <a:t> increases trust in humans“ </a:t>
            </a:r>
            <a:r>
              <a:rPr lang="en-GB" sz="1600" i="1" u="sng" dirty="0" smtClean="0">
                <a:latin typeface="Arial" charset="0"/>
                <a:cs typeface="Arial" charset="0"/>
                <a:hlinkClick r:id="rId2"/>
              </a:rPr>
              <a:t>Nature </a:t>
            </a:r>
            <a:r>
              <a:rPr lang="en-GB" sz="1600" u="sng" dirty="0" smtClean="0">
                <a:latin typeface="Arial" charset="0"/>
                <a:cs typeface="Arial" charset="0"/>
                <a:hlinkClick r:id="rId2"/>
              </a:rPr>
              <a:t>2005</a:t>
            </a:r>
            <a:endParaRPr lang="it-IT" sz="1600" dirty="0" smtClean="0">
              <a:latin typeface="Arial" charset="0"/>
              <a:cs typeface="Arial" charset="0"/>
            </a:endParaRPr>
          </a:p>
          <a:p>
            <a:pPr marL="365760" indent="-256032" eaLnBrk="1" fontAlgn="auto" hangingPunct="1">
              <a:spcAft>
                <a:spcPts val="0"/>
              </a:spcAft>
              <a:buFont typeface="Arial" charset="0"/>
              <a:buNone/>
              <a:defRPr/>
            </a:pPr>
            <a:r>
              <a:rPr lang="en-GB" sz="1600" dirty="0" smtClean="0">
                <a:latin typeface="Arial" charset="0"/>
                <a:cs typeface="Arial" charset="0"/>
              </a:rPr>
              <a:t> </a:t>
            </a:r>
            <a:endParaRPr lang="it-IT" sz="1600" dirty="0" smtClean="0">
              <a:latin typeface="Arial" charset="0"/>
              <a:cs typeface="Arial" charset="0"/>
            </a:endParaRPr>
          </a:p>
          <a:p>
            <a:pPr marL="365760" indent="-256032" eaLnBrk="1" fontAlgn="auto" hangingPunct="1">
              <a:spcAft>
                <a:spcPts val="0"/>
              </a:spcAft>
              <a:buFont typeface="Arial" charset="0"/>
              <a:buNone/>
              <a:defRPr/>
            </a:pPr>
            <a:r>
              <a:rPr lang="en-GB" sz="1600" dirty="0" smtClean="0">
                <a:latin typeface="Arial" charset="0"/>
                <a:cs typeface="Arial" charset="0"/>
              </a:rPr>
              <a:t> </a:t>
            </a:r>
            <a:r>
              <a:rPr lang="it-IT" sz="1600" dirty="0" smtClean="0">
                <a:latin typeface="Arial" charset="0"/>
                <a:cs typeface="Arial" charset="0"/>
              </a:rPr>
              <a:t>	</a:t>
            </a:r>
            <a:r>
              <a:rPr lang="en-GB" sz="1600" dirty="0" smtClean="0">
                <a:latin typeface="Arial" charset="0"/>
                <a:cs typeface="Arial" charset="0"/>
              </a:rPr>
              <a:t>In non-human mammals, the </a:t>
            </a:r>
            <a:r>
              <a:rPr lang="en-GB" sz="1600" dirty="0" err="1" smtClean="0">
                <a:latin typeface="Arial" charset="0"/>
                <a:cs typeface="Arial" charset="0"/>
              </a:rPr>
              <a:t>neuropeptide</a:t>
            </a:r>
            <a:r>
              <a:rPr lang="en-GB" sz="1600" dirty="0" smtClean="0">
                <a:latin typeface="Arial" charset="0"/>
                <a:cs typeface="Arial" charset="0"/>
              </a:rPr>
              <a:t> </a:t>
            </a:r>
            <a:r>
              <a:rPr lang="en-GB" sz="1600" dirty="0" err="1" smtClean="0">
                <a:latin typeface="Arial" charset="0"/>
                <a:cs typeface="Arial" charset="0"/>
              </a:rPr>
              <a:t>oxytocin</a:t>
            </a:r>
            <a:r>
              <a:rPr lang="en-GB" sz="1600" dirty="0" smtClean="0">
                <a:latin typeface="Arial" charset="0"/>
                <a:cs typeface="Arial" charset="0"/>
              </a:rPr>
              <a:t> has a key role in general behavioural regulation, particularly in positive social interactions. </a:t>
            </a:r>
            <a:endParaRPr lang="it-IT" sz="1600" dirty="0" smtClean="0">
              <a:latin typeface="Arial" charset="0"/>
              <a:cs typeface="Arial" charset="0"/>
            </a:endParaRPr>
          </a:p>
          <a:p>
            <a:pPr marL="365760" indent="-256032" eaLnBrk="1" fontAlgn="auto" hangingPunct="1">
              <a:spcAft>
                <a:spcPts val="0"/>
              </a:spcAft>
              <a:buFont typeface="Arial" charset="0"/>
              <a:buNone/>
              <a:defRPr/>
            </a:pPr>
            <a:r>
              <a:rPr lang="en-GB" sz="1600" dirty="0" smtClean="0">
                <a:latin typeface="Arial" charset="0"/>
                <a:cs typeface="Arial" charset="0"/>
              </a:rPr>
              <a:t> </a:t>
            </a:r>
            <a:endParaRPr lang="it-IT" sz="1600" dirty="0" smtClean="0">
              <a:latin typeface="Arial" charset="0"/>
              <a:cs typeface="Arial" charset="0"/>
            </a:endParaRPr>
          </a:p>
          <a:p>
            <a:pPr marL="365760" indent="-256032" eaLnBrk="1" fontAlgn="auto" hangingPunct="1">
              <a:spcAft>
                <a:spcPts val="0"/>
              </a:spcAft>
              <a:buFont typeface="Arial" charset="0"/>
              <a:buNone/>
              <a:defRPr/>
            </a:pPr>
            <a:r>
              <a:rPr lang="en-GB" sz="1600" dirty="0" smtClean="0">
                <a:latin typeface="Arial" charset="0"/>
                <a:cs typeface="Arial" charset="0"/>
              </a:rPr>
              <a:t>	</a:t>
            </a:r>
            <a:r>
              <a:rPr lang="en-GB" sz="1600" dirty="0" err="1" smtClean="0">
                <a:latin typeface="Arial" charset="0"/>
                <a:cs typeface="Arial" charset="0"/>
              </a:rPr>
              <a:t>Oxytocin</a:t>
            </a:r>
            <a:r>
              <a:rPr lang="en-GB" sz="1600" dirty="0" smtClean="0">
                <a:latin typeface="Arial" charset="0"/>
                <a:cs typeface="Arial" charset="0"/>
              </a:rPr>
              <a:t> receptors are distributed in various brain regions associated with behaviour, including pair bonding, maternal care, sexual behaviour, and the ability to form normal social attachments. </a:t>
            </a:r>
            <a:endParaRPr lang="it-IT" sz="1600" dirty="0" smtClean="0">
              <a:latin typeface="Arial" charset="0"/>
              <a:cs typeface="Arial" charset="0"/>
            </a:endParaRPr>
          </a:p>
          <a:p>
            <a:pPr marL="365760" indent="-256032" eaLnBrk="1" fontAlgn="auto" hangingPunct="1">
              <a:spcAft>
                <a:spcPts val="0"/>
              </a:spcAft>
              <a:buFont typeface="Arial" charset="0"/>
              <a:buNone/>
              <a:defRPr/>
            </a:pPr>
            <a:r>
              <a:rPr lang="en-GB" sz="1600" dirty="0" smtClean="0">
                <a:latin typeface="Arial" charset="0"/>
                <a:cs typeface="Arial" charset="0"/>
              </a:rPr>
              <a:t> </a:t>
            </a:r>
            <a:endParaRPr lang="it-IT" sz="1600" dirty="0" smtClean="0">
              <a:latin typeface="Arial" charset="0"/>
              <a:cs typeface="Arial" charset="0"/>
            </a:endParaRPr>
          </a:p>
          <a:p>
            <a:pPr marL="365760" indent="-256032" eaLnBrk="1" fontAlgn="auto" hangingPunct="1">
              <a:spcAft>
                <a:spcPts val="0"/>
              </a:spcAft>
              <a:buFont typeface="Arial" charset="0"/>
              <a:buNone/>
              <a:defRPr/>
            </a:pPr>
            <a:r>
              <a:rPr lang="en-GB" sz="1600" dirty="0" smtClean="0">
                <a:latin typeface="Arial" charset="0"/>
                <a:cs typeface="Arial" charset="0"/>
              </a:rPr>
              <a:t>	Thus, </a:t>
            </a:r>
            <a:r>
              <a:rPr lang="en-GB" sz="1600" dirty="0" err="1" smtClean="0">
                <a:latin typeface="Arial" charset="0"/>
                <a:cs typeface="Arial" charset="0"/>
              </a:rPr>
              <a:t>oxytocin</a:t>
            </a:r>
            <a:r>
              <a:rPr lang="en-GB" sz="1600" dirty="0" smtClean="0">
                <a:latin typeface="Arial" charset="0"/>
                <a:cs typeface="Arial" charset="0"/>
              </a:rPr>
              <a:t> seems to permit animals to facilitate approach behaviour. </a:t>
            </a:r>
            <a:endParaRPr lang="it-IT" sz="1600" dirty="0" smtClean="0">
              <a:latin typeface="Arial" charset="0"/>
              <a:cs typeface="Arial" charset="0"/>
            </a:endParaRPr>
          </a:p>
          <a:p>
            <a:pPr marL="365760" indent="-256032" eaLnBrk="1" fontAlgn="auto" hangingPunct="1">
              <a:spcAft>
                <a:spcPts val="0"/>
              </a:spcAft>
              <a:buFont typeface="Arial" charset="0"/>
              <a:buNone/>
              <a:defRPr/>
            </a:pPr>
            <a:r>
              <a:rPr lang="en-GB" sz="1600" dirty="0" smtClean="0">
                <a:latin typeface="Arial" charset="0"/>
                <a:cs typeface="Arial" charset="0"/>
              </a:rPr>
              <a:t>	</a:t>
            </a:r>
          </a:p>
          <a:p>
            <a:pPr marL="365760" indent="-256032" eaLnBrk="1" fontAlgn="auto" hangingPunct="1">
              <a:spcAft>
                <a:spcPts val="0"/>
              </a:spcAft>
              <a:buFont typeface="Arial" charset="0"/>
              <a:buNone/>
              <a:defRPr/>
            </a:pPr>
            <a:r>
              <a:rPr lang="en-GB" sz="1600" dirty="0" smtClean="0">
                <a:latin typeface="Arial" charset="0"/>
                <a:cs typeface="Arial" charset="0"/>
              </a:rPr>
              <a:t>	HP.: </a:t>
            </a:r>
            <a:r>
              <a:rPr lang="en-GB" sz="1600" dirty="0" err="1" smtClean="0">
                <a:latin typeface="Arial" charset="0"/>
                <a:cs typeface="Arial" charset="0"/>
              </a:rPr>
              <a:t>oxytocin</a:t>
            </a:r>
            <a:r>
              <a:rPr lang="en-GB" sz="1600" dirty="0" smtClean="0">
                <a:latin typeface="Arial" charset="0"/>
                <a:cs typeface="Arial" charset="0"/>
              </a:rPr>
              <a:t> might also promote </a:t>
            </a:r>
            <a:r>
              <a:rPr lang="en-GB" sz="1600" dirty="0" err="1" smtClean="0">
                <a:latin typeface="Arial" charset="0"/>
                <a:cs typeface="Arial" charset="0"/>
              </a:rPr>
              <a:t>prosocial</a:t>
            </a:r>
            <a:r>
              <a:rPr lang="en-GB" sz="1600" dirty="0" smtClean="0">
                <a:latin typeface="Arial" charset="0"/>
                <a:cs typeface="Arial" charset="0"/>
              </a:rPr>
              <a:t> approach behaviours (such as trust) in humans. </a:t>
            </a:r>
            <a:endParaRPr lang="it-IT" sz="1600" dirty="0" smtClean="0">
              <a:latin typeface="Arial" charset="0"/>
              <a:cs typeface="Arial" charset="0"/>
            </a:endParaRPr>
          </a:p>
          <a:p>
            <a:pPr marL="365760" indent="-256032" eaLnBrk="1" fontAlgn="auto" hangingPunct="1">
              <a:spcAft>
                <a:spcPts val="0"/>
              </a:spcAft>
              <a:buFont typeface="Arial" charset="0"/>
              <a:buNone/>
              <a:defRPr/>
            </a:pPr>
            <a:r>
              <a:rPr lang="en-GB" sz="1600" dirty="0" smtClean="0">
                <a:latin typeface="Arial" charset="0"/>
                <a:cs typeface="Arial" charset="0"/>
              </a:rPr>
              <a:t> </a:t>
            </a:r>
            <a:endParaRPr lang="it-IT" sz="1600" dirty="0" smtClean="0">
              <a:latin typeface="Arial" charset="0"/>
              <a:cs typeface="Arial" charset="0"/>
            </a:endParaRPr>
          </a:p>
          <a:p>
            <a:pPr marL="365760" indent="-256032" eaLnBrk="1" fontAlgn="auto" hangingPunct="1">
              <a:spcAft>
                <a:spcPts val="0"/>
              </a:spcAft>
              <a:buFont typeface="Arial" charset="0"/>
              <a:buNone/>
              <a:defRPr/>
            </a:pPr>
            <a:r>
              <a:rPr lang="en-GB" sz="1600" dirty="0" smtClean="0">
                <a:latin typeface="Arial" charset="0"/>
                <a:cs typeface="Arial" charset="0"/>
              </a:rPr>
              <a:t>	Recent </a:t>
            </a:r>
            <a:r>
              <a:rPr lang="en-GB" sz="1600" dirty="0" err="1" smtClean="0">
                <a:latin typeface="Arial" charset="0"/>
                <a:cs typeface="Arial" charset="0"/>
              </a:rPr>
              <a:t>neuroscientific</a:t>
            </a:r>
            <a:r>
              <a:rPr lang="en-GB" sz="1600" dirty="0" smtClean="0">
                <a:latin typeface="Arial" charset="0"/>
                <a:cs typeface="Arial" charset="0"/>
              </a:rPr>
              <a:t> finding: </a:t>
            </a:r>
            <a:r>
              <a:rPr lang="en-GB" sz="1600" dirty="0" err="1" smtClean="0">
                <a:latin typeface="Arial" charset="0"/>
                <a:cs typeface="Arial" charset="0"/>
              </a:rPr>
              <a:t>neuropeptides</a:t>
            </a:r>
            <a:r>
              <a:rPr lang="en-GB" sz="1600" dirty="0" smtClean="0">
                <a:latin typeface="Arial" charset="0"/>
                <a:cs typeface="Arial" charset="0"/>
              </a:rPr>
              <a:t> cross the blood-brain barrier after intranasal administration </a:t>
            </a:r>
            <a:endParaRPr lang="it-IT" sz="1600" dirty="0" smtClean="0">
              <a:latin typeface="Arial" charset="0"/>
              <a:cs typeface="Arial" charset="0"/>
            </a:endParaRPr>
          </a:p>
          <a:p>
            <a:pPr marL="365760" indent="-256032" eaLnBrk="1" fontAlgn="auto" hangingPunct="1">
              <a:spcAft>
                <a:spcPts val="0"/>
              </a:spcAft>
              <a:buFont typeface="Arial" charset="0"/>
              <a:buNone/>
              <a:defRPr/>
            </a:pPr>
            <a:r>
              <a:rPr lang="en-GB" sz="1600" dirty="0" smtClean="0">
                <a:latin typeface="Arial" charset="0"/>
                <a:cs typeface="Arial" charset="0"/>
              </a:rPr>
              <a:t>	 </a:t>
            </a:r>
            <a:endParaRPr lang="it-IT" sz="1600" dirty="0" smtClean="0">
              <a:latin typeface="Arial" charset="0"/>
              <a:cs typeface="Arial" charset="0"/>
            </a:endParaRPr>
          </a:p>
          <a:p>
            <a:pPr marL="365760" indent="-256032" eaLnBrk="1" fontAlgn="auto" hangingPunct="1">
              <a:spcAft>
                <a:spcPts val="0"/>
              </a:spcAft>
              <a:buFont typeface="Arial" charset="0"/>
              <a:buNone/>
              <a:defRPr/>
            </a:pPr>
            <a:r>
              <a:rPr lang="en-GB" sz="1600" dirty="0" smtClean="0"/>
              <a:t> </a:t>
            </a:r>
            <a:endParaRPr lang="it-IT" sz="1600" dirty="0" smtClean="0"/>
          </a:p>
        </p:txBody>
      </p:sp>
      <p:sp>
        <p:nvSpPr>
          <p:cNvPr id="87043" name="Segnaposto numero diapositiva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287C4A2-DF99-45D9-B756-5A53D80C4BA5}" type="slidenum">
              <a:rPr lang="it-IT" smtClean="0"/>
              <a:pPr/>
              <a:t>16</a:t>
            </a:fld>
            <a:endParaRPr lang="it-IT"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egnaposto contenuto 2"/>
          <p:cNvSpPr>
            <a:spLocks noGrp="1"/>
          </p:cNvSpPr>
          <p:nvPr>
            <p:ph idx="1"/>
          </p:nvPr>
        </p:nvSpPr>
        <p:spPr>
          <a:xfrm>
            <a:off x="457200" y="357188"/>
            <a:ext cx="8229600" cy="6072187"/>
          </a:xfrm>
        </p:spPr>
        <p:txBody>
          <a:bodyPr/>
          <a:lstStyle/>
          <a:p>
            <a:pPr eaLnBrk="1" hangingPunct="1">
              <a:buFont typeface="Arial" charset="0"/>
              <a:buNone/>
            </a:pPr>
            <a:endParaRPr lang="it-IT" sz="1600" smtClean="0">
              <a:latin typeface="Arial" charset="0"/>
              <a:cs typeface="Arial" charset="0"/>
            </a:endParaRPr>
          </a:p>
        </p:txBody>
      </p:sp>
      <p:sp>
        <p:nvSpPr>
          <p:cNvPr id="6148" name="Segnaposto numero diapositiva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84E1A21-6D70-4D7D-8157-66ADC6C3154F}" type="slidenum">
              <a:rPr lang="it-IT" smtClean="0"/>
              <a:pPr/>
              <a:t>17</a:t>
            </a:fld>
            <a:endParaRPr lang="it-IT" smtClean="0"/>
          </a:p>
        </p:txBody>
      </p:sp>
      <p:graphicFrame>
        <p:nvGraphicFramePr>
          <p:cNvPr id="6146" name="Object 3"/>
          <p:cNvGraphicFramePr>
            <a:graphicFrameLocks noChangeAspect="1"/>
          </p:cNvGraphicFramePr>
          <p:nvPr/>
        </p:nvGraphicFramePr>
        <p:xfrm>
          <a:off x="428625" y="571500"/>
          <a:ext cx="8715375" cy="5643563"/>
        </p:xfrm>
        <a:graphic>
          <a:graphicData uri="http://schemas.openxmlformats.org/presentationml/2006/ole">
            <p:oleObj spid="_x0000_s6146" name="Documento" r:id="rId3" imgW="6120457" imgH="4080027" progId="Word.Document.12">
              <p:embed/>
            </p:oleObj>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egnaposto contenuto 2"/>
          <p:cNvSpPr>
            <a:spLocks noGrp="1"/>
          </p:cNvSpPr>
          <p:nvPr>
            <p:ph idx="1"/>
          </p:nvPr>
        </p:nvSpPr>
        <p:spPr>
          <a:xfrm>
            <a:off x="457200" y="357188"/>
            <a:ext cx="8229600" cy="6072187"/>
          </a:xfrm>
        </p:spPr>
        <p:txBody>
          <a:bodyPr>
            <a:normAutofit/>
          </a:bodyPr>
          <a:lstStyle/>
          <a:p>
            <a:pPr marL="365760" indent="-256032" algn="ctr" eaLnBrk="1" fontAlgn="auto" hangingPunct="1">
              <a:spcAft>
                <a:spcPts val="0"/>
              </a:spcAft>
              <a:buFont typeface="Arial" charset="0"/>
              <a:buNone/>
              <a:defRPr/>
            </a:pPr>
            <a:r>
              <a:rPr lang="en-GB" sz="1600" dirty="0" smtClean="0">
                <a:latin typeface="Arial" charset="0"/>
                <a:cs typeface="Arial" charset="0"/>
              </a:rPr>
              <a:t>Two treatments</a:t>
            </a:r>
          </a:p>
          <a:p>
            <a:pPr marL="365760" indent="-256032" algn="ctr" eaLnBrk="1" fontAlgn="auto" hangingPunct="1">
              <a:spcAft>
                <a:spcPts val="0"/>
              </a:spcAft>
              <a:buFont typeface="Arial" charset="0"/>
              <a:buNone/>
              <a:defRPr/>
            </a:pPr>
            <a:endParaRPr lang="it-IT" sz="1600" dirty="0" smtClean="0">
              <a:latin typeface="Arial" charset="0"/>
              <a:cs typeface="Arial" charset="0"/>
            </a:endParaRPr>
          </a:p>
          <a:p>
            <a:pPr marL="756000" indent="-256032" eaLnBrk="1" fontAlgn="auto" hangingPunct="1">
              <a:spcAft>
                <a:spcPts val="0"/>
              </a:spcAft>
              <a:buFont typeface="Wingdings 3"/>
              <a:buChar char=""/>
              <a:defRPr/>
            </a:pPr>
            <a:r>
              <a:rPr lang="en-GB" sz="1600" dirty="0" smtClean="0">
                <a:latin typeface="Arial" charset="0"/>
                <a:cs typeface="Arial" charset="0"/>
              </a:rPr>
              <a:t>standard trust game</a:t>
            </a:r>
            <a:endParaRPr lang="it-IT" sz="1600" dirty="0" smtClean="0">
              <a:latin typeface="Arial" charset="0"/>
              <a:cs typeface="Arial" charset="0"/>
            </a:endParaRPr>
          </a:p>
          <a:p>
            <a:pPr marL="756000" indent="-256032" eaLnBrk="1" fontAlgn="auto" hangingPunct="1">
              <a:spcAft>
                <a:spcPts val="0"/>
              </a:spcAft>
              <a:buFont typeface="Wingdings 3"/>
              <a:buChar char=""/>
              <a:defRPr/>
            </a:pPr>
            <a:r>
              <a:rPr lang="en-GB" sz="1600" dirty="0" smtClean="0">
                <a:latin typeface="Arial" charset="0"/>
                <a:cs typeface="Arial" charset="0"/>
              </a:rPr>
              <a:t>risk trust game</a:t>
            </a:r>
            <a:endParaRPr lang="it-IT" sz="1600" dirty="0" smtClean="0">
              <a:latin typeface="Arial" charset="0"/>
              <a:cs typeface="Arial" charset="0"/>
            </a:endParaRPr>
          </a:p>
          <a:p>
            <a:pPr marL="365760" indent="-256032" eaLnBrk="1" fontAlgn="auto" hangingPunct="1">
              <a:spcAft>
                <a:spcPts val="0"/>
              </a:spcAft>
              <a:buFont typeface="Arial" charset="0"/>
              <a:buNone/>
              <a:defRPr/>
            </a:pPr>
            <a:r>
              <a:rPr lang="en-GB" sz="1600" dirty="0" smtClean="0">
                <a:latin typeface="Arial" charset="0"/>
                <a:cs typeface="Arial" charset="0"/>
              </a:rPr>
              <a:t> </a:t>
            </a:r>
            <a:endParaRPr lang="it-IT" sz="1600" dirty="0" smtClean="0">
              <a:latin typeface="Arial" charset="0"/>
              <a:cs typeface="Arial" charset="0"/>
            </a:endParaRPr>
          </a:p>
          <a:p>
            <a:pPr marL="365760" indent="-256032" eaLnBrk="1" fontAlgn="auto" hangingPunct="1">
              <a:spcAft>
                <a:spcPts val="0"/>
              </a:spcAft>
              <a:buFont typeface="Arial" charset="0"/>
              <a:buNone/>
              <a:defRPr/>
            </a:pPr>
            <a:r>
              <a:rPr lang="en-GB" sz="1600" dirty="0" smtClean="0">
                <a:latin typeface="Arial" charset="0"/>
                <a:cs typeface="Arial" charset="0"/>
              </a:rPr>
              <a:t>	In B the investor faced the same choices as in the trust game but in which a random mechanism, not the trustee's decision, determined the investor's risk. </a:t>
            </a:r>
            <a:endParaRPr lang="it-IT" sz="1600" dirty="0" smtClean="0">
              <a:latin typeface="Arial" charset="0"/>
              <a:cs typeface="Arial" charset="0"/>
            </a:endParaRPr>
          </a:p>
          <a:p>
            <a:pPr marL="365760" indent="-256032" eaLnBrk="1" fontAlgn="auto" hangingPunct="1">
              <a:spcAft>
                <a:spcPts val="0"/>
              </a:spcAft>
              <a:buFont typeface="Arial" charset="0"/>
              <a:buNone/>
              <a:defRPr/>
            </a:pPr>
            <a:r>
              <a:rPr lang="en-GB" sz="1600" dirty="0" smtClean="0">
                <a:latin typeface="Arial" charset="0"/>
                <a:cs typeface="Arial" charset="0"/>
              </a:rPr>
              <a:t>	</a:t>
            </a:r>
          </a:p>
          <a:p>
            <a:pPr marL="365760" indent="-256032" eaLnBrk="1" fontAlgn="auto" hangingPunct="1">
              <a:spcAft>
                <a:spcPts val="0"/>
              </a:spcAft>
              <a:buFont typeface="Arial" charset="0"/>
              <a:buNone/>
              <a:defRPr/>
            </a:pPr>
            <a:r>
              <a:rPr lang="en-GB" sz="1600" dirty="0" smtClean="0">
                <a:latin typeface="Arial" charset="0"/>
                <a:cs typeface="Arial" charset="0"/>
              </a:rPr>
              <a:t>	The random mechanism in the risk experiment replicated the trustees' decisions in the trust experiment. </a:t>
            </a:r>
            <a:endParaRPr lang="it-IT" sz="1600" dirty="0" smtClean="0">
              <a:latin typeface="Arial" charset="0"/>
              <a:cs typeface="Arial" charset="0"/>
            </a:endParaRPr>
          </a:p>
          <a:p>
            <a:pPr marL="365760" indent="-256032" eaLnBrk="1" fontAlgn="auto" hangingPunct="1">
              <a:spcAft>
                <a:spcPts val="0"/>
              </a:spcAft>
              <a:buFont typeface="Arial" charset="0"/>
              <a:buNone/>
              <a:defRPr/>
            </a:pPr>
            <a:r>
              <a:rPr lang="en-GB" sz="1600" dirty="0" smtClean="0">
                <a:latin typeface="Arial" charset="0"/>
                <a:cs typeface="Arial" charset="0"/>
              </a:rPr>
              <a:t> </a:t>
            </a:r>
            <a:endParaRPr lang="it-IT" sz="1600" dirty="0" smtClean="0">
              <a:latin typeface="Arial" charset="0"/>
              <a:cs typeface="Arial" charset="0"/>
            </a:endParaRPr>
          </a:p>
          <a:p>
            <a:pPr marL="365760" indent="-256032" eaLnBrk="1" fontAlgn="auto" hangingPunct="1">
              <a:spcAft>
                <a:spcPts val="0"/>
              </a:spcAft>
              <a:buFont typeface="Arial" charset="0"/>
              <a:buNone/>
              <a:defRPr/>
            </a:pPr>
            <a:r>
              <a:rPr lang="en-GB" sz="1600" dirty="0" smtClean="0">
                <a:latin typeface="Arial" charset="0"/>
                <a:cs typeface="Arial" charset="0"/>
              </a:rPr>
              <a:t>	Therefore, the investors faced exactly the same risk as in the trust experiment</a:t>
            </a:r>
          </a:p>
          <a:p>
            <a:pPr marL="365760" indent="-256032" eaLnBrk="1" fontAlgn="auto" hangingPunct="1">
              <a:spcAft>
                <a:spcPts val="0"/>
              </a:spcAft>
              <a:buFont typeface="Arial" charset="0"/>
              <a:buNone/>
              <a:defRPr/>
            </a:pPr>
            <a:endParaRPr lang="en-GB" sz="1600" dirty="0" smtClean="0">
              <a:latin typeface="Arial" charset="0"/>
              <a:cs typeface="Arial" charset="0"/>
            </a:endParaRPr>
          </a:p>
          <a:p>
            <a:pPr marL="365760" indent="-256032" eaLnBrk="1" fontAlgn="auto" hangingPunct="1">
              <a:spcAft>
                <a:spcPts val="0"/>
              </a:spcAft>
              <a:buFont typeface="Arial" charset="0"/>
              <a:buNone/>
              <a:defRPr/>
            </a:pPr>
            <a:r>
              <a:rPr lang="en-GB" sz="1600" dirty="0" smtClean="0">
                <a:latin typeface="Arial" charset="0"/>
                <a:cs typeface="Arial" charset="0"/>
              </a:rPr>
              <a:t>	However, their transfer decisions were not embedded in a social interaction because there were no trustees in the risk experiment.</a:t>
            </a:r>
            <a:endParaRPr lang="it-IT" sz="1600" dirty="0" smtClean="0">
              <a:latin typeface="Arial" charset="0"/>
              <a:cs typeface="Arial" charset="0"/>
            </a:endParaRPr>
          </a:p>
          <a:p>
            <a:pPr marL="365760" indent="-256032" eaLnBrk="1" fontAlgn="auto" hangingPunct="1">
              <a:spcAft>
                <a:spcPts val="0"/>
              </a:spcAft>
              <a:buFont typeface="Arial" charset="0"/>
              <a:buNone/>
              <a:defRPr/>
            </a:pPr>
            <a:r>
              <a:rPr lang="en-GB" sz="1600" dirty="0" smtClean="0">
                <a:latin typeface="Arial" charset="0"/>
                <a:cs typeface="Arial" charset="0"/>
              </a:rPr>
              <a:t> </a:t>
            </a:r>
            <a:endParaRPr lang="it-IT" sz="1600" dirty="0" smtClean="0">
              <a:latin typeface="Arial" charset="0"/>
              <a:cs typeface="Arial" charset="0"/>
            </a:endParaRPr>
          </a:p>
        </p:txBody>
      </p:sp>
      <p:sp>
        <p:nvSpPr>
          <p:cNvPr id="88067" name="Segnaposto numero diapositiva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092F863-88C6-463E-AD41-36FFA64912EF}" type="slidenum">
              <a:rPr lang="it-IT" smtClean="0"/>
              <a:pPr/>
              <a:t>18</a:t>
            </a:fld>
            <a:endParaRPr lang="it-IT"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egnaposto contenuto 2"/>
          <p:cNvSpPr>
            <a:spLocks noGrp="1"/>
          </p:cNvSpPr>
          <p:nvPr>
            <p:ph idx="1"/>
          </p:nvPr>
        </p:nvSpPr>
        <p:spPr>
          <a:xfrm>
            <a:off x="457200" y="214313"/>
            <a:ext cx="8229600" cy="6215062"/>
          </a:xfrm>
        </p:spPr>
        <p:txBody>
          <a:bodyPr/>
          <a:lstStyle/>
          <a:p>
            <a:pPr eaLnBrk="1" hangingPunct="1">
              <a:buFont typeface="Arial" charset="0"/>
              <a:buNone/>
            </a:pPr>
            <a:r>
              <a:rPr lang="en-GB" sz="1600" smtClean="0"/>
              <a:t>				</a:t>
            </a:r>
            <a:r>
              <a:rPr lang="en-GB" sz="1600" smtClean="0">
                <a:latin typeface="Arial" charset="0"/>
                <a:cs typeface="Arial" charset="0"/>
              </a:rPr>
              <a:t>Experimental design</a:t>
            </a:r>
          </a:p>
          <a:p>
            <a:pPr eaLnBrk="1" hangingPunct="1">
              <a:buFont typeface="Arial" charset="0"/>
              <a:buNone/>
            </a:pPr>
            <a:endParaRPr lang="it-IT" sz="1600" smtClean="0">
              <a:latin typeface="Arial" charset="0"/>
              <a:cs typeface="Arial" charset="0"/>
            </a:endParaRPr>
          </a:p>
          <a:p>
            <a:pPr eaLnBrk="1" hangingPunct="1"/>
            <a:r>
              <a:rPr lang="en-GB" sz="1600" smtClean="0">
                <a:latin typeface="Arial" charset="0"/>
                <a:cs typeface="Arial" charset="0"/>
              </a:rPr>
              <a:t>194 male students (mean age s.d., 22.0 3.4 yr) from different universities in Zurich </a:t>
            </a:r>
            <a:endParaRPr lang="it-IT" sz="1600" smtClean="0">
              <a:latin typeface="Arial" charset="0"/>
              <a:cs typeface="Arial" charset="0"/>
            </a:endParaRPr>
          </a:p>
          <a:p>
            <a:pPr eaLnBrk="1" hangingPunct="1"/>
            <a:r>
              <a:rPr lang="en-GB" sz="1600" smtClean="0">
                <a:latin typeface="Arial" charset="0"/>
                <a:cs typeface="Arial" charset="0"/>
              </a:rPr>
              <a:t>128 participants in the trust experiment  and 66 subjects participated in the risk experiment</a:t>
            </a:r>
            <a:endParaRPr lang="it-IT" sz="1600" smtClean="0">
              <a:latin typeface="Arial" charset="0"/>
              <a:cs typeface="Arial" charset="0"/>
            </a:endParaRPr>
          </a:p>
          <a:p>
            <a:pPr eaLnBrk="1" hangingPunct="1"/>
            <a:r>
              <a:rPr lang="en-GB" sz="1600" smtClean="0">
                <a:latin typeface="Arial" charset="0"/>
                <a:cs typeface="Arial" charset="0"/>
              </a:rPr>
              <a:t>Exclusion criteria: medical or psychiatric illness, medication, smoking, drug or alcohol abuse</a:t>
            </a:r>
            <a:endParaRPr lang="it-IT" sz="1600" smtClean="0">
              <a:latin typeface="Arial" charset="0"/>
              <a:cs typeface="Arial" charset="0"/>
            </a:endParaRPr>
          </a:p>
          <a:p>
            <a:pPr eaLnBrk="1" hangingPunct="1"/>
            <a:r>
              <a:rPr lang="en-GB" sz="1600" smtClean="0">
                <a:latin typeface="Arial" charset="0"/>
                <a:cs typeface="Arial" charset="0"/>
              </a:rPr>
              <a:t>Subjects were instructed to abstain from food and drink (other than water) for 2 h before the experiment, and from alcohol, smoking and caffeine for 24 h before the experiment</a:t>
            </a:r>
            <a:endParaRPr lang="it-IT" sz="1600" smtClean="0">
              <a:latin typeface="Arial" charset="0"/>
              <a:cs typeface="Arial" charset="0"/>
            </a:endParaRPr>
          </a:p>
          <a:p>
            <a:pPr eaLnBrk="1" hangingPunct="1"/>
            <a:r>
              <a:rPr lang="en-GB" sz="1600" smtClean="0">
                <a:latin typeface="Arial" charset="0"/>
                <a:cs typeface="Arial" charset="0"/>
              </a:rPr>
              <a:t>Participants were informed at the time of recruitment that the experiment would evaluate the effects of a hormone on decision making</a:t>
            </a:r>
            <a:endParaRPr lang="it-IT" sz="1600" smtClean="0">
              <a:latin typeface="Arial" charset="0"/>
              <a:cs typeface="Arial" charset="0"/>
            </a:endParaRPr>
          </a:p>
          <a:p>
            <a:pPr eaLnBrk="1" hangingPunct="1"/>
            <a:r>
              <a:rPr lang="en-GB" sz="1600" smtClean="0">
                <a:latin typeface="Arial" charset="0"/>
                <a:cs typeface="Arial" charset="0"/>
              </a:rPr>
              <a:t>16 individuals out of the original sample of 194 were excluded because of incorrect substance administration (7 in the trust experiment, 5 in the risk experiment) or their stated disbelief that the opponent in the trust game was actually a human being (4 participants)</a:t>
            </a:r>
            <a:endParaRPr lang="it-IT" sz="1600" smtClean="0">
              <a:latin typeface="Arial" charset="0"/>
              <a:cs typeface="Arial" charset="0"/>
            </a:endParaRPr>
          </a:p>
          <a:p>
            <a:pPr eaLnBrk="1" hangingPunct="1"/>
            <a:r>
              <a:rPr lang="en-GB" sz="1600" smtClean="0">
                <a:latin typeface="Arial" charset="0"/>
                <a:cs typeface="Arial" charset="0"/>
              </a:rPr>
              <a:t>Subjects received a single intranasal dose of 24 IU oxytocin (</a:t>
            </a:r>
            <a:r>
              <a:rPr lang="en-GB" sz="1600" u="sng" smtClean="0">
                <a:latin typeface="Arial" charset="0"/>
                <a:cs typeface="Arial" charset="0"/>
                <a:hlinkClick r:id="rId2"/>
              </a:rPr>
              <a:t>Syntocinon-Spray</a:t>
            </a:r>
            <a:r>
              <a:rPr lang="en-GB" sz="1600" smtClean="0">
                <a:latin typeface="Arial" charset="0"/>
                <a:cs typeface="Arial" charset="0"/>
              </a:rPr>
              <a:t>, Novartis; 3 puffs per nostril, each with 4 IU oxytocin) or placebo 50 min before the start of the experiment</a:t>
            </a:r>
            <a:endParaRPr lang="it-IT" sz="1600" smtClean="0">
              <a:latin typeface="Arial" charset="0"/>
              <a:cs typeface="Arial" charset="0"/>
            </a:endParaRPr>
          </a:p>
          <a:p>
            <a:pPr eaLnBrk="1" hangingPunct="1"/>
            <a:r>
              <a:rPr lang="en-GB" sz="1600" smtClean="0">
                <a:latin typeface="Arial" charset="0"/>
                <a:cs typeface="Arial" charset="0"/>
              </a:rPr>
              <a:t>Subjects were randomly assigned to the oxytocin or placebo group </a:t>
            </a:r>
            <a:endParaRPr lang="it-IT" sz="1600" smtClean="0">
              <a:latin typeface="Arial" charset="0"/>
              <a:cs typeface="Arial" charset="0"/>
            </a:endParaRPr>
          </a:p>
          <a:p>
            <a:pPr eaLnBrk="1" hangingPunct="1"/>
            <a:r>
              <a:rPr lang="en-GB" sz="1600" smtClean="0">
                <a:latin typeface="Arial" charset="0"/>
                <a:cs typeface="Arial" charset="0"/>
              </a:rPr>
              <a:t>In order to avoid any subjective substance effects (for example, olfactory effects) other than those caused by oxytocin, the placebo contained all inactive ingredients except for the neuropeptide.</a:t>
            </a:r>
            <a:endParaRPr lang="it-IT" sz="1600" smtClean="0">
              <a:latin typeface="Arial" charset="0"/>
              <a:cs typeface="Arial" charset="0"/>
            </a:endParaRPr>
          </a:p>
        </p:txBody>
      </p:sp>
      <p:sp>
        <p:nvSpPr>
          <p:cNvPr id="89091" name="Segnaposto numero diapositiva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4FA7A87A-7481-415C-9C04-76D71B0B3F67}" type="slidenum">
              <a:rPr lang="it-IT" smtClean="0"/>
              <a:pPr/>
              <a:t>19</a:t>
            </a:fld>
            <a:endParaRPr lang="it-IT"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357188"/>
            <a:ext cx="8229600" cy="5768975"/>
          </a:xfrm>
        </p:spPr>
        <p:txBody>
          <a:bodyPr rtlCol="0">
            <a:noAutofit/>
          </a:bodyPr>
          <a:lstStyle/>
          <a:p>
            <a:pPr marL="365760" indent="-256032" eaLnBrk="1" fontAlgn="auto" hangingPunct="1">
              <a:spcAft>
                <a:spcPts val="0"/>
              </a:spcAft>
              <a:buNone/>
              <a:defRPr/>
            </a:pPr>
            <a:r>
              <a:rPr lang="it-IT" sz="1600" b="1" dirty="0" smtClean="0">
                <a:latin typeface="Arial" pitchFamily="34" charset="0"/>
                <a:cs typeface="Arial" pitchFamily="34" charset="0"/>
              </a:rPr>
              <a:t>Part  2 </a:t>
            </a:r>
            <a:r>
              <a:rPr lang="it-IT" sz="1600" b="1" dirty="0" err="1" smtClean="0">
                <a:latin typeface="Arial" pitchFamily="34" charset="0"/>
                <a:cs typeface="Arial" pitchFamily="34" charset="0"/>
              </a:rPr>
              <a:t>Experimental</a:t>
            </a:r>
            <a:r>
              <a:rPr lang="it-IT" sz="1600" b="1" dirty="0" smtClean="0">
                <a:latin typeface="Arial" pitchFamily="34" charset="0"/>
                <a:cs typeface="Arial" pitchFamily="34" charset="0"/>
              </a:rPr>
              <a:t> Design</a:t>
            </a:r>
          </a:p>
          <a:p>
            <a:pPr marL="365760" indent="-256032" algn="ctr" eaLnBrk="1" fontAlgn="auto" hangingPunct="1">
              <a:spcAft>
                <a:spcPts val="0"/>
              </a:spcAft>
              <a:buFont typeface="Arial" charset="0"/>
              <a:buNone/>
              <a:defRPr/>
            </a:pPr>
            <a:r>
              <a:rPr lang="en-US" sz="1600" b="1" cap="all" dirty="0" smtClean="0">
                <a:latin typeface="Arial" pitchFamily="34" charset="0"/>
                <a:cs typeface="Arial" pitchFamily="34" charset="0"/>
              </a:rPr>
              <a:t>BIASES </a:t>
            </a:r>
            <a:r>
              <a:rPr lang="en-US" sz="1600" b="1" cap="all" dirty="0" smtClean="0">
                <a:latin typeface="Arial" pitchFamily="34" charset="0"/>
                <a:cs typeface="Arial" pitchFamily="34" charset="0"/>
              </a:rPr>
              <a:t>IN JUDGMENT</a:t>
            </a:r>
            <a:endParaRPr lang="it-IT" sz="1600" b="1" cap="all"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r>
              <a:rPr lang="en-US" sz="1600" dirty="0" smtClean="0">
                <a:latin typeface="Arial" pitchFamily="34" charset="0"/>
                <a:cs typeface="Arial" pitchFamily="34" charset="0"/>
              </a:rPr>
              <a:t>   “</a:t>
            </a:r>
            <a:r>
              <a:rPr lang="en-US" sz="1600" dirty="0" smtClean="0">
                <a:latin typeface="Arial" pitchFamily="34" charset="0"/>
                <a:cs typeface="Arial" pitchFamily="34" charset="0"/>
              </a:rPr>
              <a:t>People rely on heuristic principles which reduce the complex tasks of assessing probabilities and predicting values to simpler judgmental operations. In general, these heuristics are quite useful, but sometimes they lead to severe and systematic errors” </a:t>
            </a:r>
          </a:p>
          <a:p>
            <a:pPr marL="0" indent="0" algn="r" eaLnBrk="1" fontAlgn="auto" hangingPunct="1">
              <a:spcAft>
                <a:spcPts val="0"/>
              </a:spcAft>
              <a:buFont typeface="Arial" charset="0"/>
              <a:buNone/>
              <a:defRPr/>
            </a:pPr>
            <a:r>
              <a:rPr lang="en-US" sz="1600" dirty="0" smtClean="0">
                <a:latin typeface="Arial" pitchFamily="34" charset="0"/>
                <a:cs typeface="Arial" pitchFamily="34" charset="0"/>
              </a:rPr>
              <a:t>(</a:t>
            </a:r>
            <a:r>
              <a:rPr lang="en-US" sz="1600" dirty="0" err="1" smtClean="0">
                <a:latin typeface="Arial" pitchFamily="34" charset="0"/>
                <a:cs typeface="Arial" pitchFamily="34" charset="0"/>
              </a:rPr>
              <a:t>Tversky</a:t>
            </a:r>
            <a:r>
              <a:rPr lang="en-US" sz="1600" dirty="0" smtClean="0">
                <a:latin typeface="Arial" pitchFamily="34" charset="0"/>
                <a:cs typeface="Arial" pitchFamily="34" charset="0"/>
              </a:rPr>
              <a:t> and </a:t>
            </a:r>
            <a:r>
              <a:rPr lang="en-US" sz="1600" dirty="0" err="1" smtClean="0">
                <a:latin typeface="Arial" pitchFamily="34" charset="0"/>
                <a:cs typeface="Arial" pitchFamily="34" charset="0"/>
              </a:rPr>
              <a:t>Kahneman</a:t>
            </a:r>
            <a:r>
              <a:rPr lang="en-US" sz="1600" dirty="0" smtClean="0">
                <a:latin typeface="Arial" pitchFamily="34" charset="0"/>
                <a:cs typeface="Arial" pitchFamily="34" charset="0"/>
              </a:rPr>
              <a:t> 1974)</a:t>
            </a:r>
            <a:endParaRPr lang="it-IT" sz="1600" dirty="0" smtClean="0">
              <a:latin typeface="Arial" pitchFamily="34" charset="0"/>
              <a:cs typeface="Arial" pitchFamily="34" charset="0"/>
            </a:endParaRPr>
          </a:p>
          <a:p>
            <a:pPr marL="365760" indent="-256032" algn="ctr" eaLnBrk="1" fontAlgn="auto" hangingPunct="1">
              <a:spcAft>
                <a:spcPts val="0"/>
              </a:spcAft>
              <a:buFont typeface="Arial" charset="0"/>
              <a:buNone/>
              <a:defRPr/>
            </a:pPr>
            <a:r>
              <a:rPr lang="en-US" sz="1600" dirty="0" smtClean="0">
                <a:latin typeface="Arial" pitchFamily="34" charset="0"/>
                <a:cs typeface="Arial" pitchFamily="34" charset="0"/>
              </a:rPr>
              <a:t>  CONFIRMATION BIAS</a:t>
            </a:r>
          </a:p>
          <a:p>
            <a:pPr marL="365760" indent="-256032" algn="ctr" eaLnBrk="1" fontAlgn="auto" hangingPunct="1">
              <a:spcAft>
                <a:spcPts val="0"/>
              </a:spcAft>
              <a:buFont typeface="Arial" charset="0"/>
              <a:buNone/>
              <a:defRPr/>
            </a:pP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Once individuals devise a strong hypothesis they will tend to misinterpret or even misread new information unfavorable to this hypothesis</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Also production of treatment effects: when a researcher believes an hypothesis is true, he often produces a biased sample of evidence that reinforces his or her belief (unconsciously?)</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en-US"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Consequence is obvious: confirmation bias inhibit learning whether one’s underlying belief is false</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But fresh thinkers may be better at seeing solutions to problems than people who have meditated at length on the problems, because the fresh thinkers are not overwhelmed by the “interference” of old hypotheses.</a:t>
            </a:r>
            <a:endParaRPr lang="it-IT" sz="1600" dirty="0" smtClean="0">
              <a:latin typeface="Arial" pitchFamily="34" charset="0"/>
              <a:cs typeface="Arial" pitchFamily="34" charset="0"/>
            </a:endParaRPr>
          </a:p>
          <a:p>
            <a:pPr marL="621792" lvl="1" eaLnBrk="1" fontAlgn="auto" hangingPunct="1">
              <a:spcBef>
                <a:spcPts val="324"/>
              </a:spcBef>
              <a:spcAft>
                <a:spcPts val="0"/>
              </a:spcAft>
              <a:buFont typeface="Arial" charset="0"/>
              <a:buNone/>
              <a:defRPr/>
            </a:pP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a:latin typeface="Arial" pitchFamily="34" charset="0"/>
              <a:cs typeface="Arial" pitchFamily="34" charset="0"/>
            </a:endParaRPr>
          </a:p>
        </p:txBody>
      </p:sp>
      <p:sp>
        <p:nvSpPr>
          <p:cNvPr id="32771"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8DA0285B-7D3D-4832-BAF1-CA7CFB0B9160}" type="slidenum">
              <a:rPr lang="it-IT" smtClean="0"/>
              <a:pPr/>
              <a:t>2</a:t>
            </a:fld>
            <a:endParaRPr lang="it-IT"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0114" name="Picture 2" descr="C:\Users\utente\Desktop\Immagine2.png"/>
          <p:cNvPicPr>
            <a:picLocks noGrp="1" noChangeAspect="1" noChangeArrowheads="1"/>
          </p:cNvPicPr>
          <p:nvPr>
            <p:ph idx="1"/>
          </p:nvPr>
        </p:nvPicPr>
        <p:blipFill>
          <a:blip r:embed="rId2" cstate="print"/>
          <a:srcRect/>
          <a:stretch>
            <a:fillRect/>
          </a:stretch>
        </p:blipFill>
        <p:spPr>
          <a:xfrm>
            <a:off x="1785938" y="571500"/>
            <a:ext cx="5378450" cy="2967038"/>
          </a:xfrm>
          <a:noFill/>
        </p:spPr>
      </p:pic>
      <p:sp>
        <p:nvSpPr>
          <p:cNvPr id="90115" name="Segnaposto numero diapositiva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42DEE07D-9F13-4591-A545-5129F3DFA73B}" type="slidenum">
              <a:rPr lang="it-IT" smtClean="0"/>
              <a:pPr/>
              <a:t>20</a:t>
            </a:fld>
            <a:endParaRPr lang="it-IT" smtClean="0"/>
          </a:p>
        </p:txBody>
      </p:sp>
      <p:sp>
        <p:nvSpPr>
          <p:cNvPr id="81922" name="Titolo 1"/>
          <p:cNvSpPr>
            <a:spLocks noGrp="1"/>
          </p:cNvSpPr>
          <p:nvPr>
            <p:ph type="title"/>
          </p:nvPr>
        </p:nvSpPr>
        <p:spPr>
          <a:xfrm>
            <a:off x="500063" y="3857625"/>
            <a:ext cx="8229600" cy="2714625"/>
          </a:xfrm>
        </p:spPr>
        <p:txBody>
          <a:bodyPr>
            <a:normAutofit fontScale="90000"/>
          </a:bodyPr>
          <a:lstStyle/>
          <a:p>
            <a:pPr eaLnBrk="1" fontAlgn="auto" hangingPunct="1">
              <a:spcAft>
                <a:spcPts val="0"/>
              </a:spcAft>
              <a:defRPr/>
            </a:pPr>
            <a:r>
              <a:rPr lang="en-GB" sz="1600" smtClean="0">
                <a:latin typeface="Arial" charset="0"/>
                <a:cs typeface="Arial" charset="0"/>
              </a:rPr>
              <a:t/>
            </a:r>
            <a:br>
              <a:rPr lang="en-GB" sz="1600" smtClean="0">
                <a:latin typeface="Arial" charset="0"/>
                <a:cs typeface="Arial" charset="0"/>
              </a:rPr>
            </a:br>
            <a:r>
              <a:rPr lang="en-GB" sz="1600" smtClean="0">
                <a:latin typeface="Arial" charset="0"/>
                <a:cs typeface="Arial" charset="0"/>
              </a:rPr>
              <a:t/>
            </a:r>
            <a:br>
              <a:rPr lang="en-GB" sz="1600" smtClean="0">
                <a:latin typeface="Arial" charset="0"/>
                <a:cs typeface="Arial" charset="0"/>
              </a:rPr>
            </a:br>
            <a:r>
              <a:rPr lang="en-GB" sz="1600" smtClean="0">
                <a:latin typeface="Arial" charset="0"/>
                <a:cs typeface="Arial" charset="0"/>
              </a:rPr>
              <a:t/>
            </a:r>
            <a:br>
              <a:rPr lang="en-GB" sz="1600" smtClean="0">
                <a:latin typeface="Arial" charset="0"/>
                <a:cs typeface="Arial" charset="0"/>
              </a:rPr>
            </a:br>
            <a:r>
              <a:rPr lang="en-GB" sz="1600" smtClean="0">
                <a:latin typeface="Arial" charset="0"/>
                <a:cs typeface="Arial" charset="0"/>
              </a:rPr>
              <a:t/>
            </a:r>
            <a:br>
              <a:rPr lang="en-GB" sz="1600" smtClean="0">
                <a:latin typeface="Arial" charset="0"/>
                <a:cs typeface="Arial" charset="0"/>
              </a:rPr>
            </a:br>
            <a:r>
              <a:rPr lang="en-GB" sz="1600" smtClean="0">
                <a:latin typeface="Arial" charset="0"/>
                <a:cs typeface="Arial" charset="0"/>
              </a:rPr>
              <a:t/>
            </a:r>
            <a:br>
              <a:rPr lang="en-GB" sz="1600" smtClean="0">
                <a:latin typeface="Arial" charset="0"/>
                <a:cs typeface="Arial" charset="0"/>
              </a:rPr>
            </a:br>
            <a:r>
              <a:rPr lang="en-GB" sz="1600" smtClean="0">
                <a:latin typeface="Arial" charset="0"/>
                <a:cs typeface="Arial" charset="0"/>
              </a:rPr>
              <a:t>Relative frequency of investors' average transfers in oxytocin (filled bars) and placebo (open bars) groups in the trust experiment (</a:t>
            </a:r>
            <a:r>
              <a:rPr lang="en-GB" sz="1600" i="1" smtClean="0">
                <a:latin typeface="Arial" charset="0"/>
                <a:cs typeface="Arial" charset="0"/>
              </a:rPr>
              <a:t>n</a:t>
            </a:r>
            <a:r>
              <a:rPr lang="en-GB" sz="1600" smtClean="0">
                <a:latin typeface="Arial" charset="0"/>
                <a:cs typeface="Arial" charset="0"/>
              </a:rPr>
              <a:t> = 58). Subjects given oxytocin show significantly higher transfer levels. </a:t>
            </a:r>
            <a:r>
              <a:rPr lang="it-IT" sz="1600" smtClean="0">
                <a:latin typeface="Arial" charset="0"/>
                <a:cs typeface="Arial" charset="0"/>
              </a:rPr>
              <a:t/>
            </a:r>
            <a:br>
              <a:rPr lang="it-IT" sz="1600" smtClean="0">
                <a:latin typeface="Arial" charset="0"/>
                <a:cs typeface="Arial" charset="0"/>
              </a:rPr>
            </a:br>
            <a:r>
              <a:rPr lang="en-GB" sz="1600" smtClean="0">
                <a:latin typeface="Arial" charset="0"/>
                <a:cs typeface="Arial" charset="0"/>
              </a:rPr>
              <a:t>	</a:t>
            </a:r>
            <a:br>
              <a:rPr lang="en-GB" sz="1600" smtClean="0">
                <a:latin typeface="Arial" charset="0"/>
                <a:cs typeface="Arial" charset="0"/>
              </a:rPr>
            </a:br>
            <a:r>
              <a:rPr lang="en-GB" sz="1600" smtClean="0">
                <a:latin typeface="Arial" charset="0"/>
                <a:cs typeface="Arial" charset="0"/>
              </a:rPr>
              <a:t>The investors' average transfer is 17% higher in the oxytocin group (Mann-Whitney </a:t>
            </a:r>
            <a:r>
              <a:rPr lang="en-GB" sz="1600" i="1" smtClean="0">
                <a:latin typeface="Arial" charset="0"/>
                <a:cs typeface="Arial" charset="0"/>
              </a:rPr>
              <a:t>U</a:t>
            </a:r>
            <a:r>
              <a:rPr lang="en-GB" sz="1600" smtClean="0">
                <a:latin typeface="Arial" charset="0"/>
                <a:cs typeface="Arial" charset="0"/>
              </a:rPr>
              <a:t>-test; </a:t>
            </a:r>
            <a:r>
              <a:rPr lang="en-GB" sz="1600" i="1" smtClean="0">
                <a:latin typeface="Arial" charset="0"/>
                <a:cs typeface="Arial" charset="0"/>
              </a:rPr>
              <a:t>z</a:t>
            </a:r>
            <a:r>
              <a:rPr lang="en-GB" sz="1600" smtClean="0">
                <a:latin typeface="Arial" charset="0"/>
                <a:cs typeface="Arial" charset="0"/>
              </a:rPr>
              <a:t> = -1.897, </a:t>
            </a:r>
            <a:r>
              <a:rPr lang="en-GB" sz="1600" i="1" smtClean="0">
                <a:latin typeface="Arial" charset="0"/>
                <a:cs typeface="Arial" charset="0"/>
              </a:rPr>
              <a:t>P</a:t>
            </a:r>
            <a:r>
              <a:rPr lang="en-GB" sz="1600" smtClean="0">
                <a:latin typeface="Arial" charset="0"/>
                <a:cs typeface="Arial" charset="0"/>
              </a:rPr>
              <a:t> = 0.029, one-sided).</a:t>
            </a:r>
            <a:r>
              <a:rPr lang="it-IT" sz="1600" smtClean="0">
                <a:latin typeface="Arial" charset="0"/>
                <a:cs typeface="Arial" charset="0"/>
              </a:rPr>
              <a:t/>
            </a:r>
            <a:br>
              <a:rPr lang="it-IT" sz="1600" smtClean="0">
                <a:latin typeface="Arial" charset="0"/>
                <a:cs typeface="Arial" charset="0"/>
              </a:rPr>
            </a:br>
            <a:r>
              <a:rPr lang="en-GB" sz="1600" smtClean="0">
                <a:latin typeface="Arial" charset="0"/>
                <a:cs typeface="Arial" charset="0"/>
              </a:rPr>
              <a:t/>
            </a:r>
            <a:br>
              <a:rPr lang="en-GB" sz="1600" smtClean="0">
                <a:latin typeface="Arial" charset="0"/>
                <a:cs typeface="Arial" charset="0"/>
              </a:rPr>
            </a:br>
            <a:r>
              <a:rPr lang="en-GB" sz="1600" smtClean="0">
                <a:latin typeface="Arial" charset="0"/>
                <a:cs typeface="Arial" charset="0"/>
              </a:rPr>
              <a:t>Median transfer: 10 MU (oxytocin group) &gt; 8 MU (placebo group)</a:t>
            </a:r>
            <a:r>
              <a:rPr lang="it-IT" smtClean="0"/>
              <a:t/>
            </a:r>
            <a:br>
              <a:rPr lang="it-IT" smtClean="0"/>
            </a:br>
            <a:r>
              <a:rPr lang="en-GB" smtClean="0"/>
              <a:t> </a:t>
            </a:r>
            <a:r>
              <a:rPr lang="it-IT" smtClean="0"/>
              <a:t/>
            </a:r>
            <a:br>
              <a:rPr lang="it-IT" smtClean="0"/>
            </a:br>
            <a:endParaRPr lang="it-IT"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138" name="Picture 2" descr="C:\Users\utente\Desktop\3.png"/>
          <p:cNvPicPr>
            <a:picLocks noGrp="1" noChangeAspect="1" noChangeArrowheads="1"/>
          </p:cNvPicPr>
          <p:nvPr>
            <p:ph idx="1"/>
          </p:nvPr>
        </p:nvPicPr>
        <p:blipFill>
          <a:blip r:embed="rId2" cstate="print"/>
          <a:srcRect/>
          <a:stretch>
            <a:fillRect/>
          </a:stretch>
        </p:blipFill>
        <p:spPr>
          <a:xfrm>
            <a:off x="1971675" y="571500"/>
            <a:ext cx="5006975" cy="3500438"/>
          </a:xfrm>
          <a:noFill/>
        </p:spPr>
      </p:pic>
      <p:sp>
        <p:nvSpPr>
          <p:cNvPr id="91139" name="Segnaposto numero diapositiva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994FA94-E643-4360-B6E0-B5F4C3F660D6}" type="slidenum">
              <a:rPr lang="it-IT" smtClean="0"/>
              <a:pPr/>
              <a:t>21</a:t>
            </a:fld>
            <a:endParaRPr lang="it-IT" smtClean="0"/>
          </a:p>
        </p:txBody>
      </p:sp>
      <p:sp>
        <p:nvSpPr>
          <p:cNvPr id="82946" name="Titolo 1"/>
          <p:cNvSpPr>
            <a:spLocks noGrp="1"/>
          </p:cNvSpPr>
          <p:nvPr>
            <p:ph type="title"/>
          </p:nvPr>
        </p:nvSpPr>
        <p:spPr>
          <a:xfrm>
            <a:off x="500063" y="3857625"/>
            <a:ext cx="8229600" cy="2714625"/>
          </a:xfrm>
        </p:spPr>
        <p:txBody>
          <a:bodyPr>
            <a:normAutofit fontScale="90000"/>
          </a:bodyPr>
          <a:lstStyle/>
          <a:p>
            <a:pPr eaLnBrk="1" fontAlgn="auto" hangingPunct="1">
              <a:spcAft>
                <a:spcPts val="0"/>
              </a:spcAft>
              <a:defRPr/>
            </a:pPr>
            <a:r>
              <a:rPr lang="en-GB" sz="1600" smtClean="0">
                <a:latin typeface="Arial" charset="0"/>
                <a:cs typeface="Arial" charset="0"/>
              </a:rPr>
              <a:t/>
            </a:r>
            <a:br>
              <a:rPr lang="en-GB" sz="1600" smtClean="0">
                <a:latin typeface="Arial" charset="0"/>
                <a:cs typeface="Arial" charset="0"/>
              </a:rPr>
            </a:br>
            <a:r>
              <a:rPr lang="en-GB" sz="1600" smtClean="0">
                <a:latin typeface="Arial" charset="0"/>
                <a:cs typeface="Arial" charset="0"/>
              </a:rPr>
              <a:t/>
            </a:r>
            <a:br>
              <a:rPr lang="en-GB" sz="1600" smtClean="0">
                <a:latin typeface="Arial" charset="0"/>
                <a:cs typeface="Arial" charset="0"/>
              </a:rPr>
            </a:br>
            <a:r>
              <a:rPr lang="en-GB" sz="1600" smtClean="0">
                <a:latin typeface="Arial" charset="0"/>
                <a:cs typeface="Arial" charset="0"/>
              </a:rPr>
              <a:t>Relative frequency of investors' average transfers in oxytocin (filled bars) and placebo (open bars) groups in the risk experiment (</a:t>
            </a:r>
            <a:r>
              <a:rPr lang="en-GB" sz="1600" i="1" smtClean="0">
                <a:latin typeface="Arial" charset="0"/>
                <a:cs typeface="Arial" charset="0"/>
              </a:rPr>
              <a:t>n</a:t>
            </a:r>
            <a:r>
              <a:rPr lang="en-GB" sz="1600" smtClean="0">
                <a:latin typeface="Arial" charset="0"/>
                <a:cs typeface="Arial" charset="0"/>
              </a:rPr>
              <a:t> = 61). Subjects in the oxytocin and the placebo group show statistically identical transfer levels.</a:t>
            </a:r>
            <a:r>
              <a:rPr lang="it-IT" sz="1600" smtClean="0">
                <a:latin typeface="Arial" charset="0"/>
                <a:cs typeface="Arial" charset="0"/>
              </a:rPr>
              <a:t/>
            </a:r>
            <a:br>
              <a:rPr lang="it-IT" sz="1600" smtClean="0">
                <a:latin typeface="Arial" charset="0"/>
                <a:cs typeface="Arial" charset="0"/>
              </a:rPr>
            </a:br>
            <a:r>
              <a:rPr lang="en-GB" sz="1600" smtClean="0">
                <a:latin typeface="Arial" charset="0"/>
                <a:cs typeface="Arial" charset="0"/>
              </a:rPr>
              <a:t/>
            </a:r>
            <a:br>
              <a:rPr lang="en-GB" sz="1600" smtClean="0">
                <a:latin typeface="Arial" charset="0"/>
                <a:cs typeface="Arial" charset="0"/>
              </a:rPr>
            </a:br>
            <a:r>
              <a:rPr lang="en-GB" sz="1600" smtClean="0">
                <a:latin typeface="Arial" charset="0"/>
                <a:cs typeface="Arial" charset="0"/>
              </a:rPr>
              <a:t>Median transfer: 8 MU (in both groups)</a:t>
            </a:r>
            <a:br>
              <a:rPr lang="en-GB" sz="1600" smtClean="0">
                <a:latin typeface="Arial" charset="0"/>
                <a:cs typeface="Arial" charset="0"/>
              </a:rPr>
            </a:br>
            <a:r>
              <a:rPr lang="it-IT" sz="1600" smtClean="0">
                <a:latin typeface="Arial" charset="0"/>
                <a:cs typeface="Arial" charset="0"/>
              </a:rPr>
              <a:t/>
            </a:r>
            <a:br>
              <a:rPr lang="it-IT" sz="1600" smtClean="0">
                <a:latin typeface="Arial" charset="0"/>
                <a:cs typeface="Arial" charset="0"/>
              </a:rPr>
            </a:br>
            <a:r>
              <a:rPr lang="en-GB" sz="1600" smtClean="0">
                <a:latin typeface="Arial" charset="0"/>
                <a:cs typeface="Arial" charset="0"/>
              </a:rPr>
              <a:t>Average transfer 7.5 MU (in both groups)</a:t>
            </a:r>
            <a:r>
              <a:rPr lang="it-IT" sz="1600" smtClean="0">
                <a:latin typeface="Arial" charset="0"/>
                <a:cs typeface="Arial" charset="0"/>
              </a:rPr>
              <a:t> </a:t>
            </a:r>
            <a:r>
              <a:rPr lang="en-GB" sz="1600" smtClean="0">
                <a:latin typeface="Arial" charset="0"/>
                <a:cs typeface="Arial" charset="0"/>
              </a:rPr>
              <a:t> (Mann-Whitney </a:t>
            </a:r>
            <a:r>
              <a:rPr lang="en-GB" sz="1600" i="1" smtClean="0">
                <a:latin typeface="Arial" charset="0"/>
                <a:cs typeface="Arial" charset="0"/>
              </a:rPr>
              <a:t>U</a:t>
            </a:r>
            <a:r>
              <a:rPr lang="en-GB" sz="1600" smtClean="0">
                <a:latin typeface="Arial" charset="0"/>
                <a:cs typeface="Arial" charset="0"/>
              </a:rPr>
              <a:t>-test; </a:t>
            </a:r>
            <a:r>
              <a:rPr lang="en-GB" sz="1600" i="1" smtClean="0">
                <a:latin typeface="Arial" charset="0"/>
                <a:cs typeface="Arial" charset="0"/>
              </a:rPr>
              <a:t>z</a:t>
            </a:r>
            <a:r>
              <a:rPr lang="en-GB" sz="1600" smtClean="0">
                <a:latin typeface="Arial" charset="0"/>
                <a:cs typeface="Arial" charset="0"/>
              </a:rPr>
              <a:t> = 0.022, </a:t>
            </a:r>
            <a:r>
              <a:rPr lang="en-GB" sz="1600" i="1" smtClean="0">
                <a:latin typeface="Arial" charset="0"/>
                <a:cs typeface="Arial" charset="0"/>
              </a:rPr>
              <a:t>P</a:t>
            </a:r>
            <a:r>
              <a:rPr lang="en-GB" sz="1600" smtClean="0">
                <a:latin typeface="Arial" charset="0"/>
                <a:cs typeface="Arial" charset="0"/>
              </a:rPr>
              <a:t> = 0.983; two-sided test, </a:t>
            </a:r>
            <a:r>
              <a:rPr lang="en-GB" sz="1600" i="1" smtClean="0">
                <a:latin typeface="Arial" charset="0"/>
                <a:cs typeface="Arial" charset="0"/>
              </a:rPr>
              <a:t>n</a:t>
            </a:r>
            <a:r>
              <a:rPr lang="en-GB" sz="1600" smtClean="0">
                <a:latin typeface="Arial" charset="0"/>
                <a:cs typeface="Arial" charset="0"/>
              </a:rPr>
              <a:t> = 31 in oxytocin group, </a:t>
            </a:r>
            <a:r>
              <a:rPr lang="en-GB" sz="1600" i="1" smtClean="0">
                <a:latin typeface="Arial" charset="0"/>
                <a:cs typeface="Arial" charset="0"/>
              </a:rPr>
              <a:t>n</a:t>
            </a:r>
            <a:r>
              <a:rPr lang="en-GB" sz="1600" smtClean="0">
                <a:latin typeface="Arial" charset="0"/>
                <a:cs typeface="Arial" charset="0"/>
              </a:rPr>
              <a:t> = 30 in placebo group).</a:t>
            </a:r>
            <a:r>
              <a:rPr lang="it-IT" sz="1600" smtClean="0">
                <a:latin typeface="Arial" charset="0"/>
                <a:cs typeface="Arial" charset="0"/>
              </a:rPr>
              <a:t/>
            </a:r>
            <a:br>
              <a:rPr lang="it-IT" sz="1600" smtClean="0">
                <a:latin typeface="Arial" charset="0"/>
                <a:cs typeface="Arial" charset="0"/>
              </a:rPr>
            </a:br>
            <a:r>
              <a:rPr lang="it-IT" sz="1600" smtClean="0">
                <a:latin typeface="Arial" charset="0"/>
                <a:cs typeface="Arial" charset="0"/>
              </a:rPr>
              <a:t/>
            </a:r>
            <a:br>
              <a:rPr lang="it-IT" sz="1600" smtClean="0">
                <a:latin typeface="Arial" charset="0"/>
                <a:cs typeface="Arial" charset="0"/>
              </a:rPr>
            </a:br>
            <a:endParaRPr lang="it-IT" sz="1600" smtClean="0">
              <a:latin typeface="Arial" charset="0"/>
              <a:cs typeface="Arial"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egnaposto contenuto 2"/>
          <p:cNvSpPr>
            <a:spLocks noGrp="1"/>
          </p:cNvSpPr>
          <p:nvPr>
            <p:ph idx="1"/>
          </p:nvPr>
        </p:nvSpPr>
        <p:spPr>
          <a:xfrm>
            <a:off x="457200" y="357188"/>
            <a:ext cx="8229600" cy="6072187"/>
          </a:xfrm>
        </p:spPr>
        <p:txBody>
          <a:bodyPr>
            <a:normAutofit lnSpcReduction="10000"/>
          </a:bodyPr>
          <a:lstStyle/>
          <a:p>
            <a:pPr marL="365760" indent="-256032" algn="ctr" eaLnBrk="1" fontAlgn="auto" hangingPunct="1">
              <a:spcAft>
                <a:spcPts val="0"/>
              </a:spcAft>
              <a:buFont typeface="Arial" charset="0"/>
              <a:buNone/>
              <a:defRPr/>
            </a:pPr>
            <a:r>
              <a:rPr lang="en-GB" sz="1600" i="1" dirty="0" smtClean="0">
                <a:latin typeface="Arial" pitchFamily="34" charset="0"/>
                <a:cs typeface="Arial" pitchFamily="34" charset="0"/>
              </a:rPr>
              <a:t>Conclusion</a:t>
            </a:r>
            <a:r>
              <a:rPr lang="en-GB"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GB" sz="1600" dirty="0" err="1" smtClean="0">
                <a:latin typeface="Arial" pitchFamily="34" charset="0"/>
                <a:cs typeface="Arial" pitchFamily="34" charset="0"/>
              </a:rPr>
              <a:t>oxytocin</a:t>
            </a:r>
            <a:r>
              <a:rPr lang="en-GB" sz="1600" dirty="0" smtClean="0">
                <a:latin typeface="Arial" pitchFamily="34" charset="0"/>
                <a:cs typeface="Arial" pitchFamily="34" charset="0"/>
              </a:rPr>
              <a:t> increases the investors' transfer levels in the trust experiment but not in the risk</a:t>
            </a:r>
          </a:p>
          <a:p>
            <a:pPr marL="365760" indent="-256032" eaLnBrk="1" fontAlgn="auto" hangingPunct="1">
              <a:spcAft>
                <a:spcPts val="0"/>
              </a:spcAft>
              <a:buFont typeface="Arial" charset="0"/>
              <a:buNone/>
              <a:defRPr/>
            </a:pPr>
            <a:r>
              <a:rPr lang="en-GB" sz="1600" dirty="0" smtClean="0">
                <a:latin typeface="Arial" pitchFamily="34" charset="0"/>
                <a:cs typeface="Arial" pitchFamily="34" charset="0"/>
              </a:rPr>
              <a:t>experiment </a:t>
            </a:r>
            <a:r>
              <a:rPr lang="en-GB" sz="1600" b="1" dirty="0" smtClean="0">
                <a:latin typeface="Arial" pitchFamily="34" charset="0"/>
                <a:cs typeface="Arial" pitchFamily="34" charset="0"/>
                <a:sym typeface="Symbol"/>
              </a:rPr>
              <a:t></a:t>
            </a:r>
            <a:r>
              <a:rPr lang="en-GB" sz="1600" b="1" dirty="0" smtClean="0">
                <a:latin typeface="Arial" pitchFamily="34" charset="0"/>
                <a:cs typeface="Arial" pitchFamily="34" charset="0"/>
              </a:rPr>
              <a:t> </a:t>
            </a:r>
            <a:r>
              <a:rPr lang="en-GB" sz="1600" dirty="0" err="1" smtClean="0">
                <a:latin typeface="Arial" pitchFamily="34" charset="0"/>
                <a:cs typeface="Arial" pitchFamily="34" charset="0"/>
              </a:rPr>
              <a:t>oxytocin</a:t>
            </a:r>
            <a:r>
              <a:rPr lang="en-GB" sz="1600" dirty="0" smtClean="0">
                <a:latin typeface="Arial" pitchFamily="34" charset="0"/>
                <a:cs typeface="Arial" pitchFamily="34" charset="0"/>
              </a:rPr>
              <a:t> specifically affects trust in interpersonal interactions.</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GB"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365760" indent="-256032" algn="ctr" eaLnBrk="1" fontAlgn="auto" hangingPunct="1">
              <a:spcAft>
                <a:spcPts val="0"/>
              </a:spcAft>
              <a:buFont typeface="Arial" charset="0"/>
              <a:buNone/>
              <a:defRPr/>
            </a:pPr>
            <a:r>
              <a:rPr lang="en-GB" sz="1600" i="1" dirty="0" smtClean="0">
                <a:latin typeface="Arial" pitchFamily="34" charset="0"/>
                <a:cs typeface="Arial" pitchFamily="34" charset="0"/>
              </a:rPr>
              <a:t>Explanations</a:t>
            </a:r>
            <a:endParaRPr lang="it-IT" sz="1600" dirty="0" smtClean="0">
              <a:latin typeface="Arial" pitchFamily="34" charset="0"/>
              <a:cs typeface="Arial" pitchFamily="34" charset="0"/>
            </a:endParaRPr>
          </a:p>
          <a:p>
            <a:pPr marL="0" indent="-256032" eaLnBrk="1" fontAlgn="auto" hangingPunct="1">
              <a:spcAft>
                <a:spcPts val="0"/>
              </a:spcAft>
              <a:buFont typeface="Arial" charset="0"/>
              <a:buNone/>
              <a:defRPr/>
            </a:pPr>
            <a:r>
              <a:rPr lang="en-GB" sz="1600" dirty="0" smtClean="0">
                <a:latin typeface="Arial" pitchFamily="34" charset="0"/>
                <a:cs typeface="Arial" pitchFamily="34" charset="0"/>
              </a:rPr>
              <a:t>a) </a:t>
            </a:r>
            <a:r>
              <a:rPr lang="en-GB" sz="1600" dirty="0" err="1" smtClean="0">
                <a:latin typeface="Arial" pitchFamily="34" charset="0"/>
                <a:cs typeface="Arial" pitchFamily="34" charset="0"/>
              </a:rPr>
              <a:t>oxytocin</a:t>
            </a:r>
            <a:r>
              <a:rPr lang="en-GB" sz="1600" dirty="0" smtClean="0">
                <a:latin typeface="Arial" pitchFamily="34" charset="0"/>
                <a:cs typeface="Arial" pitchFamily="34" charset="0"/>
              </a:rPr>
              <a:t> causes a general increase in </a:t>
            </a:r>
            <a:r>
              <a:rPr lang="en-GB" sz="1600" dirty="0" err="1" smtClean="0">
                <a:latin typeface="Arial" pitchFamily="34" charset="0"/>
                <a:cs typeface="Arial" pitchFamily="34" charset="0"/>
              </a:rPr>
              <a:t>prosocial</a:t>
            </a:r>
            <a:r>
              <a:rPr lang="en-GB" sz="1600" dirty="0" smtClean="0">
                <a:latin typeface="Arial" pitchFamily="34" charset="0"/>
                <a:cs typeface="Arial" pitchFamily="34" charset="0"/>
              </a:rPr>
              <a:t> inclinations</a:t>
            </a:r>
            <a:endParaRPr lang="it-IT" sz="1600" dirty="0" smtClean="0">
              <a:latin typeface="Arial" pitchFamily="34" charset="0"/>
              <a:cs typeface="Arial" pitchFamily="34" charset="0"/>
            </a:endParaRPr>
          </a:p>
          <a:p>
            <a:pPr marL="0" indent="-256032" eaLnBrk="1" fontAlgn="auto" hangingPunct="1">
              <a:spcAft>
                <a:spcPts val="0"/>
              </a:spcAft>
              <a:buFont typeface="Arial" charset="0"/>
              <a:buNone/>
              <a:defRPr/>
            </a:pPr>
            <a:r>
              <a:rPr lang="en-GB" sz="1600" dirty="0" err="1" smtClean="0">
                <a:latin typeface="Arial" pitchFamily="34" charset="0"/>
                <a:cs typeface="Arial" pitchFamily="34" charset="0"/>
              </a:rPr>
              <a:t>Oxytocin</a:t>
            </a:r>
            <a:r>
              <a:rPr lang="en-GB" sz="1600" dirty="0" smtClean="0">
                <a:latin typeface="Arial" pitchFamily="34" charset="0"/>
                <a:cs typeface="Arial" pitchFamily="34" charset="0"/>
              </a:rPr>
              <a:t> should affect not only the </a:t>
            </a:r>
            <a:r>
              <a:rPr lang="en-GB" sz="1600" dirty="0" err="1" smtClean="0">
                <a:latin typeface="Arial" pitchFamily="34" charset="0"/>
                <a:cs typeface="Arial" pitchFamily="34" charset="0"/>
              </a:rPr>
              <a:t>prosocial</a:t>
            </a:r>
            <a:r>
              <a:rPr lang="en-GB" sz="1600" dirty="0" smtClean="0">
                <a:latin typeface="Arial" pitchFamily="34" charset="0"/>
                <a:cs typeface="Arial" pitchFamily="34" charset="0"/>
              </a:rPr>
              <a:t> behaviour of the investors but also that of the </a:t>
            </a:r>
            <a:r>
              <a:rPr lang="en-GB" sz="1600" dirty="0" err="1" smtClean="0">
                <a:latin typeface="Arial" pitchFamily="34" charset="0"/>
                <a:cs typeface="Arial" pitchFamily="34" charset="0"/>
              </a:rPr>
              <a:t>trustees.But</a:t>
            </a:r>
            <a:r>
              <a:rPr lang="en-GB" sz="1600" dirty="0" smtClean="0">
                <a:latin typeface="Arial" pitchFamily="34" charset="0"/>
                <a:cs typeface="Arial" pitchFamily="34" charset="0"/>
              </a:rPr>
              <a:t> trustees given </a:t>
            </a:r>
            <a:r>
              <a:rPr lang="en-GB" sz="1600" dirty="0" err="1" smtClean="0">
                <a:latin typeface="Arial" pitchFamily="34" charset="0"/>
                <a:cs typeface="Arial" pitchFamily="34" charset="0"/>
              </a:rPr>
              <a:t>oxytocin</a:t>
            </a:r>
            <a:r>
              <a:rPr lang="en-GB" sz="1600" dirty="0" smtClean="0">
                <a:latin typeface="Arial" pitchFamily="34" charset="0"/>
                <a:cs typeface="Arial" pitchFamily="34" charset="0"/>
              </a:rPr>
              <a:t> do not show more trustworthy behaviour. At every positive transfer level (4, 8 or 12 MU), their back transfers are statistically indistinguishable from those of placebo trustees (Mann Whitney </a:t>
            </a:r>
            <a:r>
              <a:rPr lang="en-GB" sz="1600" i="1" dirty="0" smtClean="0">
                <a:latin typeface="Arial" pitchFamily="34" charset="0"/>
                <a:cs typeface="Arial" pitchFamily="34" charset="0"/>
              </a:rPr>
              <a:t>U</a:t>
            </a:r>
            <a:r>
              <a:rPr lang="en-GB" sz="1600" dirty="0" smtClean="0">
                <a:latin typeface="Arial" pitchFamily="34" charset="0"/>
                <a:cs typeface="Arial" pitchFamily="34" charset="0"/>
              </a:rPr>
              <a:t>-tests; </a:t>
            </a:r>
            <a:r>
              <a:rPr lang="en-GB" sz="1600" i="1" dirty="0" smtClean="0">
                <a:latin typeface="Arial" pitchFamily="34" charset="0"/>
                <a:cs typeface="Arial" pitchFamily="34" charset="0"/>
              </a:rPr>
              <a:t>P</a:t>
            </a:r>
            <a:r>
              <a:rPr lang="en-GB" sz="1600" dirty="0" smtClean="0">
                <a:latin typeface="Arial" pitchFamily="34" charset="0"/>
                <a:cs typeface="Arial" pitchFamily="34" charset="0"/>
              </a:rPr>
              <a:t> &gt; 0.243, two-sided tests for each positive transfer level). </a:t>
            </a:r>
            <a:endParaRPr lang="it-IT" sz="1600" dirty="0" smtClean="0">
              <a:latin typeface="Arial" pitchFamily="34" charset="0"/>
              <a:cs typeface="Arial" pitchFamily="34" charset="0"/>
            </a:endParaRPr>
          </a:p>
          <a:p>
            <a:pPr marL="0" indent="-256032" eaLnBrk="1" fontAlgn="auto" hangingPunct="1">
              <a:spcAft>
                <a:spcPts val="0"/>
              </a:spcAft>
              <a:buFont typeface="Arial" charset="0"/>
              <a:buNone/>
              <a:defRPr/>
            </a:pPr>
            <a:r>
              <a:rPr lang="en-GB" sz="1600" dirty="0" smtClean="0">
                <a:latin typeface="Arial" pitchFamily="34" charset="0"/>
                <a:cs typeface="Arial" pitchFamily="34" charset="0"/>
              </a:rPr>
              <a:t>b) </a:t>
            </a:r>
            <a:r>
              <a:rPr lang="en-GB" sz="1600" dirty="0" err="1" smtClean="0">
                <a:latin typeface="Arial" pitchFamily="34" charset="0"/>
                <a:cs typeface="Arial" pitchFamily="34" charset="0"/>
              </a:rPr>
              <a:t>oxytocin</a:t>
            </a:r>
            <a:r>
              <a:rPr lang="en-GB" sz="1600" dirty="0" smtClean="0">
                <a:latin typeface="Arial" pitchFamily="34" charset="0"/>
                <a:cs typeface="Arial" pitchFamily="34" charset="0"/>
              </a:rPr>
              <a:t> does not increase the general inclination to behave </a:t>
            </a:r>
            <a:r>
              <a:rPr lang="en-GB" sz="1600" dirty="0" err="1" smtClean="0">
                <a:latin typeface="Arial" pitchFamily="34" charset="0"/>
                <a:cs typeface="Arial" pitchFamily="34" charset="0"/>
              </a:rPr>
              <a:t>prosocially</a:t>
            </a:r>
            <a:r>
              <a:rPr lang="en-GB" sz="1600" dirty="0" smtClean="0">
                <a:latin typeface="Arial" pitchFamily="34" charset="0"/>
                <a:cs typeface="Arial" pitchFamily="34" charset="0"/>
              </a:rPr>
              <a:t>. Rather, </a:t>
            </a:r>
            <a:r>
              <a:rPr lang="en-GB" sz="1600" dirty="0" err="1" smtClean="0">
                <a:latin typeface="Arial" pitchFamily="34" charset="0"/>
                <a:cs typeface="Arial" pitchFamily="34" charset="0"/>
              </a:rPr>
              <a:t>oxytocin</a:t>
            </a:r>
            <a:r>
              <a:rPr lang="en-GB" sz="1600" dirty="0" smtClean="0">
                <a:latin typeface="Arial" pitchFamily="34" charset="0"/>
                <a:cs typeface="Arial" pitchFamily="34" charset="0"/>
              </a:rPr>
              <a:t> specifically affects the trusting behaviour of investors.  </a:t>
            </a:r>
            <a:endParaRPr lang="it-IT" sz="1600" dirty="0" smtClean="0">
              <a:latin typeface="Arial" pitchFamily="34" charset="0"/>
              <a:cs typeface="Arial" pitchFamily="34" charset="0"/>
            </a:endParaRPr>
          </a:p>
          <a:p>
            <a:pPr marL="0" indent="-256032" eaLnBrk="1" fontAlgn="auto" hangingPunct="1">
              <a:spcAft>
                <a:spcPts val="0"/>
              </a:spcAft>
              <a:buFont typeface="Arial" charset="0"/>
              <a:buNone/>
              <a:defRPr/>
            </a:pPr>
            <a:r>
              <a:rPr lang="en-GB" sz="1600" dirty="0" smtClean="0">
                <a:latin typeface="Arial" pitchFamily="34" charset="0"/>
                <a:cs typeface="Arial" pitchFamily="34" charset="0"/>
              </a:rPr>
              <a:t>c) effect of subjects' beliefs. </a:t>
            </a:r>
            <a:r>
              <a:rPr lang="en-GB" sz="1600" dirty="0" err="1" smtClean="0">
                <a:latin typeface="Arial" pitchFamily="34" charset="0"/>
                <a:cs typeface="Arial" pitchFamily="34" charset="0"/>
              </a:rPr>
              <a:t>Oxytocin</a:t>
            </a:r>
            <a:r>
              <a:rPr lang="en-GB" sz="1600" dirty="0" smtClean="0">
                <a:latin typeface="Arial" pitchFamily="34" charset="0"/>
                <a:cs typeface="Arial" pitchFamily="34" charset="0"/>
              </a:rPr>
              <a:t> might render subjects more optimistic about the likelihood of a good outcome. In order to address this question, we measured the investor's subjective expectation about the trustee's back transfer after every transfer decision. A Mann-Whitney </a:t>
            </a:r>
            <a:r>
              <a:rPr lang="en-GB" sz="1600" i="1" dirty="0" smtClean="0">
                <a:latin typeface="Arial" pitchFamily="34" charset="0"/>
                <a:cs typeface="Arial" pitchFamily="34" charset="0"/>
              </a:rPr>
              <a:t>U</a:t>
            </a:r>
            <a:r>
              <a:rPr lang="en-GB" sz="1600" dirty="0" smtClean="0">
                <a:latin typeface="Arial" pitchFamily="34" charset="0"/>
                <a:cs typeface="Arial" pitchFamily="34" charset="0"/>
              </a:rPr>
              <a:t>-test indicates that these expectations do not differ significantly between </a:t>
            </a:r>
            <a:r>
              <a:rPr lang="en-GB" sz="1600" dirty="0" err="1" smtClean="0">
                <a:latin typeface="Arial" pitchFamily="34" charset="0"/>
                <a:cs typeface="Arial" pitchFamily="34" charset="0"/>
              </a:rPr>
              <a:t>oxytocin</a:t>
            </a:r>
            <a:r>
              <a:rPr lang="en-GB" sz="1600" dirty="0" smtClean="0">
                <a:latin typeface="Arial" pitchFamily="34" charset="0"/>
                <a:cs typeface="Arial" pitchFamily="34" charset="0"/>
              </a:rPr>
              <a:t> and placebo groups at every feasible positive transfer level </a:t>
            </a:r>
            <a:endParaRPr lang="it-IT" sz="1600" dirty="0" smtClean="0">
              <a:latin typeface="Arial" pitchFamily="34" charset="0"/>
              <a:cs typeface="Arial" pitchFamily="34" charset="0"/>
            </a:endParaRPr>
          </a:p>
          <a:p>
            <a:pPr marL="0" indent="-256032" eaLnBrk="1" fontAlgn="auto" hangingPunct="1">
              <a:spcAft>
                <a:spcPts val="0"/>
              </a:spcAft>
              <a:buFont typeface="Arial" charset="0"/>
              <a:buNone/>
              <a:defRPr/>
            </a:pPr>
            <a:r>
              <a:rPr lang="en-GB" sz="1600" dirty="0" smtClean="0">
                <a:latin typeface="Arial" pitchFamily="34" charset="0"/>
                <a:cs typeface="Arial" pitchFamily="34" charset="0"/>
              </a:rPr>
              <a:t> d) </a:t>
            </a:r>
            <a:r>
              <a:rPr lang="en-GB" sz="1600" b="1" dirty="0" err="1" smtClean="0">
                <a:latin typeface="Arial" pitchFamily="34" charset="0"/>
                <a:cs typeface="Arial" pitchFamily="34" charset="0"/>
              </a:rPr>
              <a:t>oxytocin</a:t>
            </a:r>
            <a:r>
              <a:rPr lang="en-GB" sz="1600" b="1" dirty="0" smtClean="0">
                <a:latin typeface="Arial" pitchFamily="34" charset="0"/>
                <a:cs typeface="Arial" pitchFamily="34" charset="0"/>
              </a:rPr>
              <a:t> helps subjects to overcome their betrayal aversion in social interactions</a:t>
            </a:r>
            <a:r>
              <a:rPr lang="en-GB" sz="1600" dirty="0" smtClean="0">
                <a:latin typeface="Arial" pitchFamily="34" charset="0"/>
                <a:cs typeface="Arial" pitchFamily="34" charset="0"/>
              </a:rPr>
              <a:t>. </a:t>
            </a:r>
          </a:p>
          <a:p>
            <a:pPr marL="0" indent="-256032" eaLnBrk="1" fontAlgn="auto" hangingPunct="1">
              <a:spcAft>
                <a:spcPts val="0"/>
              </a:spcAft>
              <a:buFont typeface="Arial" charset="0"/>
              <a:buNone/>
              <a:defRPr/>
            </a:pPr>
            <a:r>
              <a:rPr lang="en-GB" sz="1600" dirty="0" smtClean="0">
                <a:latin typeface="Arial" pitchFamily="34" charset="0"/>
                <a:cs typeface="Arial" pitchFamily="34" charset="0"/>
              </a:rPr>
              <a:t>This explanation is consistent with the differing effects of </a:t>
            </a:r>
            <a:r>
              <a:rPr lang="en-GB" sz="1600" dirty="0" err="1" smtClean="0">
                <a:latin typeface="Arial" pitchFamily="34" charset="0"/>
                <a:cs typeface="Arial" pitchFamily="34" charset="0"/>
              </a:rPr>
              <a:t>oxytocin</a:t>
            </a:r>
            <a:r>
              <a:rPr lang="en-GB" sz="1600" dirty="0" smtClean="0">
                <a:latin typeface="Arial" pitchFamily="34" charset="0"/>
                <a:cs typeface="Arial" pitchFamily="34" charset="0"/>
              </a:rPr>
              <a:t> across the trust and the risk experiments, and is further supported by the fact that investors faced a considerable betrayal risk. </a:t>
            </a:r>
            <a:endParaRPr lang="it-IT" sz="1600" dirty="0">
              <a:latin typeface="Arial" pitchFamily="34" charset="0"/>
              <a:cs typeface="Arial" pitchFamily="34" charset="0"/>
            </a:endParaRPr>
          </a:p>
        </p:txBody>
      </p:sp>
      <p:sp>
        <p:nvSpPr>
          <p:cNvPr id="92163" name="Segnaposto numero diapositiva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C9195BC-3331-4C25-A866-2B976BBDE3FF}" type="slidenum">
              <a:rPr lang="it-IT" smtClean="0"/>
              <a:pPr/>
              <a:t>22</a:t>
            </a:fld>
            <a:endParaRPr lang="it-IT"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548680"/>
            <a:ext cx="8229600" cy="5577483"/>
          </a:xfrm>
        </p:spPr>
        <p:txBody>
          <a:bodyPr rtlCol="0">
            <a:noAutofit/>
          </a:bodyPr>
          <a:lstStyle/>
          <a:p>
            <a:pPr marL="365760" indent="-256032" eaLnBrk="1" fontAlgn="auto" hangingPunct="1">
              <a:spcAft>
                <a:spcPts val="0"/>
              </a:spcAft>
              <a:buFont typeface="Arial" charset="0"/>
              <a:buNone/>
              <a:defRPr/>
            </a:pPr>
            <a:r>
              <a:rPr lang="en-US" sz="1600" dirty="0" smtClean="0"/>
              <a:t>	</a:t>
            </a:r>
            <a:r>
              <a:rPr lang="en-US" sz="1600" dirty="0" smtClean="0">
                <a:latin typeface="Arial" pitchFamily="34" charset="0"/>
                <a:cs typeface="Arial" pitchFamily="34" charset="0"/>
              </a:rPr>
              <a:t>Correlated phenomena</a:t>
            </a:r>
            <a:endParaRPr lang="it-IT" sz="1600" dirty="0" smtClean="0">
              <a:latin typeface="Arial" pitchFamily="34" charset="0"/>
              <a:cs typeface="Arial" pitchFamily="34" charset="0"/>
            </a:endParaRPr>
          </a:p>
          <a:p>
            <a:pPr marL="365760" indent="-256032" algn="ctr" eaLnBrk="1" fontAlgn="auto" hangingPunct="1">
              <a:spcAft>
                <a:spcPts val="0"/>
              </a:spcAft>
              <a:buFont typeface="Arial" charset="0"/>
              <a:buNone/>
              <a:defRPr/>
            </a:pPr>
            <a:r>
              <a:rPr lang="en-US" sz="1600" b="1" cap="small" dirty="0" smtClean="0">
                <a:latin typeface="Arial" pitchFamily="34" charset="0"/>
                <a:cs typeface="Arial" pitchFamily="34" charset="0"/>
              </a:rPr>
              <a:t>	False consensus</a:t>
            </a:r>
            <a:endParaRPr lang="en-US" sz="1600" b="1"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People use their own tastes and beliefs as information in guessing what others like and believe</a:t>
            </a: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Application: to put in other people’s shoes is not useful to find focal points</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smtClean="0">
              <a:latin typeface="Arial" pitchFamily="34" charset="0"/>
              <a:cs typeface="Arial" pitchFamily="34" charset="0"/>
            </a:endParaRPr>
          </a:p>
          <a:p>
            <a:pPr marL="365760" indent="-256032" algn="ctr" eaLnBrk="1" fontAlgn="auto" hangingPunct="1">
              <a:spcAft>
                <a:spcPts val="0"/>
              </a:spcAft>
              <a:buFont typeface="Arial" charset="0"/>
              <a:buNone/>
              <a:defRPr/>
            </a:pPr>
            <a:r>
              <a:rPr lang="en-US" sz="1600" cap="small" dirty="0" smtClean="0">
                <a:latin typeface="Arial" pitchFamily="34" charset="0"/>
                <a:cs typeface="Arial" pitchFamily="34" charset="0"/>
              </a:rPr>
              <a:t>	</a:t>
            </a:r>
            <a:r>
              <a:rPr lang="en-US" sz="1600" b="1" cap="small" dirty="0" smtClean="0">
                <a:latin typeface="Arial" pitchFamily="34" charset="0"/>
                <a:cs typeface="Arial" pitchFamily="34" charset="0"/>
              </a:rPr>
              <a:t>Hindsight bias</a:t>
            </a: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Current recollections of past judgments tend to be biased by what actually happened since then </a:t>
            </a:r>
          </a:p>
          <a:p>
            <a:pPr marL="365760" indent="-256032" algn="ctr" eaLnBrk="1" fontAlgn="auto" hangingPunct="1">
              <a:spcAft>
                <a:spcPts val="0"/>
              </a:spcAft>
              <a:buNone/>
              <a:defRPr/>
            </a:pPr>
            <a:r>
              <a:rPr lang="en-US" sz="1600" b="1" cap="small" dirty="0" err="1" smtClean="0">
                <a:latin typeface="Arial" pitchFamily="34" charset="0"/>
                <a:cs typeface="Arial" pitchFamily="34" charset="0"/>
              </a:rPr>
              <a:t>Wysiati</a:t>
            </a:r>
            <a:r>
              <a:rPr lang="en-US" sz="1600" b="1" cap="small" dirty="0" smtClean="0">
                <a:latin typeface="Arial" pitchFamily="34" charset="0"/>
                <a:cs typeface="Arial" pitchFamily="34" charset="0"/>
              </a:rPr>
              <a:t> Rule</a:t>
            </a:r>
          </a:p>
          <a:p>
            <a:pPr marL="365760" indent="-256032" algn="ctr" eaLnBrk="1" fontAlgn="auto" hangingPunct="1">
              <a:spcAft>
                <a:spcPts val="0"/>
              </a:spcAft>
              <a:buNone/>
              <a:defRPr/>
            </a:pPr>
            <a:r>
              <a:rPr lang="en-US" sz="1600" dirty="0" smtClean="0">
                <a:latin typeface="Arial" pitchFamily="34" charset="0"/>
                <a:cs typeface="Arial" pitchFamily="34" charset="0"/>
              </a:rPr>
              <a:t>what </a:t>
            </a:r>
            <a:r>
              <a:rPr lang="en-US" sz="1600" dirty="0" smtClean="0">
                <a:latin typeface="Arial" pitchFamily="34" charset="0"/>
                <a:cs typeface="Arial" pitchFamily="34" charset="0"/>
              </a:rPr>
              <a:t>you see is all there is </a:t>
            </a:r>
          </a:p>
          <a:p>
            <a:pPr marL="365760" indent="-256032" eaLnBrk="1" fontAlgn="auto" hangingPunct="1">
              <a:spcAft>
                <a:spcPts val="0"/>
              </a:spcAft>
              <a:buNone/>
              <a:defRPr/>
            </a:pPr>
            <a:r>
              <a:rPr lang="en-US" sz="1600" dirty="0" smtClean="0">
                <a:latin typeface="Arial" pitchFamily="34" charset="0"/>
                <a:cs typeface="Arial" pitchFamily="34" charset="0"/>
              </a:rPr>
              <a:t>	We </a:t>
            </a:r>
            <a:r>
              <a:rPr lang="en-US" sz="1600" dirty="0" smtClean="0">
                <a:latin typeface="Arial" pitchFamily="34" charset="0"/>
                <a:cs typeface="Arial" pitchFamily="34" charset="0"/>
              </a:rPr>
              <a:t>often fail to allow for the possibility that evidence that should be critical to our </a:t>
            </a:r>
            <a:r>
              <a:rPr lang="en-US" sz="1600" dirty="0" err="1" smtClean="0">
                <a:latin typeface="Arial" pitchFamily="34" charset="0"/>
                <a:cs typeface="Arial" pitchFamily="34" charset="0"/>
              </a:rPr>
              <a:t>judgnebt</a:t>
            </a:r>
            <a:r>
              <a:rPr lang="en-US" sz="1600" dirty="0" smtClean="0">
                <a:latin typeface="Arial" pitchFamily="34" charset="0"/>
                <a:cs typeface="Arial" pitchFamily="34" charset="0"/>
              </a:rPr>
              <a:t> is </a:t>
            </a:r>
            <a:r>
              <a:rPr lang="en-US" sz="1600" dirty="0" err="1" smtClean="0">
                <a:latin typeface="Arial" pitchFamily="34" charset="0"/>
                <a:cs typeface="Arial" pitchFamily="34" charset="0"/>
              </a:rPr>
              <a:t>missin</a:t>
            </a:r>
            <a:r>
              <a:rPr lang="en-US" sz="1600" dirty="0" smtClean="0">
                <a:latin typeface="Arial" pitchFamily="34" charset="0"/>
                <a:cs typeface="Arial" pitchFamily="34" charset="0"/>
              </a:rPr>
              <a:t> (what you see is all there is)</a:t>
            </a: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Applications</a:t>
            </a:r>
          </a:p>
          <a:p>
            <a:pPr marL="365760" indent="-256032" eaLnBrk="1" fontAlgn="auto" hangingPunct="1">
              <a:spcAft>
                <a:spcPts val="0"/>
              </a:spcAft>
              <a:defRPr/>
            </a:pPr>
            <a:r>
              <a:rPr lang="en-US" sz="1600" dirty="0" smtClean="0">
                <a:latin typeface="Arial" pitchFamily="34" charset="0"/>
                <a:cs typeface="Arial" pitchFamily="34" charset="0"/>
              </a:rPr>
              <a:t>Jumping to conclusions on the basis of limited evidence </a:t>
            </a:r>
          </a:p>
          <a:p>
            <a:pPr marL="365760" indent="-256032" eaLnBrk="1" fontAlgn="auto" hangingPunct="1">
              <a:spcAft>
                <a:spcPts val="0"/>
              </a:spcAft>
              <a:defRPr/>
            </a:pPr>
            <a:r>
              <a:rPr lang="en-US" sz="1600" dirty="0" smtClean="0">
                <a:latin typeface="Arial" pitchFamily="34" charset="0"/>
                <a:cs typeface="Arial" pitchFamily="34" charset="0"/>
              </a:rPr>
              <a:t>The halo effect judgments </a:t>
            </a:r>
            <a:r>
              <a:rPr lang="en-US" sz="1600" dirty="0" smtClean="0">
                <a:latin typeface="Arial" pitchFamily="34" charset="0"/>
                <a:cs typeface="Arial" pitchFamily="34" charset="0"/>
              </a:rPr>
              <a:t>of a person’s character can be influenced by one's overall impression of him or </a:t>
            </a:r>
            <a:r>
              <a:rPr lang="en-US" sz="1600" dirty="0" smtClean="0">
                <a:latin typeface="Arial" pitchFamily="34" charset="0"/>
                <a:cs typeface="Arial" pitchFamily="34" charset="0"/>
              </a:rPr>
              <a:t>her (attractiveness)</a:t>
            </a:r>
          </a:p>
          <a:p>
            <a:pPr marL="365760" indent="-256032" eaLnBrk="1" fontAlgn="auto" hangingPunct="1">
              <a:spcAft>
                <a:spcPts val="0"/>
              </a:spcAft>
              <a:defRPr/>
            </a:pPr>
            <a:r>
              <a:rPr lang="en-US" sz="1600" dirty="0" smtClean="0">
                <a:latin typeface="Arial" pitchFamily="34" charset="0"/>
                <a:cs typeface="Arial" pitchFamily="34" charset="0"/>
              </a:rPr>
              <a:t>Overconfidence. The WYSIATI rule implies that neither the quantity or the quality of the evidence counts for much in subjective confidence</a:t>
            </a:r>
          </a:p>
          <a:p>
            <a:pPr marL="365760" indent="-256032" eaLnBrk="1" fontAlgn="auto" hangingPunct="1">
              <a:spcAft>
                <a:spcPts val="0"/>
              </a:spcAft>
              <a:buFont typeface="Arial" charset="0"/>
              <a:buNone/>
              <a:defRPr/>
            </a:pPr>
            <a:endParaRPr lang="en-US"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r>
            <a:br>
              <a:rPr lang="en-US" sz="1600" dirty="0" smtClean="0"/>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a:latin typeface="Arial" pitchFamily="34" charset="0"/>
              <a:cs typeface="Arial" pitchFamily="34" charset="0"/>
            </a:endParaRPr>
          </a:p>
        </p:txBody>
      </p:sp>
      <p:sp>
        <p:nvSpPr>
          <p:cNvPr id="33795"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8634B754-1839-41A6-9663-058EF49814AB}" type="slidenum">
              <a:rPr lang="it-IT" smtClean="0"/>
              <a:pPr/>
              <a:t>3</a:t>
            </a:fld>
            <a:endParaRPr lang="it-IT"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357188"/>
            <a:ext cx="8229600" cy="5857875"/>
          </a:xfrm>
        </p:spPr>
        <p:txBody>
          <a:bodyPr rtlCol="0">
            <a:noAutofit/>
          </a:bodyPr>
          <a:lstStyle/>
          <a:p>
            <a:pPr marL="365760" indent="-256032" algn="ctr" eaLnBrk="1" fontAlgn="auto" hangingPunct="1">
              <a:spcAft>
                <a:spcPts val="0"/>
              </a:spcAft>
              <a:buFont typeface="Arial" charset="0"/>
              <a:buNone/>
              <a:defRPr/>
            </a:pPr>
            <a:r>
              <a:rPr lang="en-US" sz="1600" dirty="0" smtClean="0">
                <a:latin typeface="Arial" pitchFamily="34" charset="0"/>
                <a:cs typeface="Arial" pitchFamily="34" charset="0"/>
              </a:rPr>
              <a:t>AN ILLUSTRATIVE EXPERIMENT</a:t>
            </a:r>
          </a:p>
          <a:p>
            <a:pPr marL="365760" indent="-256032" algn="ctr" eaLnBrk="1" fontAlgn="auto" hangingPunct="1">
              <a:spcAft>
                <a:spcPts val="0"/>
              </a:spcAft>
              <a:buFont typeface="Arial" charset="0"/>
              <a:buNone/>
              <a:defRPr/>
            </a:pP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r>
              <a:rPr lang="en-US" sz="1600" u="sng" dirty="0" smtClean="0">
                <a:latin typeface="Arial" pitchFamily="34" charset="0"/>
                <a:cs typeface="Arial" pitchFamily="34" charset="0"/>
                <a:hlinkClick r:id="rId2"/>
              </a:rPr>
              <a:t>Martin Jones and Robert </a:t>
            </a:r>
            <a:r>
              <a:rPr lang="en-US" sz="1600" u="sng" dirty="0" err="1" smtClean="0">
                <a:latin typeface="Arial" pitchFamily="34" charset="0"/>
                <a:cs typeface="Arial" pitchFamily="34" charset="0"/>
                <a:hlinkClick r:id="rId2"/>
              </a:rPr>
              <a:t>Sugden</a:t>
            </a:r>
            <a:r>
              <a:rPr lang="en-US" sz="1600" u="sng" dirty="0" smtClean="0">
                <a:latin typeface="Arial" pitchFamily="34" charset="0"/>
                <a:cs typeface="Arial" pitchFamily="34" charset="0"/>
                <a:hlinkClick r:id="rId2"/>
              </a:rPr>
              <a:t> “Positive confirmation bias in the acquisition of </a:t>
            </a:r>
            <a:r>
              <a:rPr lang="en-US" sz="1600" u="sng" dirty="0" err="1" smtClean="0">
                <a:latin typeface="Arial" pitchFamily="34" charset="0"/>
                <a:cs typeface="Arial" pitchFamily="34" charset="0"/>
                <a:hlinkClick r:id="rId2"/>
              </a:rPr>
              <a:t>information”,</a:t>
            </a:r>
            <a:r>
              <a:rPr lang="en-US" sz="1600" i="1" u="sng" dirty="0" err="1" smtClean="0">
                <a:latin typeface="Arial" pitchFamily="34" charset="0"/>
                <a:cs typeface="Arial" pitchFamily="34" charset="0"/>
                <a:hlinkClick r:id="rId2"/>
              </a:rPr>
              <a:t>Theory</a:t>
            </a:r>
            <a:r>
              <a:rPr lang="en-US" sz="1600" i="1" u="sng" dirty="0" smtClean="0">
                <a:latin typeface="Arial" pitchFamily="34" charset="0"/>
                <a:cs typeface="Arial" pitchFamily="34" charset="0"/>
                <a:hlinkClick r:id="rId2"/>
              </a:rPr>
              <a:t> and Decision</a:t>
            </a:r>
            <a:r>
              <a:rPr lang="en-US" sz="1600" u="sng" dirty="0" smtClean="0">
                <a:latin typeface="Arial" pitchFamily="34" charset="0"/>
                <a:cs typeface="Arial" pitchFamily="34" charset="0"/>
                <a:hlinkClick r:id="rId2"/>
              </a:rPr>
              <a:t>, 50, 2001, 59-99</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b="1" dirty="0" smtClean="0">
                <a:latin typeface="Arial" pitchFamily="34" charset="0"/>
                <a:cs typeface="Arial" pitchFamily="34" charset="0"/>
              </a:rPr>
              <a:t>	Positive confirmation bias</a:t>
            </a:r>
            <a:r>
              <a:rPr lang="en-US" sz="1600" dirty="0" smtClean="0">
                <a:latin typeface="Arial" pitchFamily="34" charset="0"/>
                <a:cs typeface="Arial" pitchFamily="34" charset="0"/>
              </a:rPr>
              <a:t>: tendency, when testing an existing belief, to search for evidence which could confirm that belief, rather than for evidence which could disconfirm it</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Wason’s</a:t>
            </a:r>
            <a:r>
              <a:rPr lang="en-US" sz="1600" dirty="0" smtClean="0">
                <a:latin typeface="Arial" pitchFamily="34" charset="0"/>
                <a:cs typeface="Arial" pitchFamily="34" charset="0"/>
              </a:rPr>
              <a:t> (1968) </a:t>
            </a:r>
            <a:r>
              <a:rPr lang="en-US" sz="1600" i="1" dirty="0" smtClean="0">
                <a:latin typeface="Arial" pitchFamily="34" charset="0"/>
                <a:cs typeface="Arial" pitchFamily="34" charset="0"/>
              </a:rPr>
              <a:t>selection task</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Four double-sided cards. Subjects are told that each card has a letter on one side and a number on the other, but they can see only the upper faces of the four cards</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Four cards uncovered show ‘A’, ‘D’, ‘4’ and ‘7’ </a:t>
            </a:r>
          </a:p>
          <a:p>
            <a:pPr marL="0" indent="0" eaLnBrk="1" fontAlgn="auto" hangingPunct="1">
              <a:spcAft>
                <a:spcPts val="0"/>
              </a:spcAft>
              <a:buFont typeface="Wingdings 3"/>
              <a:buNone/>
              <a:defRPr/>
            </a:pPr>
            <a:r>
              <a:rPr lang="en-US" sz="1600" dirty="0" smtClean="0">
                <a:latin typeface="Arial" pitchFamily="34" charset="0"/>
                <a:cs typeface="Arial" pitchFamily="34" charset="0"/>
              </a:rPr>
              <a:t>	</a:t>
            </a:r>
          </a:p>
          <a:p>
            <a:pPr marL="342000" indent="-342000" eaLnBrk="1" fontAlgn="auto" hangingPunct="1">
              <a:spcBef>
                <a:spcPts val="0"/>
              </a:spcBef>
              <a:spcAft>
                <a:spcPts val="0"/>
              </a:spcAft>
              <a:buFont typeface="Wingdings 3"/>
              <a:buNone/>
              <a:defRPr/>
            </a:pPr>
            <a:r>
              <a:rPr lang="en-US" sz="1600" dirty="0" smtClean="0">
                <a:latin typeface="Arial" pitchFamily="34" charset="0"/>
                <a:cs typeface="Arial" pitchFamily="34" charset="0"/>
              </a:rPr>
              <a:t>     	Each subject is asked to consider the following </a:t>
            </a:r>
            <a:r>
              <a:rPr lang="en-US" sz="1600" i="1" dirty="0" smtClean="0">
                <a:latin typeface="Arial" pitchFamily="34" charset="0"/>
                <a:cs typeface="Arial" pitchFamily="34" charset="0"/>
              </a:rPr>
              <a:t>rule</a:t>
            </a:r>
            <a:r>
              <a:rPr lang="en-US" sz="1600" dirty="0" smtClean="0">
                <a:latin typeface="Arial" pitchFamily="34" charset="0"/>
                <a:cs typeface="Arial" pitchFamily="34" charset="0"/>
              </a:rPr>
              <a:t>, as applied to the four cards: ‘If a card has a vowel on one side, then it has an even number on the other side’</a:t>
            </a:r>
            <a:endParaRPr lang="it-IT" sz="1600" dirty="0" smtClean="0">
              <a:latin typeface="Arial" pitchFamily="34" charset="0"/>
              <a:cs typeface="Arial" pitchFamily="34" charset="0"/>
            </a:endParaRPr>
          </a:p>
          <a:p>
            <a:pPr marL="342000" indent="-342000" eaLnBrk="1" fontAlgn="auto" hangingPunct="1">
              <a:spcBef>
                <a:spcPts val="0"/>
              </a:spcBef>
              <a:spcAft>
                <a:spcPts val="0"/>
              </a:spcAft>
              <a:buFont typeface="Wingdings 3"/>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342000" indent="-342000" eaLnBrk="1" fontAlgn="auto" hangingPunct="1">
              <a:spcBef>
                <a:spcPts val="0"/>
              </a:spcBef>
              <a:spcAft>
                <a:spcPts val="0"/>
              </a:spcAft>
              <a:buFont typeface="Wingdings 3"/>
              <a:buNone/>
              <a:defRPr/>
            </a:pPr>
            <a:r>
              <a:rPr lang="en-US" sz="1600" dirty="0" smtClean="0">
                <a:latin typeface="Arial" pitchFamily="34" charset="0"/>
                <a:cs typeface="Arial" pitchFamily="34" charset="0"/>
              </a:rPr>
              <a:t>	Instruction: ‘Your task is to say which of the cards you need to turn over to find out whether the rule is true or false’ </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r>
            <a:br>
              <a:rPr lang="en-US" sz="1600" dirty="0" smtClean="0"/>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a:latin typeface="Arial" pitchFamily="34" charset="0"/>
              <a:cs typeface="Arial" pitchFamily="34" charset="0"/>
            </a:endParaRPr>
          </a:p>
        </p:txBody>
      </p:sp>
      <p:sp>
        <p:nvSpPr>
          <p:cNvPr id="34819"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316876A-4271-4EA9-9CC2-73F38EABFA1F}" type="slidenum">
              <a:rPr lang="it-IT" smtClean="0"/>
              <a:pPr/>
              <a:t>4</a:t>
            </a:fld>
            <a:endParaRPr lang="it-IT"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357188"/>
            <a:ext cx="8229600" cy="5768975"/>
          </a:xfrm>
        </p:spPr>
        <p:txBody>
          <a:bodyPr rtlCol="0">
            <a:noAutofit/>
          </a:bodyPr>
          <a:lstStyle/>
          <a:p>
            <a:pPr marL="0" indent="0"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0" indent="0" eaLnBrk="1" fontAlgn="auto" hangingPunct="1">
              <a:spcAft>
                <a:spcPts val="0"/>
              </a:spcAft>
              <a:buFont typeface="Arial" charset="0"/>
              <a:buNone/>
              <a:defRPr/>
            </a:pPr>
            <a:r>
              <a:rPr lang="en-US" sz="1600" dirty="0" smtClean="0">
                <a:latin typeface="Arial" pitchFamily="34" charset="0"/>
                <a:cs typeface="Arial" pitchFamily="34" charset="0"/>
              </a:rPr>
              <a:t>Two most common responses </a:t>
            </a:r>
          </a:p>
          <a:p>
            <a:pPr marL="0" indent="0" eaLnBrk="1" fontAlgn="auto" hangingPunct="1">
              <a:spcAft>
                <a:spcPts val="0"/>
              </a:spcAft>
              <a:buFont typeface="Wingdings 3"/>
              <a:buChar char=""/>
              <a:defRPr/>
            </a:pPr>
            <a:r>
              <a:rPr lang="en-US" sz="1600" dirty="0" smtClean="0">
                <a:latin typeface="Arial" pitchFamily="34" charset="0"/>
                <a:cs typeface="Arial" pitchFamily="34" charset="0"/>
              </a:rPr>
              <a:t>    ‘A’ card alone</a:t>
            </a:r>
          </a:p>
          <a:p>
            <a:pPr marL="0" indent="0" eaLnBrk="1" fontAlgn="auto" hangingPunct="1">
              <a:spcAft>
                <a:spcPts val="0"/>
              </a:spcAft>
              <a:buFont typeface="Wingdings 3"/>
              <a:buChar char=""/>
              <a:defRPr/>
            </a:pPr>
            <a:r>
              <a:rPr lang="en-US" sz="1600" dirty="0" smtClean="0">
                <a:latin typeface="Arial" pitchFamily="34" charset="0"/>
                <a:cs typeface="Arial" pitchFamily="34" charset="0"/>
              </a:rPr>
              <a:t>     ‘A’ and ‘4’ cards in combination</a:t>
            </a:r>
            <a:endParaRPr lang="it-IT" sz="1600" dirty="0" smtClean="0">
              <a:latin typeface="Arial" pitchFamily="34" charset="0"/>
              <a:cs typeface="Arial" pitchFamily="34" charset="0"/>
            </a:endParaRPr>
          </a:p>
          <a:p>
            <a:pPr marL="0" indent="0"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0" indent="0" eaLnBrk="1" fontAlgn="auto" hangingPunct="1">
              <a:spcAft>
                <a:spcPts val="0"/>
              </a:spcAft>
              <a:buFont typeface="Arial" charset="0"/>
              <a:buNone/>
              <a:defRPr/>
            </a:pPr>
            <a:r>
              <a:rPr lang="en-US" sz="1600" dirty="0" smtClean="0">
                <a:latin typeface="Arial" pitchFamily="34" charset="0"/>
                <a:cs typeface="Arial" pitchFamily="34" charset="0"/>
              </a:rPr>
              <a:t>The correct answer to the question posed is, of course, the combination of ‘A’ and ‘7’. </a:t>
            </a:r>
          </a:p>
          <a:p>
            <a:pPr marL="0" indent="0" eaLnBrk="1" fontAlgn="auto" hangingPunct="1">
              <a:spcAft>
                <a:spcPts val="0"/>
              </a:spcAft>
              <a:buFont typeface="Arial" charset="0"/>
              <a:buNone/>
              <a:defRPr/>
            </a:pPr>
            <a:endParaRPr lang="en-US" sz="1600" dirty="0" smtClean="0">
              <a:latin typeface="Arial" pitchFamily="34" charset="0"/>
              <a:cs typeface="Arial" pitchFamily="34" charset="0"/>
            </a:endParaRPr>
          </a:p>
          <a:p>
            <a:pPr marL="0" indent="0" eaLnBrk="1" fontAlgn="auto" hangingPunct="1">
              <a:spcAft>
                <a:spcPts val="0"/>
              </a:spcAft>
              <a:buFont typeface="Arial" charset="0"/>
              <a:buNone/>
              <a:defRPr/>
            </a:pPr>
            <a:r>
              <a:rPr lang="en-US" sz="1600" dirty="0" smtClean="0">
                <a:latin typeface="Arial" pitchFamily="34" charset="0"/>
                <a:cs typeface="Arial" pitchFamily="34" charset="0"/>
              </a:rPr>
              <a:t>The frequently-chosen ‘4’ card can provide no information which is relevant to the issue of whether the rule is true or false</a:t>
            </a:r>
            <a:endParaRPr lang="it-IT" sz="1600" dirty="0" smtClean="0">
              <a:latin typeface="Arial" pitchFamily="34" charset="0"/>
              <a:cs typeface="Arial" pitchFamily="34" charset="0"/>
            </a:endParaRPr>
          </a:p>
          <a:p>
            <a:pPr marL="0" indent="0"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0" indent="0" eaLnBrk="1" fontAlgn="auto" hangingPunct="1">
              <a:spcAft>
                <a:spcPts val="0"/>
              </a:spcAft>
              <a:buFont typeface="Arial" charset="0"/>
              <a:buNone/>
              <a:defRPr/>
            </a:pPr>
            <a:r>
              <a:rPr lang="en-US" sz="1600" dirty="0" smtClean="0">
                <a:latin typeface="Arial" pitchFamily="34" charset="0"/>
                <a:cs typeface="Arial" pitchFamily="34" charset="0"/>
              </a:rPr>
              <a:t>The ‘A’ and ‘4’ cards are the ones that are capable of providing evidence which </a:t>
            </a:r>
            <a:r>
              <a:rPr lang="en-US" sz="1600" i="1" dirty="0" smtClean="0">
                <a:latin typeface="Arial" pitchFamily="34" charset="0"/>
                <a:cs typeface="Arial" pitchFamily="34" charset="0"/>
              </a:rPr>
              <a:t>confirms </a:t>
            </a:r>
            <a:r>
              <a:rPr lang="en-US" sz="1600" dirty="0" smtClean="0">
                <a:latin typeface="Arial" pitchFamily="34" charset="0"/>
                <a:cs typeface="Arial" pitchFamily="34" charset="0"/>
              </a:rPr>
              <a:t>the rule: by turning over either of these cards, the subject may find a card with a vowel on one side and an even number on the other</a:t>
            </a:r>
            <a:endParaRPr lang="it-IT" sz="1600" dirty="0" smtClean="0">
              <a:latin typeface="Arial" pitchFamily="34" charset="0"/>
              <a:cs typeface="Arial" pitchFamily="34" charset="0"/>
            </a:endParaRPr>
          </a:p>
          <a:p>
            <a:pPr marL="0" indent="0"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0" indent="0" eaLnBrk="1" fontAlgn="auto" hangingPunct="1">
              <a:spcAft>
                <a:spcPts val="0"/>
              </a:spcAft>
              <a:buFont typeface="Arial" charset="0"/>
              <a:buNone/>
              <a:defRPr/>
            </a:pPr>
            <a:r>
              <a:rPr lang="en-US" sz="1600" dirty="0" smtClean="0">
                <a:latin typeface="Arial" pitchFamily="34" charset="0"/>
                <a:cs typeface="Arial" pitchFamily="34" charset="0"/>
              </a:rPr>
              <a:t>In contrast, the ‘7’ card can only </a:t>
            </a:r>
            <a:r>
              <a:rPr lang="en-US" sz="1600" i="1" dirty="0" smtClean="0">
                <a:latin typeface="Arial" pitchFamily="34" charset="0"/>
                <a:cs typeface="Arial" pitchFamily="34" charset="0"/>
              </a:rPr>
              <a:t>disconfirm </a:t>
            </a:r>
            <a:r>
              <a:rPr lang="en-US" sz="1600" dirty="0" smtClean="0">
                <a:latin typeface="Arial" pitchFamily="34" charset="0"/>
                <a:cs typeface="Arial" pitchFamily="34" charset="0"/>
              </a:rPr>
              <a:t>the rule (i.e. by revealing a card which has a vowel on one side but not an even number on the other)</a:t>
            </a:r>
            <a:endParaRPr lang="it-IT" sz="1600" dirty="0" smtClean="0">
              <a:latin typeface="Arial" pitchFamily="34" charset="0"/>
              <a:cs typeface="Arial" pitchFamily="34" charset="0"/>
            </a:endParaRPr>
          </a:p>
          <a:p>
            <a:pPr marL="0" indent="0"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0" indent="0" eaLnBrk="1" fontAlgn="auto" hangingPunct="1">
              <a:spcAft>
                <a:spcPts val="0"/>
              </a:spcAft>
              <a:buFont typeface="Arial" charset="0"/>
              <a:buNone/>
              <a:defRPr/>
            </a:pPr>
            <a:r>
              <a:rPr lang="en-US" sz="1600" dirty="0" smtClean="0">
                <a:latin typeface="Arial" pitchFamily="34" charset="0"/>
                <a:cs typeface="Arial" pitchFamily="34" charset="0"/>
              </a:rPr>
              <a:t>In this sense, the evidence from the selection task can be interpreted as consistent with positive confirmation bias</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r>
            <a:br>
              <a:rPr lang="en-US" sz="1600" dirty="0" smtClean="0"/>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a:latin typeface="Arial" pitchFamily="34" charset="0"/>
              <a:cs typeface="Arial" pitchFamily="34" charset="0"/>
            </a:endParaRPr>
          </a:p>
        </p:txBody>
      </p:sp>
      <p:sp>
        <p:nvSpPr>
          <p:cNvPr id="35843"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453635E-D073-4497-B465-24039A5D2F7A}" type="slidenum">
              <a:rPr lang="it-IT" smtClean="0"/>
              <a:pPr/>
              <a:t>5</a:t>
            </a:fld>
            <a:endParaRPr lang="it-IT"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357188"/>
            <a:ext cx="8229600" cy="5768975"/>
          </a:xfrm>
        </p:spPr>
        <p:txBody>
          <a:bodyPr rtlCol="0">
            <a:noAutofit/>
          </a:bodyPr>
          <a:lstStyle/>
          <a:p>
            <a:pPr marL="365760" indent="-256032" algn="ctr" eaLnBrk="1" fontAlgn="auto" hangingPunct="1">
              <a:spcAft>
                <a:spcPts val="0"/>
              </a:spcAft>
              <a:buFont typeface="Arial" charset="0"/>
              <a:buNone/>
              <a:defRPr/>
            </a:pPr>
            <a:r>
              <a:rPr lang="en-US" sz="1600" dirty="0" smtClean="0">
                <a:latin typeface="Arial" pitchFamily="34" charset="0"/>
                <a:cs typeface="Arial" pitchFamily="34" charset="0"/>
              </a:rPr>
              <a:t>Criticism</a:t>
            </a:r>
          </a:p>
          <a:p>
            <a:pPr marL="365760" indent="-256032" algn="ctr" eaLnBrk="1" fontAlgn="auto" hangingPunct="1">
              <a:spcAft>
                <a:spcPts val="0"/>
              </a:spcAft>
              <a:buFont typeface="Arial" charset="0"/>
              <a:buNone/>
              <a:defRPr/>
            </a:pP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The original selection task was formulated in highly abstract terms</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365760" indent="-256032" algn="ctr" eaLnBrk="1" fontAlgn="auto" hangingPunct="1">
              <a:spcAft>
                <a:spcPts val="0"/>
              </a:spcAft>
              <a:buFont typeface="Arial" charset="0"/>
              <a:buNone/>
              <a:defRPr/>
            </a:pPr>
            <a:r>
              <a:rPr lang="en-US" sz="1600" dirty="0" smtClean="0">
                <a:latin typeface="Arial" pitchFamily="34" charset="0"/>
                <a:cs typeface="Arial" pitchFamily="34" charset="0"/>
              </a:rPr>
              <a:t>Counterargument</a:t>
            </a:r>
          </a:p>
          <a:p>
            <a:pPr marL="365760" indent="-256032" algn="ctr" eaLnBrk="1" fontAlgn="auto" hangingPunct="1">
              <a:spcAft>
                <a:spcPts val="0"/>
              </a:spcAft>
              <a:buFont typeface="Arial" charset="0"/>
              <a:buNone/>
              <a:defRPr/>
            </a:pPr>
            <a:endParaRPr lang="it-IT" sz="1600" dirty="0" smtClean="0">
              <a:latin typeface="Arial" pitchFamily="34" charset="0"/>
              <a:cs typeface="Arial" pitchFamily="34" charset="0"/>
            </a:endParaRPr>
          </a:p>
          <a:p>
            <a:pPr marL="365760" indent="0" eaLnBrk="1" fontAlgn="auto" hangingPunct="1">
              <a:spcAft>
                <a:spcPts val="0"/>
              </a:spcAft>
              <a:buFont typeface="Arial" charset="0"/>
              <a:buNone/>
              <a:defRPr/>
            </a:pPr>
            <a:r>
              <a:rPr lang="en-US" sz="1600" dirty="0" smtClean="0">
                <a:latin typeface="Arial" pitchFamily="34" charset="0"/>
                <a:cs typeface="Arial" pitchFamily="34" charset="0"/>
              </a:rPr>
              <a:t>Correct response might be facilitated by adding </a:t>
            </a:r>
            <a:r>
              <a:rPr lang="en-US" sz="1600" i="1" dirty="0" smtClean="0">
                <a:latin typeface="Arial" pitchFamily="34" charset="0"/>
                <a:cs typeface="Arial" pitchFamily="34" charset="0"/>
              </a:rPr>
              <a:t>thematic  </a:t>
            </a:r>
            <a:r>
              <a:rPr lang="en-US" sz="1600" dirty="0" smtClean="0">
                <a:latin typeface="Arial" pitchFamily="34" charset="0"/>
                <a:cs typeface="Arial" pitchFamily="34" charset="0"/>
              </a:rPr>
              <a:t>content to the task, i.e. by providing a </a:t>
            </a:r>
            <a:r>
              <a:rPr lang="en-US" sz="1600" i="1" dirty="0" smtClean="0">
                <a:latin typeface="Arial" pitchFamily="34" charset="0"/>
                <a:cs typeface="Arial" pitchFamily="34" charset="0"/>
              </a:rPr>
              <a:t>cover story </a:t>
            </a:r>
            <a:r>
              <a:rPr lang="en-US" sz="1600" dirty="0" smtClean="0">
                <a:latin typeface="Arial" pitchFamily="34" charset="0"/>
                <a:cs typeface="Arial" pitchFamily="34" charset="0"/>
              </a:rPr>
              <a:t>which accounts for the statement and gives some point to the selection task</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365760" indent="-256032" algn="ctr" eaLnBrk="1" fontAlgn="auto" hangingPunct="1">
              <a:spcAft>
                <a:spcPts val="0"/>
              </a:spcAft>
              <a:buFont typeface="Arial" charset="0"/>
              <a:buNone/>
              <a:defRPr/>
            </a:pPr>
            <a:r>
              <a:rPr lang="en-US" sz="1600" dirty="0" smtClean="0">
                <a:latin typeface="Arial" pitchFamily="34" charset="0"/>
                <a:cs typeface="Arial" pitchFamily="34" charset="0"/>
              </a:rPr>
              <a:t> Jones and </a:t>
            </a:r>
            <a:r>
              <a:rPr lang="en-US" sz="1600" dirty="0" err="1" smtClean="0">
                <a:latin typeface="Arial" pitchFamily="34" charset="0"/>
                <a:cs typeface="Arial" pitchFamily="34" charset="0"/>
              </a:rPr>
              <a:t>Sudgen’s</a:t>
            </a:r>
            <a:r>
              <a:rPr lang="en-US" sz="1600" dirty="0" smtClean="0">
                <a:latin typeface="Arial" pitchFamily="34" charset="0"/>
                <a:cs typeface="Arial" pitchFamily="34" charset="0"/>
              </a:rPr>
              <a:t> design</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365760" indent="-256032" eaLnBrk="1" fontAlgn="auto" hangingPunct="1">
              <a:spcAft>
                <a:spcPts val="0"/>
              </a:spcAft>
              <a:buFont typeface="Wingdings 3"/>
              <a:buChar char=""/>
              <a:defRPr/>
            </a:pPr>
            <a:r>
              <a:rPr lang="en-US" sz="1600" dirty="0" smtClean="0">
                <a:latin typeface="Arial" pitchFamily="34" charset="0"/>
                <a:cs typeface="Arial" pitchFamily="34" charset="0"/>
              </a:rPr>
              <a:t>Subjects have to pay a fixed </a:t>
            </a:r>
            <a:r>
              <a:rPr lang="en-US" sz="1600" i="1" dirty="0" smtClean="0">
                <a:latin typeface="Arial" pitchFamily="34" charset="0"/>
                <a:cs typeface="Arial" pitchFamily="34" charset="0"/>
              </a:rPr>
              <a:t>cost </a:t>
            </a:r>
            <a:r>
              <a:rPr lang="en-US" sz="1600" dirty="0" smtClean="0">
                <a:latin typeface="Arial" pitchFamily="34" charset="0"/>
                <a:cs typeface="Arial" pitchFamily="34" charset="0"/>
              </a:rPr>
              <a:t>per card turned over</a:t>
            </a:r>
          </a:p>
          <a:p>
            <a:pPr marL="365760" indent="-256032" eaLnBrk="1" fontAlgn="auto" hangingPunct="1">
              <a:spcAft>
                <a:spcPts val="0"/>
              </a:spcAft>
              <a:buFont typeface="Wingdings 3"/>
              <a:buChar char=""/>
              <a:defRPr/>
            </a:pPr>
            <a:endParaRPr lang="it-IT" sz="1600" dirty="0" smtClean="0">
              <a:latin typeface="Arial" pitchFamily="34" charset="0"/>
              <a:cs typeface="Arial" pitchFamily="34" charset="0"/>
            </a:endParaRPr>
          </a:p>
          <a:p>
            <a:pPr marL="365760" indent="-256032" eaLnBrk="1" fontAlgn="auto" hangingPunct="1">
              <a:spcAft>
                <a:spcPts val="0"/>
              </a:spcAft>
              <a:buFont typeface="Wingdings 3"/>
              <a:buChar char=""/>
              <a:defRPr/>
            </a:pPr>
            <a:r>
              <a:rPr lang="en-US" sz="1600" dirty="0" smtClean="0">
                <a:latin typeface="Arial" pitchFamily="34" charset="0"/>
                <a:cs typeface="Arial" pitchFamily="34" charset="0"/>
              </a:rPr>
              <a:t>After they have made this choice, the chosen cards are turned over</a:t>
            </a:r>
          </a:p>
          <a:p>
            <a:pPr marL="365760" indent="-256032" eaLnBrk="1" fontAlgn="auto" hangingPunct="1">
              <a:spcAft>
                <a:spcPts val="0"/>
              </a:spcAft>
              <a:buFont typeface="Wingdings 3"/>
              <a:buChar char=""/>
              <a:defRPr/>
            </a:pPr>
            <a:endParaRPr lang="it-IT" sz="1600" dirty="0" smtClean="0">
              <a:latin typeface="Arial" pitchFamily="34" charset="0"/>
              <a:cs typeface="Arial" pitchFamily="34" charset="0"/>
            </a:endParaRPr>
          </a:p>
          <a:p>
            <a:pPr marL="365760" indent="-256032" eaLnBrk="1" fontAlgn="auto" hangingPunct="1">
              <a:spcAft>
                <a:spcPts val="0"/>
              </a:spcAft>
              <a:buFont typeface="Wingdings 3"/>
              <a:buChar char=""/>
              <a:defRPr/>
            </a:pPr>
            <a:r>
              <a:rPr lang="en-US" sz="1600" dirty="0" smtClean="0">
                <a:latin typeface="Arial" pitchFamily="34" charset="0"/>
                <a:cs typeface="Arial" pitchFamily="34" charset="0"/>
              </a:rPr>
              <a:t>Then they make the </a:t>
            </a:r>
            <a:r>
              <a:rPr lang="en-US" sz="1600" i="1" dirty="0" smtClean="0">
                <a:latin typeface="Arial" pitchFamily="34" charset="0"/>
                <a:cs typeface="Arial" pitchFamily="34" charset="0"/>
              </a:rPr>
              <a:t>judgment </a:t>
            </a:r>
            <a:r>
              <a:rPr lang="en-US" sz="1600" dirty="0" smtClean="0">
                <a:latin typeface="Arial" pitchFamily="34" charset="0"/>
                <a:cs typeface="Arial" pitchFamily="34" charset="0"/>
              </a:rPr>
              <a:t>that the statement is ‘true’ or ‘false’</a:t>
            </a:r>
          </a:p>
          <a:p>
            <a:pPr marL="365760" indent="-256032" eaLnBrk="1" fontAlgn="auto" hangingPunct="1">
              <a:spcAft>
                <a:spcPts val="0"/>
              </a:spcAft>
              <a:buFont typeface="Wingdings 3"/>
              <a:buChar char=""/>
              <a:defRPr/>
            </a:pPr>
            <a:endParaRPr lang="it-IT" sz="1600" dirty="0" smtClean="0">
              <a:latin typeface="Arial" pitchFamily="34" charset="0"/>
              <a:cs typeface="Arial" pitchFamily="34" charset="0"/>
            </a:endParaRPr>
          </a:p>
          <a:p>
            <a:pPr marL="365760" indent="-256032" eaLnBrk="1" fontAlgn="auto" hangingPunct="1">
              <a:spcAft>
                <a:spcPts val="0"/>
              </a:spcAft>
              <a:buFont typeface="Wingdings 3"/>
              <a:buChar char=""/>
              <a:defRPr/>
            </a:pPr>
            <a:r>
              <a:rPr lang="en-US" sz="1600" dirty="0" smtClean="0">
                <a:latin typeface="Arial" pitchFamily="34" charset="0"/>
                <a:cs typeface="Arial" pitchFamily="34" charset="0"/>
              </a:rPr>
              <a:t>Finally the remaining cards are turned over and they receive a fixed </a:t>
            </a:r>
            <a:r>
              <a:rPr lang="en-US" sz="1600" i="1" dirty="0" smtClean="0">
                <a:latin typeface="Arial" pitchFamily="34" charset="0"/>
                <a:cs typeface="Arial" pitchFamily="34" charset="0"/>
              </a:rPr>
              <a:t>reward </a:t>
            </a:r>
            <a:r>
              <a:rPr lang="en-US" sz="1600" dirty="0" smtClean="0">
                <a:latin typeface="Arial" pitchFamily="34" charset="0"/>
                <a:cs typeface="Arial" pitchFamily="34" charset="0"/>
              </a:rPr>
              <a:t>if and only if their judgment was in fact correct</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t> </a:t>
            </a:r>
            <a:endParaRPr lang="it-IT" sz="1600" dirty="0" smtClean="0"/>
          </a:p>
          <a:p>
            <a:pPr marL="0" indent="0" eaLnBrk="1" fontAlgn="auto" hangingPunct="1">
              <a:spcAft>
                <a:spcPts val="0"/>
              </a:spcAft>
              <a:buFont typeface="Arial" charset="0"/>
              <a:buNone/>
              <a:defRPr/>
            </a:pP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r>
            <a:br>
              <a:rPr lang="en-US" sz="1600" dirty="0" smtClean="0"/>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a:latin typeface="Arial" pitchFamily="34" charset="0"/>
              <a:cs typeface="Arial" pitchFamily="34" charset="0"/>
            </a:endParaRPr>
          </a:p>
        </p:txBody>
      </p:sp>
      <p:sp>
        <p:nvSpPr>
          <p:cNvPr id="36867"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61CC6AC-8FAC-43F9-BAB0-8D35BF1194FB}" type="slidenum">
              <a:rPr lang="it-IT" smtClean="0"/>
              <a:pPr/>
              <a:t>6</a:t>
            </a:fld>
            <a:endParaRPr lang="it-IT"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357188"/>
            <a:ext cx="8229600" cy="5768975"/>
          </a:xfrm>
        </p:spPr>
        <p:txBody>
          <a:bodyPr rtlCol="0">
            <a:noAutofit/>
          </a:bodyPr>
          <a:lstStyle/>
          <a:p>
            <a:pPr marL="365760" indent="-256032" eaLnBrk="1" fontAlgn="auto" hangingPunct="1">
              <a:spcAft>
                <a:spcPts val="0"/>
              </a:spcAft>
              <a:buFont typeface="Arial" charset="0"/>
              <a:buNone/>
              <a:defRPr/>
            </a:pPr>
            <a:endParaRPr lang="en-US"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Experiment carried out at the University of East Anglia in Norwich</a:t>
            </a:r>
            <a:endParaRPr lang="it-IT" sz="1600" dirty="0" smtClean="0">
              <a:latin typeface="Arial" pitchFamily="34" charset="0"/>
              <a:cs typeface="Arial" pitchFamily="34" charset="0"/>
            </a:endParaRPr>
          </a:p>
          <a:p>
            <a:pPr marL="365760" indent="-256032" eaLnBrk="1" fontAlgn="auto" hangingPunct="1">
              <a:spcAft>
                <a:spcPts val="0"/>
              </a:spcAft>
              <a:buFont typeface="Wingdings 3"/>
              <a:buChar char=""/>
              <a:defRPr/>
            </a:pPr>
            <a:r>
              <a:rPr lang="en-US" sz="1600" dirty="0" smtClean="0">
                <a:latin typeface="Arial" pitchFamily="34" charset="0"/>
                <a:cs typeface="Arial" pitchFamily="34" charset="0"/>
              </a:rPr>
              <a:t> 120 students recruited on the campus (wide range of courses) </a:t>
            </a:r>
            <a:endParaRPr lang="it-IT" sz="1600" dirty="0" smtClean="0">
              <a:latin typeface="Arial" pitchFamily="34" charset="0"/>
              <a:cs typeface="Arial" pitchFamily="34" charset="0"/>
            </a:endParaRPr>
          </a:p>
          <a:p>
            <a:pPr marL="365760" indent="-256032" eaLnBrk="1" fontAlgn="auto" hangingPunct="1">
              <a:spcAft>
                <a:spcPts val="0"/>
              </a:spcAft>
              <a:buFont typeface="Wingdings 3"/>
              <a:buChar char=""/>
              <a:defRPr/>
            </a:pPr>
            <a:r>
              <a:rPr lang="en-US" sz="1600" dirty="0" smtClean="0">
                <a:latin typeface="Arial" pitchFamily="34" charset="0"/>
                <a:cs typeface="Arial" pitchFamily="34" charset="0"/>
              </a:rPr>
              <a:t>Computerized experiment</a:t>
            </a:r>
            <a:endParaRPr lang="it-IT" sz="1600" dirty="0" smtClean="0">
              <a:latin typeface="Arial" pitchFamily="34" charset="0"/>
              <a:cs typeface="Arial" pitchFamily="34" charset="0"/>
            </a:endParaRPr>
          </a:p>
          <a:p>
            <a:pPr marL="365760" indent="-256032" eaLnBrk="1" fontAlgn="auto" hangingPunct="1">
              <a:spcAft>
                <a:spcPts val="0"/>
              </a:spcAft>
              <a:buFont typeface="Wingdings 3"/>
              <a:buChar char=""/>
              <a:defRPr/>
            </a:pPr>
            <a:r>
              <a:rPr lang="en-US" sz="1600" dirty="0" smtClean="0">
                <a:latin typeface="Arial" pitchFamily="34" charset="0"/>
                <a:cs typeface="Arial" pitchFamily="34" charset="0"/>
              </a:rPr>
              <a:t>No communication between subjects</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en-US"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Each task is presented by means of a sequence of six screens</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The screen presents first the cover story, then the statement and finally four cards to choose</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Each object has two characteristics, each of which can take one of two values that correspond with p, </a:t>
            </a:r>
            <a:r>
              <a:rPr lang="en-US" sz="1600" dirty="0" smtClean="0">
                <a:latin typeface="Arial" pitchFamily="34" charset="0"/>
                <a:cs typeface="Arial" pitchFamily="34" charset="0"/>
                <a:sym typeface="Symbol"/>
              </a:rPr>
              <a:t></a:t>
            </a:r>
            <a:r>
              <a:rPr lang="en-US" sz="1600" dirty="0" smtClean="0">
                <a:latin typeface="Arial" pitchFamily="34" charset="0"/>
                <a:cs typeface="Arial" pitchFamily="34" charset="0"/>
              </a:rPr>
              <a:t>p, q, and </a:t>
            </a:r>
            <a:r>
              <a:rPr lang="en-US" sz="1600" dirty="0" smtClean="0">
                <a:latin typeface="Arial" pitchFamily="34" charset="0"/>
                <a:cs typeface="Arial" pitchFamily="34" charset="0"/>
                <a:sym typeface="Symbol"/>
              </a:rPr>
              <a:t></a:t>
            </a:r>
            <a:r>
              <a:rPr lang="en-US" sz="1600" dirty="0" smtClean="0">
                <a:latin typeface="Arial" pitchFamily="34" charset="0"/>
                <a:cs typeface="Arial" pitchFamily="34" charset="0"/>
              </a:rPr>
              <a:t>q (as before vowel and consonant, even and odd)</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Each subject perform seven different tasks</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i="1" dirty="0" smtClean="0">
                <a:latin typeface="Arial" pitchFamily="34" charset="0"/>
                <a:cs typeface="Arial" pitchFamily="34" charset="0"/>
              </a:rPr>
              <a:t>&lt;</a:t>
            </a:r>
            <a:r>
              <a:rPr lang="en-US" sz="1600" dirty="0" smtClean="0">
                <a:latin typeface="Arial" pitchFamily="34" charset="0"/>
                <a:cs typeface="Arial" pitchFamily="34" charset="0"/>
              </a:rPr>
              <a:t>p, </a:t>
            </a:r>
            <a:r>
              <a:rPr lang="en-US" sz="1600" dirty="0" smtClean="0">
                <a:latin typeface="Arial" pitchFamily="34" charset="0"/>
                <a:cs typeface="Arial" pitchFamily="34" charset="0"/>
                <a:sym typeface="Symbol"/>
              </a:rPr>
              <a:t></a:t>
            </a:r>
            <a:r>
              <a:rPr lang="en-US" sz="1600" dirty="0" smtClean="0">
                <a:latin typeface="Arial" pitchFamily="34" charset="0"/>
                <a:cs typeface="Arial" pitchFamily="34" charset="0"/>
              </a:rPr>
              <a:t>q</a:t>
            </a:r>
            <a:r>
              <a:rPr lang="en-US" sz="1600" i="1" dirty="0" smtClean="0">
                <a:latin typeface="Arial" pitchFamily="34" charset="0"/>
                <a:cs typeface="Arial" pitchFamily="34" charset="0"/>
              </a:rPr>
              <a:t>&gt; </a:t>
            </a:r>
            <a:r>
              <a:rPr lang="en-US" sz="1600" dirty="0" smtClean="0">
                <a:latin typeface="Arial" pitchFamily="34" charset="0"/>
                <a:cs typeface="Arial" pitchFamily="34" charset="0"/>
              </a:rPr>
              <a:t>or </a:t>
            </a:r>
            <a:r>
              <a:rPr lang="en-US" sz="1600" i="1" dirty="0" smtClean="0">
                <a:latin typeface="Arial" pitchFamily="34" charset="0"/>
                <a:cs typeface="Arial" pitchFamily="34" charset="0"/>
              </a:rPr>
              <a:t>&lt; </a:t>
            </a:r>
            <a:r>
              <a:rPr lang="en-US" sz="1600" dirty="0" smtClean="0">
                <a:latin typeface="Arial" pitchFamily="34" charset="0"/>
                <a:cs typeface="Arial" pitchFamily="34" charset="0"/>
                <a:sym typeface="Symbol"/>
              </a:rPr>
              <a:t></a:t>
            </a:r>
            <a:r>
              <a:rPr lang="en-US" sz="1600" dirty="0" smtClean="0">
                <a:latin typeface="Arial" pitchFamily="34" charset="0"/>
                <a:cs typeface="Arial" pitchFamily="34" charset="0"/>
              </a:rPr>
              <a:t>q, p</a:t>
            </a:r>
            <a:r>
              <a:rPr lang="en-US" sz="1600" i="1" dirty="0" smtClean="0">
                <a:latin typeface="Arial" pitchFamily="34" charset="0"/>
                <a:cs typeface="Arial" pitchFamily="34" charset="0"/>
              </a:rPr>
              <a:t>&gt;</a:t>
            </a:r>
            <a:r>
              <a:rPr lang="en-US" sz="1600" dirty="0" smtClean="0">
                <a:latin typeface="Arial" pitchFamily="34" charset="0"/>
                <a:cs typeface="Arial" pitchFamily="34" charset="0"/>
              </a:rPr>
              <a:t>, if turned over, is a </a:t>
            </a:r>
            <a:r>
              <a:rPr lang="en-US" sz="1600" i="1" dirty="0" smtClean="0">
                <a:latin typeface="Arial" pitchFamily="34" charset="0"/>
                <a:cs typeface="Arial" pitchFamily="34" charset="0"/>
              </a:rPr>
              <a:t>disconfirmation </a:t>
            </a:r>
            <a:r>
              <a:rPr lang="en-US" sz="1600" dirty="0" smtClean="0">
                <a:latin typeface="Arial" pitchFamily="34" charset="0"/>
                <a:cs typeface="Arial" pitchFamily="34" charset="0"/>
              </a:rPr>
              <a:t>of the experimental HP</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i="1" dirty="0" smtClean="0">
                <a:latin typeface="Arial" pitchFamily="34" charset="0"/>
                <a:cs typeface="Arial" pitchFamily="34" charset="0"/>
              </a:rPr>
              <a:t> &lt;</a:t>
            </a:r>
            <a:r>
              <a:rPr lang="en-US" sz="1600" dirty="0" smtClean="0">
                <a:latin typeface="Arial" pitchFamily="34" charset="0"/>
                <a:cs typeface="Arial" pitchFamily="34" charset="0"/>
              </a:rPr>
              <a:t>p&gt;</a:t>
            </a:r>
            <a:r>
              <a:rPr lang="en-US" sz="1600" i="1" dirty="0" smtClean="0">
                <a:latin typeface="Arial" pitchFamily="34" charset="0"/>
                <a:cs typeface="Arial" pitchFamily="34" charset="0"/>
              </a:rPr>
              <a:t> &lt;</a:t>
            </a:r>
            <a:r>
              <a:rPr lang="en-US" sz="1600" dirty="0" smtClean="0">
                <a:latin typeface="Arial" pitchFamily="34" charset="0"/>
                <a:cs typeface="Arial" pitchFamily="34" charset="0"/>
              </a:rPr>
              <a:t>p, q</a:t>
            </a:r>
            <a:r>
              <a:rPr lang="en-US" sz="1600" i="1" dirty="0" smtClean="0">
                <a:latin typeface="Arial" pitchFamily="34" charset="0"/>
                <a:cs typeface="Arial" pitchFamily="34" charset="0"/>
              </a:rPr>
              <a:t>&gt; </a:t>
            </a:r>
            <a:r>
              <a:rPr lang="en-US" sz="1600" dirty="0" smtClean="0">
                <a:latin typeface="Arial" pitchFamily="34" charset="0"/>
                <a:cs typeface="Arial" pitchFamily="34" charset="0"/>
              </a:rPr>
              <a:t>and </a:t>
            </a:r>
            <a:r>
              <a:rPr lang="en-US" sz="1600" i="1" dirty="0" smtClean="0">
                <a:latin typeface="Arial" pitchFamily="34" charset="0"/>
                <a:cs typeface="Arial" pitchFamily="34" charset="0"/>
              </a:rPr>
              <a:t>&lt;</a:t>
            </a:r>
            <a:r>
              <a:rPr lang="en-US" sz="1600" dirty="0" smtClean="0">
                <a:latin typeface="Arial" pitchFamily="34" charset="0"/>
                <a:cs typeface="Arial" pitchFamily="34" charset="0"/>
              </a:rPr>
              <a:t>q, p</a:t>
            </a:r>
            <a:r>
              <a:rPr lang="en-US" sz="1600" i="1" dirty="0" smtClean="0">
                <a:latin typeface="Arial" pitchFamily="34" charset="0"/>
                <a:cs typeface="Arial" pitchFamily="34" charset="0"/>
              </a:rPr>
              <a:t>&gt; </a:t>
            </a:r>
            <a:r>
              <a:rPr lang="en-US" sz="1600" dirty="0" smtClean="0">
                <a:latin typeface="Arial" pitchFamily="34" charset="0"/>
                <a:cs typeface="Arial" pitchFamily="34" charset="0"/>
              </a:rPr>
              <a:t>are </a:t>
            </a:r>
            <a:r>
              <a:rPr lang="en-US" sz="1600" i="1" dirty="0" smtClean="0">
                <a:latin typeface="Arial" pitchFamily="34" charset="0"/>
                <a:cs typeface="Arial" pitchFamily="34" charset="0"/>
              </a:rPr>
              <a:t>confirmations</a:t>
            </a: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endParaRPr lang="it-IT" sz="1600" dirty="0" smtClean="0"/>
          </a:p>
          <a:p>
            <a:pPr marL="0" indent="0" eaLnBrk="1" fontAlgn="auto" hangingPunct="1">
              <a:spcAft>
                <a:spcPts val="0"/>
              </a:spcAft>
              <a:buFont typeface="Arial" charset="0"/>
              <a:buNone/>
              <a:defRPr/>
            </a:pP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r>
            <a:br>
              <a:rPr lang="en-US" sz="1600" dirty="0" smtClean="0"/>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a:latin typeface="Arial" pitchFamily="34" charset="0"/>
              <a:cs typeface="Arial" pitchFamily="34" charset="0"/>
            </a:endParaRPr>
          </a:p>
        </p:txBody>
      </p:sp>
      <p:sp>
        <p:nvSpPr>
          <p:cNvPr id="37891"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08CC721-C913-4B09-AF55-A1CC656BF91E}" type="slidenum">
              <a:rPr lang="it-IT" smtClean="0"/>
              <a:pPr/>
              <a:t>7</a:t>
            </a:fld>
            <a:endParaRPr lang="it-IT"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357188"/>
            <a:ext cx="8686800" cy="5768975"/>
          </a:xfrm>
        </p:spPr>
        <p:txBody>
          <a:bodyPr rtlCol="0">
            <a:noAutofit/>
          </a:bodyPr>
          <a:lstStyle/>
          <a:p>
            <a:pPr marL="365760" indent="-256032" algn="ctr" eaLnBrk="1" fontAlgn="auto" hangingPunct="1">
              <a:spcAft>
                <a:spcPts val="0"/>
              </a:spcAft>
              <a:buFont typeface="Arial" charset="0"/>
              <a:buNone/>
              <a:defRPr/>
            </a:pPr>
            <a:r>
              <a:rPr lang="en-US" sz="1600" dirty="0" smtClean="0">
                <a:latin typeface="Arial" pitchFamily="34" charset="0"/>
                <a:cs typeface="Arial" pitchFamily="34" charset="0"/>
              </a:rPr>
              <a:t>Exemplificative Tasks</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i="1" dirty="0" smtClean="0">
                <a:latin typeface="Arial" pitchFamily="34" charset="0"/>
                <a:cs typeface="Arial" pitchFamily="34" charset="0"/>
              </a:rPr>
              <a:t> 1. Relatives . </a:t>
            </a:r>
            <a:r>
              <a:rPr lang="en-US" sz="1600" dirty="0" smtClean="0">
                <a:latin typeface="Arial" pitchFamily="34" charset="0"/>
                <a:cs typeface="Arial" pitchFamily="34" charset="0"/>
              </a:rPr>
              <a:t>A survey is taken of 100 people in Los Angeles, Seattle, London and Norwich who have relatives living in other cities. Each person in the survey living in Britain has relatives in Los Angeles or Seattle and each person living in America has relatives in Norwich or London. No one has relatives in more than one city. The details of the survey are written down on report cards by putting the city each person lives in on one side of the card and the city their relatives live in on the other side. A sample of four report cards is selected. Look at whichever cards you wish to test the statement: </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[Standard statement] Every person in the sample who lives in London also has a relative who lives in Los Angeles. </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a:t>
            </a:r>
            <a:r>
              <a:rPr lang="en-US" sz="1600" dirty="0" err="1" smtClean="0">
                <a:latin typeface="Arial" pitchFamily="34" charset="0"/>
                <a:cs typeface="Arial" pitchFamily="34" charset="0"/>
              </a:rPr>
              <a:t>Contraposed</a:t>
            </a:r>
            <a:r>
              <a:rPr lang="en-US" sz="1600" dirty="0" smtClean="0">
                <a:latin typeface="Arial" pitchFamily="34" charset="0"/>
                <a:cs typeface="Arial" pitchFamily="34" charset="0"/>
              </a:rPr>
              <a:t> statement] Every person in the sample who lives in Seattle also has a relative who lives in Norwich.</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i="1" dirty="0" smtClean="0">
                <a:latin typeface="Arial" pitchFamily="34" charset="0"/>
                <a:cs typeface="Arial" pitchFamily="34" charset="0"/>
              </a:rPr>
              <a:t>2. Drinkers . </a:t>
            </a:r>
            <a:r>
              <a:rPr lang="en-US" sz="1600" dirty="0" smtClean="0">
                <a:latin typeface="Arial" pitchFamily="34" charset="0"/>
                <a:cs typeface="Arial" pitchFamily="34" charset="0"/>
              </a:rPr>
              <a:t>Only people over the age of eighteen are allowed to drink alcohol in a pub in Britain. A survey is carried out of 100 people in a large public house which identifies their age and whether they are drinking alcohol or a soft drink. Each person’s details are put down on a report card with the person’s age on one side and their drinking </a:t>
            </a:r>
            <a:r>
              <a:rPr lang="en-US" sz="1600" dirty="0" err="1" smtClean="0">
                <a:latin typeface="Arial" pitchFamily="34" charset="0"/>
                <a:cs typeface="Arial" pitchFamily="34" charset="0"/>
              </a:rPr>
              <a:t>behaviour</a:t>
            </a:r>
            <a:r>
              <a:rPr lang="en-US" sz="1600" dirty="0" smtClean="0">
                <a:latin typeface="Arial" pitchFamily="34" charset="0"/>
                <a:cs typeface="Arial" pitchFamily="34" charset="0"/>
              </a:rPr>
              <a:t> on the other. A sample of four report cards is selected. To find out if the four people in the sample are obeying the law, look at whichever cards you wish to test the statement: </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[Standard statement] Every person in the sample who is drinking alcohol is also over eighteen. </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a:t>
            </a:r>
            <a:r>
              <a:rPr lang="en-US" sz="1600" dirty="0" err="1" smtClean="0">
                <a:latin typeface="Arial" pitchFamily="34" charset="0"/>
                <a:cs typeface="Arial" pitchFamily="34" charset="0"/>
              </a:rPr>
              <a:t>Contraposed</a:t>
            </a:r>
            <a:r>
              <a:rPr lang="en-US" sz="1600" dirty="0" smtClean="0">
                <a:latin typeface="Arial" pitchFamily="34" charset="0"/>
                <a:cs typeface="Arial" pitchFamily="34" charset="0"/>
              </a:rPr>
              <a:t> statement] Every person in the sample who is under eighteen is also drinking a soft drink. </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smtClean="0"/>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endParaRPr lang="it-IT" sz="1600" dirty="0" smtClean="0"/>
          </a:p>
          <a:p>
            <a:pPr marL="0" indent="0" eaLnBrk="1" fontAlgn="auto" hangingPunct="1">
              <a:spcAft>
                <a:spcPts val="0"/>
              </a:spcAft>
              <a:buFont typeface="Arial" charset="0"/>
              <a:buNone/>
              <a:defRPr/>
            </a:pP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r>
            <a:br>
              <a:rPr lang="en-US" sz="1600" dirty="0" smtClean="0"/>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a:latin typeface="Arial" pitchFamily="34" charset="0"/>
              <a:cs typeface="Arial" pitchFamily="34" charset="0"/>
            </a:endParaRPr>
          </a:p>
        </p:txBody>
      </p:sp>
      <p:sp>
        <p:nvSpPr>
          <p:cNvPr id="38915"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24348560-8668-4756-8495-4693FE6407B5}" type="slidenum">
              <a:rPr lang="it-IT" smtClean="0"/>
              <a:pPr/>
              <a:t>8</a:t>
            </a:fld>
            <a:endParaRPr lang="it-IT"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357188"/>
            <a:ext cx="8229600" cy="5929312"/>
          </a:xfrm>
        </p:spPr>
        <p:txBody>
          <a:bodyPr rtlCol="0">
            <a:noAutofit/>
          </a:bodyPr>
          <a:lstStyle/>
          <a:p>
            <a:pPr marL="365760" indent="-256032" algn="ctr" eaLnBrk="1" fontAlgn="auto" hangingPunct="1">
              <a:spcAft>
                <a:spcPts val="0"/>
              </a:spcAft>
              <a:buFont typeface="Arial" charset="0"/>
              <a:buNone/>
              <a:defRPr/>
            </a:pPr>
            <a:r>
              <a:rPr lang="en-US" sz="1600" dirty="0" smtClean="0">
                <a:latin typeface="Arial" pitchFamily="34" charset="0"/>
                <a:cs typeface="Arial" pitchFamily="34" charset="0"/>
              </a:rPr>
              <a:t>Results</a:t>
            </a:r>
          </a:p>
          <a:p>
            <a:pPr marL="365760" indent="-256032" algn="ctr" eaLnBrk="1" fontAlgn="auto" hangingPunct="1">
              <a:spcAft>
                <a:spcPts val="0"/>
              </a:spcAft>
              <a:buFont typeface="Arial" charset="0"/>
              <a:buNone/>
              <a:defRPr/>
            </a:pP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In </a:t>
            </a:r>
            <a:r>
              <a:rPr lang="en-US" sz="1600" dirty="0" err="1" smtClean="0">
                <a:latin typeface="Arial" pitchFamily="34" charset="0"/>
                <a:cs typeface="Arial" pitchFamily="34" charset="0"/>
              </a:rPr>
              <a:t>favour</a:t>
            </a:r>
            <a:r>
              <a:rPr lang="en-US" sz="1600" dirty="0" smtClean="0">
                <a:latin typeface="Arial" pitchFamily="34" charset="0"/>
                <a:cs typeface="Arial" pitchFamily="34" charset="0"/>
              </a:rPr>
              <a:t> of the confirming bias hypothesis: 62% of the choices (445/720)</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&lt;No cards&gt; 18%</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&lt;p&gt; 14%</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&lt;p, q&gt; 18% </a:t>
            </a:r>
            <a:endParaRPr lang="it-IT" sz="1600" dirty="0" smtClean="0">
              <a:latin typeface="Arial" pitchFamily="34" charset="0"/>
              <a:cs typeface="Arial" pitchFamily="34" charset="0"/>
            </a:endParaRPr>
          </a:p>
          <a:p>
            <a:pPr marL="365760" indent="-256032" algn="ctr" eaLnBrk="1" fontAlgn="auto" hangingPunct="1">
              <a:spcAft>
                <a:spcPts val="0"/>
              </a:spcAft>
              <a:buFont typeface="Arial" charset="0"/>
              <a:buNone/>
              <a:defRPr/>
            </a:pPr>
            <a:r>
              <a:rPr lang="en-US" sz="1600" dirty="0" smtClean="0">
                <a:latin typeface="Arial" pitchFamily="34" charset="0"/>
                <a:cs typeface="Arial" pitchFamily="34" charset="0"/>
              </a:rPr>
              <a:t>Conclusions</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365760" indent="-256032" eaLnBrk="1" fontAlgn="auto" hangingPunct="1">
              <a:spcAft>
                <a:spcPts val="0"/>
              </a:spcAft>
              <a:buFont typeface="Wingdings 3"/>
              <a:buChar char=""/>
              <a:defRPr/>
            </a:pPr>
            <a:r>
              <a:rPr lang="en-US" sz="1600" dirty="0" smtClean="0">
                <a:latin typeface="Arial" pitchFamily="34" charset="0"/>
                <a:cs typeface="Arial" pitchFamily="34" charset="0"/>
              </a:rPr>
              <a:t>Overwhelming evidence that subjects’ information-gathering decisions are systematically biased in favor of information which is potentially confirming</a:t>
            </a:r>
            <a:endParaRPr lang="it-IT" sz="1600" dirty="0" smtClean="0">
              <a:latin typeface="Arial" pitchFamily="34" charset="0"/>
              <a:cs typeface="Arial" pitchFamily="34" charset="0"/>
            </a:endParaRPr>
          </a:p>
          <a:p>
            <a:pPr marL="365760" indent="-256032" eaLnBrk="1" fontAlgn="auto" hangingPunct="1">
              <a:spcAft>
                <a:spcPts val="0"/>
              </a:spcAft>
              <a:buFont typeface="Wingdings 3"/>
              <a:buChar char=""/>
              <a:defRPr/>
            </a:pPr>
            <a:endParaRPr lang="it-IT" sz="1600" dirty="0" smtClean="0">
              <a:latin typeface="Arial" pitchFamily="34" charset="0"/>
              <a:cs typeface="Arial" pitchFamily="34" charset="0"/>
            </a:endParaRPr>
          </a:p>
          <a:p>
            <a:pPr marL="365760" indent="-256032" eaLnBrk="1" fontAlgn="auto" hangingPunct="1">
              <a:spcAft>
                <a:spcPts val="0"/>
              </a:spcAft>
              <a:buFont typeface="Wingdings 3"/>
              <a:buChar char=""/>
              <a:defRPr/>
            </a:pPr>
            <a:r>
              <a:rPr lang="en-US" sz="1600" dirty="0" smtClean="0">
                <a:latin typeface="Arial" pitchFamily="34" charset="0"/>
                <a:cs typeface="Arial" pitchFamily="34" charset="0"/>
              </a:rPr>
              <a:t>But behavior seems to have been closer to Bayesian rationality than in many other selection task experiments </a:t>
            </a:r>
            <a:endParaRPr lang="it-IT" sz="1600" dirty="0" smtClean="0">
              <a:latin typeface="Arial" pitchFamily="34" charset="0"/>
              <a:cs typeface="Arial" pitchFamily="34" charset="0"/>
            </a:endParaRPr>
          </a:p>
          <a:p>
            <a:pPr marL="365760" indent="-256032" eaLnBrk="1" fontAlgn="auto" hangingPunct="1">
              <a:spcAft>
                <a:spcPts val="0"/>
              </a:spcAft>
              <a:buFont typeface="Wingdings 3"/>
              <a:buChar char=""/>
              <a:defRPr/>
            </a:pPr>
            <a:endParaRPr lang="it-IT" sz="1600" dirty="0" smtClean="0">
              <a:latin typeface="Arial" pitchFamily="34" charset="0"/>
              <a:cs typeface="Arial" pitchFamily="34" charset="0"/>
            </a:endParaRPr>
          </a:p>
          <a:p>
            <a:pPr marL="365760" indent="-256032" eaLnBrk="1" fontAlgn="auto" hangingPunct="1">
              <a:spcAft>
                <a:spcPts val="0"/>
              </a:spcAft>
              <a:buFont typeface="Wingdings 3"/>
              <a:buChar char=""/>
              <a:defRPr/>
            </a:pPr>
            <a:r>
              <a:rPr lang="en-US" sz="1600" dirty="0" smtClean="0">
                <a:latin typeface="Arial" pitchFamily="34" charset="0"/>
                <a:cs typeface="Arial" pitchFamily="34" charset="0"/>
              </a:rPr>
              <a:t>Especially the drinkers story facilitates Bayesian rationality (why?)</a:t>
            </a:r>
            <a:endParaRPr lang="it-IT" sz="1600" dirty="0" smtClean="0">
              <a:latin typeface="Arial" pitchFamily="34" charset="0"/>
              <a:cs typeface="Arial" pitchFamily="34" charset="0"/>
            </a:endParaRPr>
          </a:p>
          <a:p>
            <a:pPr marL="365760" indent="-256032" eaLnBrk="1" fontAlgn="auto" hangingPunct="1">
              <a:spcAft>
                <a:spcPts val="0"/>
              </a:spcAft>
              <a:buFont typeface="Wingdings 3"/>
              <a:buChar char=""/>
              <a:defRPr/>
            </a:pPr>
            <a:endParaRPr lang="it-IT" sz="1600" dirty="0" smtClean="0">
              <a:latin typeface="Arial" pitchFamily="34" charset="0"/>
              <a:cs typeface="Arial" pitchFamily="34" charset="0"/>
            </a:endParaRPr>
          </a:p>
          <a:p>
            <a:pPr marL="365760" indent="-256032" eaLnBrk="1" fontAlgn="auto" hangingPunct="1">
              <a:spcAft>
                <a:spcPts val="0"/>
              </a:spcAft>
              <a:buFont typeface="Wingdings 3"/>
              <a:buChar char=""/>
              <a:defRPr/>
            </a:pPr>
            <a:r>
              <a:rPr lang="en-US" sz="1600" dirty="0" smtClean="0">
                <a:latin typeface="Arial" pitchFamily="34" charset="0"/>
                <a:cs typeface="Arial" pitchFamily="34" charset="0"/>
              </a:rPr>
              <a:t>What is the effect of financial incentives?</a:t>
            </a:r>
          </a:p>
          <a:p>
            <a:pPr marL="365760" indent="-256032" eaLnBrk="1" fontAlgn="auto" hangingPunct="1">
              <a:spcAft>
                <a:spcPts val="0"/>
              </a:spcAft>
              <a:buFont typeface="Wingdings 3"/>
              <a:buNone/>
              <a:defRPr/>
            </a:pPr>
            <a:endParaRPr lang="en-US" sz="1600" dirty="0" smtClean="0">
              <a:latin typeface="Arial" pitchFamily="34" charset="0"/>
              <a:cs typeface="Arial" pitchFamily="34" charset="0"/>
            </a:endParaRPr>
          </a:p>
          <a:p>
            <a:pPr marL="365760" indent="-256032" eaLnBrk="1" fontAlgn="auto" hangingPunct="1">
              <a:spcAft>
                <a:spcPts val="0"/>
              </a:spcAft>
              <a:buFont typeface="Wingdings 3"/>
              <a:buChar char=""/>
              <a:defRPr/>
            </a:pPr>
            <a:r>
              <a:rPr lang="en-US" sz="1600" dirty="0" smtClean="0">
                <a:latin typeface="Arial" pitchFamily="34" charset="0"/>
                <a:cs typeface="Arial" pitchFamily="34" charset="0"/>
              </a:rPr>
              <a:t>Application to economic learning: an agent who repeatedly faces the same set of options might retain the false belief that a particular option was optimal, even after long exposure to evidence which, rationally interpreted, would indicate the contrary</a:t>
            </a:r>
            <a:endParaRPr lang="it-IT" sz="1600" dirty="0" smtClean="0">
              <a:latin typeface="Arial" pitchFamily="34" charset="0"/>
              <a:cs typeface="Arial" pitchFamily="34" charset="0"/>
            </a:endParaRPr>
          </a:p>
          <a:p>
            <a:pPr marL="365760" indent="-256032" eaLnBrk="1" fontAlgn="auto" hangingPunct="1">
              <a:spcAft>
                <a:spcPts val="0"/>
              </a:spcAft>
              <a:buFont typeface="Wingdings 3"/>
              <a:buChar char=""/>
              <a:defRPr/>
            </a:pP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smtClean="0"/>
          </a:p>
          <a:p>
            <a:pPr marL="0" indent="0" eaLnBrk="1" fontAlgn="auto" hangingPunct="1">
              <a:spcAft>
                <a:spcPts val="0"/>
              </a:spcAft>
              <a:buFont typeface="Arial" charset="0"/>
              <a:buNone/>
              <a:defRPr/>
            </a:pP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r>
            <a:br>
              <a:rPr lang="en-US" sz="1600" dirty="0" smtClean="0"/>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a:latin typeface="Arial" pitchFamily="34" charset="0"/>
              <a:cs typeface="Arial" pitchFamily="34" charset="0"/>
            </a:endParaRPr>
          </a:p>
        </p:txBody>
      </p:sp>
      <p:sp>
        <p:nvSpPr>
          <p:cNvPr id="39939"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BD6C04E-C675-4AE8-B1E7-BCEA496B7E3C}" type="slidenum">
              <a:rPr lang="it-IT" smtClean="0"/>
              <a:pPr/>
              <a:t>9</a:t>
            </a:fld>
            <a:endParaRPr lang="it-IT"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iale">
  <a:themeElements>
    <a:clrScheme name="Vial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Vial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Vial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Vial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Vial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Vial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Vial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624</TotalTime>
  <Words>165</Words>
  <Application>Microsoft Office PowerPoint</Application>
  <PresentationFormat>On-screen Show (4:3)</PresentationFormat>
  <Paragraphs>324</Paragraphs>
  <Slides>22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Viale</vt:lpstr>
      <vt:lpstr>Documento</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     Relative frequency of investors' average transfers in oxytocin (filled bars) and placebo (open bars) groups in the trust experiment (n = 58). Subjects given oxytocin show significantly higher transfer levels.    The investors' average transfer is 17% higher in the oxytocin group (Mann-Whitney U-test; z = -1.897, P = 0.029, one-sided).  Median transfer: 10 MU (oxytocin group) &gt; 8 MU (placebo group)   </vt:lpstr>
      <vt:lpstr>  Relative frequency of investors' average transfers in oxytocin (filled bars) and placebo (open bars) groups in the risk experiment (n = 61). Subjects in the oxytocin and the placebo group show statistically identical transfer levels.  Median transfer: 8 MU (in both groups)  Average transfer 7.5 MU (in both groups)  (Mann-Whitney U-test; z = 0.022, P = 0.983; two-sided test, n = 31 in oxytocin group, n = 30 in placebo group).  </vt:lpstr>
      <vt:lpstr>Slide 22</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utente</dc:creator>
  <cp:lastModifiedBy>Pc4</cp:lastModifiedBy>
  <cp:revision>103</cp:revision>
  <dcterms:created xsi:type="dcterms:W3CDTF">2008-11-13T17:18:53Z</dcterms:created>
  <dcterms:modified xsi:type="dcterms:W3CDTF">2013-04-10T11:30:55Z</dcterms:modified>
</cp:coreProperties>
</file>